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  <p:sldMasterId id="2147483678" r:id="rId3"/>
    <p:sldMasterId id="2147483684" r:id="rId4"/>
    <p:sldMasterId id="2147483703" r:id="rId5"/>
    <p:sldMasterId id="2147483718" r:id="rId6"/>
    <p:sldMasterId id="2147483727" r:id="rId7"/>
  </p:sldMasterIdLst>
  <p:notesMasterIdLst>
    <p:notesMasterId r:id="rId58"/>
  </p:notesMasterIdLst>
  <p:sldIdLst>
    <p:sldId id="351" r:id="rId8"/>
    <p:sldId id="387" r:id="rId9"/>
    <p:sldId id="382" r:id="rId10"/>
    <p:sldId id="340" r:id="rId11"/>
    <p:sldId id="409" r:id="rId12"/>
    <p:sldId id="352" r:id="rId13"/>
    <p:sldId id="355" r:id="rId14"/>
    <p:sldId id="407" r:id="rId15"/>
    <p:sldId id="371" r:id="rId16"/>
    <p:sldId id="388" r:id="rId17"/>
    <p:sldId id="383" r:id="rId18"/>
    <p:sldId id="410" r:id="rId19"/>
    <p:sldId id="322" r:id="rId20"/>
    <p:sldId id="354" r:id="rId21"/>
    <p:sldId id="344" r:id="rId22"/>
    <p:sldId id="325" r:id="rId23"/>
    <p:sldId id="386" r:id="rId24"/>
    <p:sldId id="289" r:id="rId25"/>
    <p:sldId id="353" r:id="rId26"/>
    <p:sldId id="327" r:id="rId27"/>
    <p:sldId id="381" r:id="rId28"/>
    <p:sldId id="363" r:id="rId29"/>
    <p:sldId id="362" r:id="rId30"/>
    <p:sldId id="405" r:id="rId31"/>
    <p:sldId id="404" r:id="rId32"/>
    <p:sldId id="364" r:id="rId33"/>
    <p:sldId id="395" r:id="rId34"/>
    <p:sldId id="390" r:id="rId35"/>
    <p:sldId id="346" r:id="rId36"/>
    <p:sldId id="402" r:id="rId37"/>
    <p:sldId id="394" r:id="rId38"/>
    <p:sldId id="368" r:id="rId39"/>
    <p:sldId id="380" r:id="rId40"/>
    <p:sldId id="347" r:id="rId41"/>
    <p:sldId id="403" r:id="rId42"/>
    <p:sldId id="360" r:id="rId43"/>
    <p:sldId id="358" r:id="rId44"/>
    <p:sldId id="357" r:id="rId45"/>
    <p:sldId id="288" r:id="rId46"/>
    <p:sldId id="396" r:id="rId47"/>
    <p:sldId id="397" r:id="rId48"/>
    <p:sldId id="398" r:id="rId49"/>
    <p:sldId id="399" r:id="rId50"/>
    <p:sldId id="400" r:id="rId51"/>
    <p:sldId id="401" r:id="rId52"/>
    <p:sldId id="293" r:id="rId53"/>
    <p:sldId id="290" r:id="rId54"/>
    <p:sldId id="348" r:id="rId55"/>
    <p:sldId id="350" r:id="rId56"/>
    <p:sldId id="29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FFC5FF"/>
    <a:srgbClr val="FFE1FF"/>
    <a:srgbClr val="FFD1FF"/>
    <a:srgbClr val="FFE5FF"/>
    <a:srgbClr val="F37768"/>
    <a:srgbClr val="FFFF66"/>
    <a:srgbClr val="A9143C"/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82047" autoAdjust="0"/>
  </p:normalViewPr>
  <p:slideViewPr>
    <p:cSldViewPr snapToGrid="0">
      <p:cViewPr varScale="1">
        <p:scale>
          <a:sx n="57" d="100"/>
          <a:sy n="57" d="100"/>
        </p:scale>
        <p:origin x="11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9E8712-6054-4BD9-9677-B96FE1A63FE9}" type="doc">
      <dgm:prSet loTypeId="urn:microsoft.com/office/officeart/2005/8/layout/arrow2" loCatId="process" qsTypeId="urn:microsoft.com/office/officeart/2005/8/quickstyle/simple1" qsCatId="simple" csTypeId="urn:microsoft.com/office/officeart/2005/8/colors/accent4_2" csCatId="accent4" phldr="1"/>
      <dgm:spPr/>
    </dgm:pt>
    <dgm:pt modelId="{DC0708AF-C999-4F62-944B-DF43435DC2C7}">
      <dgm:prSet phldrT="[Text]" custT="1"/>
      <dgm:spPr/>
      <dgm:t>
        <a:bodyPr/>
        <a:lstStyle/>
        <a:p>
          <a:endParaRPr lang="en-US" sz="1800" b="1" dirty="0">
            <a:solidFill>
              <a:schemeClr val="accent2">
                <a:lumMod val="50000"/>
              </a:schemeClr>
            </a:solidFill>
          </a:endParaRPr>
        </a:p>
      </dgm:t>
    </dgm:pt>
    <dgm:pt modelId="{8104C566-2F99-4E22-9125-0AB558A3BBE1}" type="parTrans" cxnId="{20751E5A-58B9-4665-9DDF-9C0AD99C60D8}">
      <dgm:prSet/>
      <dgm:spPr/>
      <dgm:t>
        <a:bodyPr/>
        <a:lstStyle/>
        <a:p>
          <a:endParaRPr lang="en-US"/>
        </a:p>
      </dgm:t>
    </dgm:pt>
    <dgm:pt modelId="{6E7CC197-6D00-46BF-BB58-D445F046742F}" type="sibTrans" cxnId="{20751E5A-58B9-4665-9DDF-9C0AD99C60D8}">
      <dgm:prSet/>
      <dgm:spPr/>
      <dgm:t>
        <a:bodyPr/>
        <a:lstStyle/>
        <a:p>
          <a:endParaRPr lang="en-US"/>
        </a:p>
      </dgm:t>
    </dgm:pt>
    <dgm:pt modelId="{7FEBFCA0-38E5-4F00-ADB0-F9B7B67FFDB5}">
      <dgm:prSet phldrT="[Text]" custT="1"/>
      <dgm:spPr/>
      <dgm:t>
        <a:bodyPr/>
        <a:lstStyle/>
        <a:p>
          <a:pPr algn="ctr"/>
          <a:endParaRPr lang="en-US" sz="1800" b="1" dirty="0">
            <a:solidFill>
              <a:schemeClr val="accent2">
                <a:lumMod val="50000"/>
              </a:schemeClr>
            </a:solidFill>
          </a:endParaRPr>
        </a:p>
      </dgm:t>
    </dgm:pt>
    <dgm:pt modelId="{B94475F5-8507-4BEC-B834-92C5F368BF02}" type="parTrans" cxnId="{570C740D-F206-4073-8E5D-6957AF1B2785}">
      <dgm:prSet/>
      <dgm:spPr/>
      <dgm:t>
        <a:bodyPr/>
        <a:lstStyle/>
        <a:p>
          <a:endParaRPr lang="en-US"/>
        </a:p>
      </dgm:t>
    </dgm:pt>
    <dgm:pt modelId="{24EBC016-5FE3-4BC7-8600-3893B8973453}" type="sibTrans" cxnId="{570C740D-F206-4073-8E5D-6957AF1B2785}">
      <dgm:prSet/>
      <dgm:spPr/>
      <dgm:t>
        <a:bodyPr/>
        <a:lstStyle/>
        <a:p>
          <a:endParaRPr lang="en-US"/>
        </a:p>
      </dgm:t>
    </dgm:pt>
    <dgm:pt modelId="{6726584F-B401-4B9B-9A97-FAFBF34C4BC0}">
      <dgm:prSet phldrT="[Text]" custT="1"/>
      <dgm:spPr/>
      <dgm:t>
        <a:bodyPr/>
        <a:lstStyle/>
        <a:p>
          <a:pPr algn="ctr"/>
          <a:endParaRPr lang="en-US" sz="1800" b="1" dirty="0">
            <a:solidFill>
              <a:schemeClr val="accent2">
                <a:lumMod val="50000"/>
              </a:schemeClr>
            </a:solidFill>
          </a:endParaRPr>
        </a:p>
      </dgm:t>
    </dgm:pt>
    <dgm:pt modelId="{29CF4BC9-317D-4E28-BE91-00C6CB691BD8}" type="parTrans" cxnId="{02A1107B-5EF6-45FF-A046-F08AD5A015E3}">
      <dgm:prSet/>
      <dgm:spPr/>
      <dgm:t>
        <a:bodyPr/>
        <a:lstStyle/>
        <a:p>
          <a:endParaRPr lang="en-US"/>
        </a:p>
      </dgm:t>
    </dgm:pt>
    <dgm:pt modelId="{985764D5-03F4-44AD-B662-E534670856C4}" type="sibTrans" cxnId="{02A1107B-5EF6-45FF-A046-F08AD5A015E3}">
      <dgm:prSet/>
      <dgm:spPr/>
      <dgm:t>
        <a:bodyPr/>
        <a:lstStyle/>
        <a:p>
          <a:endParaRPr lang="en-US"/>
        </a:p>
      </dgm:t>
    </dgm:pt>
    <dgm:pt modelId="{893D9181-DB84-4342-BEEA-7E9BCBCD2619}">
      <dgm:prSet custT="1"/>
      <dgm:spPr/>
      <dgm:t>
        <a:bodyPr/>
        <a:lstStyle/>
        <a:p>
          <a:pPr algn="ctr"/>
          <a:endParaRPr lang="en-US" sz="1600" b="1" dirty="0">
            <a:solidFill>
              <a:schemeClr val="accent2">
                <a:lumMod val="50000"/>
              </a:schemeClr>
            </a:solidFill>
          </a:endParaRPr>
        </a:p>
      </dgm:t>
    </dgm:pt>
    <dgm:pt modelId="{A28739DB-E9F6-4A20-87A5-4111E385465E}" type="parTrans" cxnId="{E707FBA4-51A1-44CB-8B0D-52D212FC56A0}">
      <dgm:prSet/>
      <dgm:spPr/>
      <dgm:t>
        <a:bodyPr/>
        <a:lstStyle/>
        <a:p>
          <a:endParaRPr lang="en-US"/>
        </a:p>
      </dgm:t>
    </dgm:pt>
    <dgm:pt modelId="{00833C2F-B004-4351-8E3F-E827E4ADB048}" type="sibTrans" cxnId="{E707FBA4-51A1-44CB-8B0D-52D212FC56A0}">
      <dgm:prSet/>
      <dgm:spPr/>
      <dgm:t>
        <a:bodyPr/>
        <a:lstStyle/>
        <a:p>
          <a:endParaRPr lang="en-US"/>
        </a:p>
      </dgm:t>
    </dgm:pt>
    <dgm:pt modelId="{4B5EF087-9791-4E60-98B5-316F8B4329FD}">
      <dgm:prSet custT="1"/>
      <dgm:spPr/>
      <dgm:t>
        <a:bodyPr/>
        <a:lstStyle/>
        <a:p>
          <a:pPr algn="ctr"/>
          <a:endParaRPr lang="en-US" sz="1800" b="1" dirty="0">
            <a:solidFill>
              <a:schemeClr val="accent2">
                <a:lumMod val="50000"/>
              </a:schemeClr>
            </a:solidFill>
          </a:endParaRPr>
        </a:p>
      </dgm:t>
    </dgm:pt>
    <dgm:pt modelId="{FF5552BE-0A94-4340-BB96-D655C9FEA494}" type="parTrans" cxnId="{1811CCE7-E9F0-4B7D-A2B8-5A1478C7C8EB}">
      <dgm:prSet/>
      <dgm:spPr/>
      <dgm:t>
        <a:bodyPr/>
        <a:lstStyle/>
        <a:p>
          <a:endParaRPr lang="en-US"/>
        </a:p>
      </dgm:t>
    </dgm:pt>
    <dgm:pt modelId="{5F081770-D84D-429E-82A0-C87AA35B9C40}" type="sibTrans" cxnId="{1811CCE7-E9F0-4B7D-A2B8-5A1478C7C8EB}">
      <dgm:prSet/>
      <dgm:spPr/>
      <dgm:t>
        <a:bodyPr/>
        <a:lstStyle/>
        <a:p>
          <a:endParaRPr lang="en-US"/>
        </a:p>
      </dgm:t>
    </dgm:pt>
    <dgm:pt modelId="{BDEE5B6E-20AA-4F62-88C9-597827726C5C}" type="pres">
      <dgm:prSet presAssocID="{219E8712-6054-4BD9-9677-B96FE1A63FE9}" presName="arrowDiagram" presStyleCnt="0">
        <dgm:presLayoutVars>
          <dgm:chMax val="5"/>
          <dgm:dir/>
          <dgm:resizeHandles val="exact"/>
        </dgm:presLayoutVars>
      </dgm:prSet>
      <dgm:spPr/>
    </dgm:pt>
    <dgm:pt modelId="{F0341036-9B99-4D34-82D5-5C230C26E996}" type="pres">
      <dgm:prSet presAssocID="{219E8712-6054-4BD9-9677-B96FE1A63FE9}" presName="arrow" presStyleLbl="bgShp" presStyleIdx="0" presStyleCnt="1" custScaleX="102204" custScaleY="90910" custLinFactNeighborX="-828" custLinFactNeighborY="-3333"/>
      <dgm:spPr>
        <a:solidFill>
          <a:schemeClr val="accent2">
            <a:lumMod val="75000"/>
          </a:schemeClr>
        </a:solidFill>
      </dgm:spPr>
    </dgm:pt>
    <dgm:pt modelId="{6CA3DCAB-2BF8-43D8-A998-E1D7C80990AE}" type="pres">
      <dgm:prSet presAssocID="{219E8712-6054-4BD9-9677-B96FE1A63FE9}" presName="arrowDiagram5" presStyleCnt="0"/>
      <dgm:spPr/>
    </dgm:pt>
    <dgm:pt modelId="{3351DBE0-76D3-4791-A234-D1748EDDA57A}" type="pres">
      <dgm:prSet presAssocID="{DC0708AF-C999-4F62-944B-DF43435DC2C7}" presName="bullet5a" presStyleLbl="node1" presStyleIdx="0" presStyleCnt="5" custLinFactX="-38983" custLinFactNeighborX="-100000" custLinFactNeighborY="-94060"/>
      <dgm:spPr/>
    </dgm:pt>
    <dgm:pt modelId="{534858D9-DC86-4550-BC33-F27F8355B0D9}" type="pres">
      <dgm:prSet presAssocID="{DC0708AF-C999-4F62-944B-DF43435DC2C7}" presName="textBox5a" presStyleLbl="revTx" presStyleIdx="0" presStyleCnt="5" custScaleX="132351" custScaleY="36155" custLinFactNeighborX="3267" custLinFactNeighborY="-383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2C5A9-5699-4C0C-BB62-3A8DC0B23CD7}" type="pres">
      <dgm:prSet presAssocID="{7FEBFCA0-38E5-4F00-ADB0-F9B7B67FFDB5}" presName="bullet5b" presStyleLbl="node1" presStyleIdx="1" presStyleCnt="5" custLinFactX="-64708" custLinFactNeighborX="-100000" custLinFactNeighborY="30138"/>
      <dgm:spPr/>
    </dgm:pt>
    <dgm:pt modelId="{94D1AE14-F729-4BEA-8AF1-FDEAA235F154}" type="pres">
      <dgm:prSet presAssocID="{7FEBFCA0-38E5-4F00-ADB0-F9B7B67FFDB5}" presName="textBox5b" presStyleLbl="revTx" presStyleIdx="1" presStyleCnt="5" custScaleX="156396" custScaleY="32184" custLinFactY="-14426" custLinFactNeighborX="-5479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082036-E760-4ACD-8D1D-3099FBAC48AE}" type="pres">
      <dgm:prSet presAssocID="{6726584F-B401-4B9B-9A97-FAFBF34C4BC0}" presName="bullet5c" presStyleLbl="node1" presStyleIdx="2" presStyleCnt="5" custLinFactX="-67567" custLinFactNeighborX="-100000" custLinFactNeighborY="37211"/>
      <dgm:spPr/>
    </dgm:pt>
    <dgm:pt modelId="{225E809B-6AD9-4218-AEAD-060E6D352777}" type="pres">
      <dgm:prSet presAssocID="{6726584F-B401-4B9B-9A97-FAFBF34C4BC0}" presName="textBox5c" presStyleLbl="revTx" presStyleIdx="2" presStyleCnt="5" custScaleX="139618" custScaleY="24792" custLinFactNeighborX="-31008" custLinFactNeighborY="-94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07001E-D3F7-48AB-B936-FEE8EDE141C5}" type="pres">
      <dgm:prSet presAssocID="{893D9181-DB84-4342-BEEA-7E9BCBCD2619}" presName="bullet5d" presStyleLbl="node1" presStyleIdx="3" presStyleCnt="5" custLinFactX="-86040" custLinFactNeighborX="-100000" custLinFactNeighborY="36474"/>
      <dgm:spPr/>
    </dgm:pt>
    <dgm:pt modelId="{E5D99224-4E65-4226-B11D-780B10AAFC27}" type="pres">
      <dgm:prSet presAssocID="{893D9181-DB84-4342-BEEA-7E9BCBCD2619}" presName="textBox5d" presStyleLbl="revTx" presStyleIdx="3" presStyleCnt="5" custScaleY="11573" custLinFactNeighborX="-26419" custLinFactNeighborY="-99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156B76-8DFF-4AE3-8D63-E956302C0455}" type="pres">
      <dgm:prSet presAssocID="{4B5EF087-9791-4E60-98B5-316F8B4329FD}" presName="bullet5e" presStyleLbl="node1" presStyleIdx="4" presStyleCnt="5" custScaleX="87548" custScaleY="87548" custLinFactX="-78074" custLinFactNeighborX="-100000" custLinFactNeighborY="20606"/>
      <dgm:spPr/>
      <dgm:t>
        <a:bodyPr/>
        <a:lstStyle/>
        <a:p>
          <a:endParaRPr lang="en-US"/>
        </a:p>
      </dgm:t>
    </dgm:pt>
    <dgm:pt modelId="{3D2FE37D-8DD6-4250-B77F-BEC1FD4F6B17}" type="pres">
      <dgm:prSet presAssocID="{4B5EF087-9791-4E60-98B5-316F8B4329FD}" presName="textBox5e" presStyleLbl="revTx" presStyleIdx="4" presStyleCnt="5" custAng="10800000" custFlipVert="1" custScaleY="4934" custLinFactNeighborX="-31701" custLinFactNeighborY="-17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97DBC4-0481-4A79-9512-35B33372F96A}" type="presOf" srcId="{219E8712-6054-4BD9-9677-B96FE1A63FE9}" destId="{BDEE5B6E-20AA-4F62-88C9-597827726C5C}" srcOrd="0" destOrd="0" presId="urn:microsoft.com/office/officeart/2005/8/layout/arrow2"/>
    <dgm:cxn modelId="{1811CCE7-E9F0-4B7D-A2B8-5A1478C7C8EB}" srcId="{219E8712-6054-4BD9-9677-B96FE1A63FE9}" destId="{4B5EF087-9791-4E60-98B5-316F8B4329FD}" srcOrd="4" destOrd="0" parTransId="{FF5552BE-0A94-4340-BB96-D655C9FEA494}" sibTransId="{5F081770-D84D-429E-82A0-C87AA35B9C40}"/>
    <dgm:cxn modelId="{FC26AE6B-4393-4D46-904B-01B8DD00990F}" type="presOf" srcId="{893D9181-DB84-4342-BEEA-7E9BCBCD2619}" destId="{E5D99224-4E65-4226-B11D-780B10AAFC27}" srcOrd="0" destOrd="0" presId="urn:microsoft.com/office/officeart/2005/8/layout/arrow2"/>
    <dgm:cxn modelId="{1B08A76A-BD65-432A-9E32-15AAAA9E689D}" type="presOf" srcId="{6726584F-B401-4B9B-9A97-FAFBF34C4BC0}" destId="{225E809B-6AD9-4218-AEAD-060E6D352777}" srcOrd="0" destOrd="0" presId="urn:microsoft.com/office/officeart/2005/8/layout/arrow2"/>
    <dgm:cxn modelId="{256AD303-356F-4943-BB1A-3416AAED925C}" type="presOf" srcId="{4B5EF087-9791-4E60-98B5-316F8B4329FD}" destId="{3D2FE37D-8DD6-4250-B77F-BEC1FD4F6B17}" srcOrd="0" destOrd="0" presId="urn:microsoft.com/office/officeart/2005/8/layout/arrow2"/>
    <dgm:cxn modelId="{02A1107B-5EF6-45FF-A046-F08AD5A015E3}" srcId="{219E8712-6054-4BD9-9677-B96FE1A63FE9}" destId="{6726584F-B401-4B9B-9A97-FAFBF34C4BC0}" srcOrd="2" destOrd="0" parTransId="{29CF4BC9-317D-4E28-BE91-00C6CB691BD8}" sibTransId="{985764D5-03F4-44AD-B662-E534670856C4}"/>
    <dgm:cxn modelId="{7D8FDAA8-A59A-4A68-849F-E3E5A965223B}" type="presOf" srcId="{7FEBFCA0-38E5-4F00-ADB0-F9B7B67FFDB5}" destId="{94D1AE14-F729-4BEA-8AF1-FDEAA235F154}" srcOrd="0" destOrd="0" presId="urn:microsoft.com/office/officeart/2005/8/layout/arrow2"/>
    <dgm:cxn modelId="{E707FBA4-51A1-44CB-8B0D-52D212FC56A0}" srcId="{219E8712-6054-4BD9-9677-B96FE1A63FE9}" destId="{893D9181-DB84-4342-BEEA-7E9BCBCD2619}" srcOrd="3" destOrd="0" parTransId="{A28739DB-E9F6-4A20-87A5-4111E385465E}" sibTransId="{00833C2F-B004-4351-8E3F-E827E4ADB048}"/>
    <dgm:cxn modelId="{570C740D-F206-4073-8E5D-6957AF1B2785}" srcId="{219E8712-6054-4BD9-9677-B96FE1A63FE9}" destId="{7FEBFCA0-38E5-4F00-ADB0-F9B7B67FFDB5}" srcOrd="1" destOrd="0" parTransId="{B94475F5-8507-4BEC-B834-92C5F368BF02}" sibTransId="{24EBC016-5FE3-4BC7-8600-3893B8973453}"/>
    <dgm:cxn modelId="{20751E5A-58B9-4665-9DDF-9C0AD99C60D8}" srcId="{219E8712-6054-4BD9-9677-B96FE1A63FE9}" destId="{DC0708AF-C999-4F62-944B-DF43435DC2C7}" srcOrd="0" destOrd="0" parTransId="{8104C566-2F99-4E22-9125-0AB558A3BBE1}" sibTransId="{6E7CC197-6D00-46BF-BB58-D445F046742F}"/>
    <dgm:cxn modelId="{FD697697-2320-498E-8A3B-AA8958A858C5}" type="presOf" srcId="{DC0708AF-C999-4F62-944B-DF43435DC2C7}" destId="{534858D9-DC86-4550-BC33-F27F8355B0D9}" srcOrd="0" destOrd="0" presId="urn:microsoft.com/office/officeart/2005/8/layout/arrow2"/>
    <dgm:cxn modelId="{1EC38883-84CA-41D9-ABDA-9CE6C769A6CF}" type="presParOf" srcId="{BDEE5B6E-20AA-4F62-88C9-597827726C5C}" destId="{F0341036-9B99-4D34-82D5-5C230C26E996}" srcOrd="0" destOrd="0" presId="urn:microsoft.com/office/officeart/2005/8/layout/arrow2"/>
    <dgm:cxn modelId="{FF0651D0-2BF6-4937-AD9F-DB6DB629E039}" type="presParOf" srcId="{BDEE5B6E-20AA-4F62-88C9-597827726C5C}" destId="{6CA3DCAB-2BF8-43D8-A998-E1D7C80990AE}" srcOrd="1" destOrd="0" presId="urn:microsoft.com/office/officeart/2005/8/layout/arrow2"/>
    <dgm:cxn modelId="{2A5FDF79-D3E6-4D30-B598-AA9B07D70CEE}" type="presParOf" srcId="{6CA3DCAB-2BF8-43D8-A998-E1D7C80990AE}" destId="{3351DBE0-76D3-4791-A234-D1748EDDA57A}" srcOrd="0" destOrd="0" presId="urn:microsoft.com/office/officeart/2005/8/layout/arrow2"/>
    <dgm:cxn modelId="{F6254425-93FA-4649-9B9C-68735904AB5E}" type="presParOf" srcId="{6CA3DCAB-2BF8-43D8-A998-E1D7C80990AE}" destId="{534858D9-DC86-4550-BC33-F27F8355B0D9}" srcOrd="1" destOrd="0" presId="urn:microsoft.com/office/officeart/2005/8/layout/arrow2"/>
    <dgm:cxn modelId="{F8F9B37F-F8D6-4331-9E8B-10F7942B8C67}" type="presParOf" srcId="{6CA3DCAB-2BF8-43D8-A998-E1D7C80990AE}" destId="{CE22C5A9-5699-4C0C-BB62-3A8DC0B23CD7}" srcOrd="2" destOrd="0" presId="urn:microsoft.com/office/officeart/2005/8/layout/arrow2"/>
    <dgm:cxn modelId="{6F3A7356-FF64-4510-9723-D4CD767CCCC6}" type="presParOf" srcId="{6CA3DCAB-2BF8-43D8-A998-E1D7C80990AE}" destId="{94D1AE14-F729-4BEA-8AF1-FDEAA235F154}" srcOrd="3" destOrd="0" presId="urn:microsoft.com/office/officeart/2005/8/layout/arrow2"/>
    <dgm:cxn modelId="{1636E3F9-96D1-4E96-9FD3-782AC55EF067}" type="presParOf" srcId="{6CA3DCAB-2BF8-43D8-A998-E1D7C80990AE}" destId="{5F082036-E760-4ACD-8D1D-3099FBAC48AE}" srcOrd="4" destOrd="0" presId="urn:microsoft.com/office/officeart/2005/8/layout/arrow2"/>
    <dgm:cxn modelId="{C3BA1CC6-ED92-4FB1-AA51-7A4C3DFE0164}" type="presParOf" srcId="{6CA3DCAB-2BF8-43D8-A998-E1D7C80990AE}" destId="{225E809B-6AD9-4218-AEAD-060E6D352777}" srcOrd="5" destOrd="0" presId="urn:microsoft.com/office/officeart/2005/8/layout/arrow2"/>
    <dgm:cxn modelId="{1862E18C-A782-40DC-84C3-891CEF9B1151}" type="presParOf" srcId="{6CA3DCAB-2BF8-43D8-A998-E1D7C80990AE}" destId="{9707001E-D3F7-48AB-B936-FEE8EDE141C5}" srcOrd="6" destOrd="0" presId="urn:microsoft.com/office/officeart/2005/8/layout/arrow2"/>
    <dgm:cxn modelId="{05093DB0-271F-4414-AFA6-F951FCEBA540}" type="presParOf" srcId="{6CA3DCAB-2BF8-43D8-A998-E1D7C80990AE}" destId="{E5D99224-4E65-4226-B11D-780B10AAFC27}" srcOrd="7" destOrd="0" presId="urn:microsoft.com/office/officeart/2005/8/layout/arrow2"/>
    <dgm:cxn modelId="{866584A2-0360-4FFC-96BA-88D4005084DD}" type="presParOf" srcId="{6CA3DCAB-2BF8-43D8-A998-E1D7C80990AE}" destId="{5F156B76-8DFF-4AE3-8D63-E956302C0455}" srcOrd="8" destOrd="0" presId="urn:microsoft.com/office/officeart/2005/8/layout/arrow2"/>
    <dgm:cxn modelId="{17A81A25-57B7-4EE3-B7F9-DD2E9D8B4CC1}" type="presParOf" srcId="{6CA3DCAB-2BF8-43D8-A998-E1D7C80990AE}" destId="{3D2FE37D-8DD6-4250-B77F-BEC1FD4F6B1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33CA64-9FE0-4F66-8500-028F8ABB9AE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08F1FB-C773-463B-81D6-5BE12A19DBB8}">
      <dgm:prSet phldrT="[Text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1500" b="1" dirty="0" smtClean="0">
              <a:latin typeface="Calibri" pitchFamily="34" charset="0"/>
              <a:cs typeface="Calibri" pitchFamily="34" charset="0"/>
            </a:rPr>
            <a:t>ATG  based  traditional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1500" b="1" dirty="0" smtClean="0">
              <a:latin typeface="Calibri" pitchFamily="34" charset="0"/>
              <a:cs typeface="Calibri" pitchFamily="34" charset="0"/>
            </a:rPr>
            <a:t>Commerce architecture</a:t>
          </a:r>
          <a:endParaRPr lang="en-US" sz="1500" b="1" dirty="0">
            <a:latin typeface="Calibri" pitchFamily="34" charset="0"/>
            <a:cs typeface="Calibri" pitchFamily="34" charset="0"/>
          </a:endParaRPr>
        </a:p>
      </dgm:t>
    </dgm:pt>
    <dgm:pt modelId="{372B7AC2-A9B9-4E67-8315-72AC295E0CC1}" type="parTrans" cxnId="{0FAABCDC-282B-4259-9330-954E80BD2AC7}">
      <dgm:prSet/>
      <dgm:spPr/>
      <dgm:t>
        <a:bodyPr/>
        <a:lstStyle/>
        <a:p>
          <a:endParaRPr lang="en-US"/>
        </a:p>
      </dgm:t>
    </dgm:pt>
    <dgm:pt modelId="{9D28655B-18E6-471A-8079-A5F4EAC76212}" type="sibTrans" cxnId="{0FAABCDC-282B-4259-9330-954E80BD2AC7}">
      <dgm:prSet/>
      <dgm:spPr/>
      <dgm:t>
        <a:bodyPr/>
        <a:lstStyle/>
        <a:p>
          <a:endParaRPr lang="en-US"/>
        </a:p>
      </dgm:t>
    </dgm:pt>
    <dgm:pt modelId="{35F69944-6547-4CA8-A635-5B62C3032A01}">
      <dgm:prSet phldrT="[Text]" custT="1"/>
      <dgm:spPr/>
      <dgm:t>
        <a:bodyPr/>
        <a:lstStyle/>
        <a:p>
          <a:endParaRPr lang="en-US" sz="1500" b="1" dirty="0">
            <a:latin typeface="Calibri" pitchFamily="34" charset="0"/>
            <a:cs typeface="Calibri" pitchFamily="34" charset="0"/>
          </a:endParaRPr>
        </a:p>
      </dgm:t>
    </dgm:pt>
    <dgm:pt modelId="{1D3B7843-F3D6-40FF-8018-E2D2C3A359BA}" type="sibTrans" cxnId="{D73B209E-0438-478E-BBDB-1F7C343819F8}">
      <dgm:prSet/>
      <dgm:spPr/>
      <dgm:t>
        <a:bodyPr/>
        <a:lstStyle/>
        <a:p>
          <a:endParaRPr lang="en-US"/>
        </a:p>
      </dgm:t>
    </dgm:pt>
    <dgm:pt modelId="{8041F633-505B-4994-ABCD-22F104D9E963}" type="parTrans" cxnId="{D73B209E-0438-478E-BBDB-1F7C343819F8}">
      <dgm:prSet/>
      <dgm:spPr/>
      <dgm:t>
        <a:bodyPr/>
        <a:lstStyle/>
        <a:p>
          <a:endParaRPr lang="en-US"/>
        </a:p>
      </dgm:t>
    </dgm:pt>
    <dgm:pt modelId="{24A371CB-3A6A-433B-B047-5E4A4026D1E1}">
      <dgm:prSet phldrT="[Text]" custT="1"/>
      <dgm:spPr/>
      <dgm:t>
        <a:bodyPr/>
        <a:lstStyle/>
        <a:p>
          <a:pPr algn="ctr"/>
          <a:r>
            <a:rPr lang="en-US" sz="1500" b="1" dirty="0" smtClean="0">
              <a:latin typeface="Calibri" pitchFamily="34" charset="0"/>
              <a:cs typeface="Calibri" pitchFamily="34" charset="0"/>
            </a:rPr>
            <a:t> </a:t>
          </a:r>
          <a:endParaRPr lang="en-US" sz="1500" b="1" dirty="0">
            <a:latin typeface="Calibri" pitchFamily="34" charset="0"/>
            <a:cs typeface="Calibri" pitchFamily="34" charset="0"/>
          </a:endParaRPr>
        </a:p>
      </dgm:t>
    </dgm:pt>
    <dgm:pt modelId="{31E397CB-3E3E-421F-9220-15472FEEAED4}" type="sibTrans" cxnId="{63465C00-23F3-4C6E-B310-1D5ADE8D7D69}">
      <dgm:prSet/>
      <dgm:spPr/>
      <dgm:t>
        <a:bodyPr/>
        <a:lstStyle/>
        <a:p>
          <a:endParaRPr lang="en-US"/>
        </a:p>
      </dgm:t>
    </dgm:pt>
    <dgm:pt modelId="{D9E0F44F-BC8F-426A-B236-A27D0A56AFBA}" type="parTrans" cxnId="{63465C00-23F3-4C6E-B310-1D5ADE8D7D69}">
      <dgm:prSet/>
      <dgm:spPr/>
      <dgm:t>
        <a:bodyPr/>
        <a:lstStyle/>
        <a:p>
          <a:endParaRPr lang="en-US"/>
        </a:p>
      </dgm:t>
    </dgm:pt>
    <dgm:pt modelId="{560D10D9-BBFB-4A8D-9ECF-078926607DC6}">
      <dgm:prSet phldrT="[Text]" custT="1"/>
      <dgm:spPr/>
      <dgm:t>
        <a:bodyPr/>
        <a:lstStyle/>
        <a:p>
          <a:pPr algn="ctr"/>
          <a:r>
            <a:rPr lang="en-US" sz="15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rPr>
            <a:t> </a:t>
          </a:r>
          <a:endParaRPr lang="en-US" sz="1500" b="1" dirty="0">
            <a:solidFill>
              <a:schemeClr val="tx1"/>
            </a:solidFill>
            <a:latin typeface="Calibri" pitchFamily="34" charset="0"/>
            <a:cs typeface="Calibri" pitchFamily="34" charset="0"/>
          </a:endParaRPr>
        </a:p>
      </dgm:t>
    </dgm:pt>
    <dgm:pt modelId="{735674EE-CBF9-4212-8C80-712F8B07AF69}" type="sibTrans" cxnId="{674015E0-EC57-413D-A4F7-EA008CDA95FD}">
      <dgm:prSet/>
      <dgm:spPr/>
      <dgm:t>
        <a:bodyPr/>
        <a:lstStyle/>
        <a:p>
          <a:endParaRPr lang="en-US"/>
        </a:p>
      </dgm:t>
    </dgm:pt>
    <dgm:pt modelId="{D9A6E3DE-4D38-40C7-A3DD-07B51EFA7EED}" type="parTrans" cxnId="{674015E0-EC57-413D-A4F7-EA008CDA95FD}">
      <dgm:prSet/>
      <dgm:spPr/>
      <dgm:t>
        <a:bodyPr/>
        <a:lstStyle/>
        <a:p>
          <a:endParaRPr lang="en-US"/>
        </a:p>
      </dgm:t>
    </dgm:pt>
    <dgm:pt modelId="{27E22222-E722-43C1-A875-695B7222BEF6}" type="pres">
      <dgm:prSet presAssocID="{F633CA64-9FE0-4F66-8500-028F8ABB9AE2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8301EF-EB42-4D9C-B540-C98091D08D48}" type="pres">
      <dgm:prSet presAssocID="{F633CA64-9FE0-4F66-8500-028F8ABB9AE2}" presName="arrow" presStyleLbl="bgShp" presStyleIdx="0" presStyleCnt="1" custScaleX="88744" custScaleY="90358" custLinFactNeighborX="-23002" custLinFactNeighborY="1614"/>
      <dgm:spPr>
        <a:solidFill>
          <a:srgbClr val="FFA7A7"/>
        </a:solidFill>
      </dgm:spPr>
      <dgm:t>
        <a:bodyPr/>
        <a:lstStyle/>
        <a:p>
          <a:endParaRPr lang="en-US"/>
        </a:p>
      </dgm:t>
    </dgm:pt>
    <dgm:pt modelId="{11B5E0E0-5F9C-4EDB-BAC3-FA6BEE6B0B08}" type="pres">
      <dgm:prSet presAssocID="{F633CA64-9FE0-4F66-8500-028F8ABB9AE2}" presName="arrowDiagram4" presStyleCnt="0"/>
      <dgm:spPr/>
    </dgm:pt>
    <dgm:pt modelId="{BA22CBF4-FFDA-437A-B951-C162D483456B}" type="pres">
      <dgm:prSet presAssocID="{5D08F1FB-C773-463B-81D6-5BE12A19DBB8}" presName="bullet4a" presStyleLbl="node1" presStyleIdx="0" presStyleCnt="4" custLinFactX="-274410" custLinFactY="-100000" custLinFactNeighborX="-300000" custLinFactNeighborY="-166086"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3E3ED5E3-4BD5-4689-B148-8997FD7FB61E}" type="pres">
      <dgm:prSet presAssocID="{5D08F1FB-C773-463B-81D6-5BE12A19DBB8}" presName="textBox4a" presStyleLbl="revTx" presStyleIdx="0" presStyleCnt="4" custFlipVert="0" custScaleX="240075" custScaleY="23249" custLinFactX="-36347" custLinFactNeighborX="-100000" custLinFactNeighborY="-149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82065-7B2B-4BAC-8FAE-FC1F84CB797F}" type="pres">
      <dgm:prSet presAssocID="{35F69944-6547-4CA8-A635-5B62C3032A01}" presName="bullet4b" presStyleLbl="node1" presStyleIdx="1" presStyleCnt="4" custLinFactX="200000" custLinFactY="-100000" custLinFactNeighborX="258468" custLinFactNeighborY="-116027"/>
      <dgm:spPr>
        <a:solidFill>
          <a:srgbClr val="CA0000"/>
        </a:solidFill>
        <a:ln>
          <a:noFill/>
        </a:ln>
      </dgm:spPr>
      <dgm:t>
        <a:bodyPr/>
        <a:lstStyle/>
        <a:p>
          <a:endParaRPr lang="en-US"/>
        </a:p>
      </dgm:t>
    </dgm:pt>
    <dgm:pt modelId="{E75F5FBC-4976-46A8-9E87-E08B8E3FB06D}" type="pres">
      <dgm:prSet presAssocID="{35F69944-6547-4CA8-A635-5B62C3032A01}" presName="textBox4b" presStyleLbl="revTx" presStyleIdx="1" presStyleCnt="4" custScaleX="122349" custScaleY="13952" custLinFactNeighborX="-27736" custLinFactNeighborY="-474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8B0E0-A52B-47E2-8E86-9D1B31F29D9A}" type="pres">
      <dgm:prSet presAssocID="{24A371CB-3A6A-433B-B047-5E4A4026D1E1}" presName="bullet4c" presStyleLbl="node1" presStyleIdx="2" presStyleCnt="4" custLinFactX="-246803" custLinFactNeighborX="-300000" custLinFactNeighborY="68669"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2247D60F-BB4A-4DF1-A0B4-114D416B4A4A}" type="pres">
      <dgm:prSet presAssocID="{24A371CB-3A6A-433B-B047-5E4A4026D1E1}" presName="textBox4c" presStyleLbl="revTx" presStyleIdx="2" presStyleCnt="4" custScaleX="124972" custScaleY="14849" custLinFactX="-24654" custLinFactNeighborX="-100000" custLinFactNeighborY="-31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52273-F2CC-4147-B406-A96E5C330236}" type="pres">
      <dgm:prSet presAssocID="{560D10D9-BBFB-4A8D-9ECF-078926607DC6}" presName="bullet4d" presStyleLbl="node1" presStyleIdx="3" presStyleCnt="4" custScaleX="89427" custScaleY="89427" custLinFactX="-100000" custLinFactNeighborX="-137607" custLinFactNeighborY="27625"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49131B61-9DC5-42C4-B02A-4EAB5DC33F58}" type="pres">
      <dgm:prSet presAssocID="{560D10D9-BBFB-4A8D-9ECF-078926607DC6}" presName="textBox4d" presStyleLbl="revTx" presStyleIdx="3" presStyleCnt="4" custScaleX="130158" custScaleY="10739" custLinFactX="-20800" custLinFactNeighborX="-100000" custLinFactNeighborY="-639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3B209E-0438-478E-BBDB-1F7C343819F8}" srcId="{F633CA64-9FE0-4F66-8500-028F8ABB9AE2}" destId="{35F69944-6547-4CA8-A635-5B62C3032A01}" srcOrd="1" destOrd="0" parTransId="{8041F633-505B-4994-ABCD-22F104D9E963}" sibTransId="{1D3B7843-F3D6-40FF-8018-E2D2C3A359BA}"/>
    <dgm:cxn modelId="{0FAABCDC-282B-4259-9330-954E80BD2AC7}" srcId="{F633CA64-9FE0-4F66-8500-028F8ABB9AE2}" destId="{5D08F1FB-C773-463B-81D6-5BE12A19DBB8}" srcOrd="0" destOrd="0" parTransId="{372B7AC2-A9B9-4E67-8315-72AC295E0CC1}" sibTransId="{9D28655B-18E6-471A-8079-A5F4EAC76212}"/>
    <dgm:cxn modelId="{674015E0-EC57-413D-A4F7-EA008CDA95FD}" srcId="{F633CA64-9FE0-4F66-8500-028F8ABB9AE2}" destId="{560D10D9-BBFB-4A8D-9ECF-078926607DC6}" srcOrd="3" destOrd="0" parTransId="{D9A6E3DE-4D38-40C7-A3DD-07B51EFA7EED}" sibTransId="{735674EE-CBF9-4212-8C80-712F8B07AF69}"/>
    <dgm:cxn modelId="{AE471070-E0D6-469F-BB6F-1D8FE642E8CF}" type="presOf" srcId="{35F69944-6547-4CA8-A635-5B62C3032A01}" destId="{E75F5FBC-4976-46A8-9E87-E08B8E3FB06D}" srcOrd="0" destOrd="0" presId="urn:microsoft.com/office/officeart/2005/8/layout/arrow2"/>
    <dgm:cxn modelId="{D92C6F1F-B15A-40F2-9679-88CDAB63AD19}" type="presOf" srcId="{F633CA64-9FE0-4F66-8500-028F8ABB9AE2}" destId="{27E22222-E722-43C1-A875-695B7222BEF6}" srcOrd="0" destOrd="0" presId="urn:microsoft.com/office/officeart/2005/8/layout/arrow2"/>
    <dgm:cxn modelId="{A1548EFC-0692-4457-859F-4ACCD9DBABE5}" type="presOf" srcId="{24A371CB-3A6A-433B-B047-5E4A4026D1E1}" destId="{2247D60F-BB4A-4DF1-A0B4-114D416B4A4A}" srcOrd="0" destOrd="0" presId="urn:microsoft.com/office/officeart/2005/8/layout/arrow2"/>
    <dgm:cxn modelId="{1C7FAA98-4699-4492-BDCA-D5E9DCFD55E5}" type="presOf" srcId="{5D08F1FB-C773-463B-81D6-5BE12A19DBB8}" destId="{3E3ED5E3-4BD5-4689-B148-8997FD7FB61E}" srcOrd="0" destOrd="0" presId="urn:microsoft.com/office/officeart/2005/8/layout/arrow2"/>
    <dgm:cxn modelId="{63465C00-23F3-4C6E-B310-1D5ADE8D7D69}" srcId="{F633CA64-9FE0-4F66-8500-028F8ABB9AE2}" destId="{24A371CB-3A6A-433B-B047-5E4A4026D1E1}" srcOrd="2" destOrd="0" parTransId="{D9E0F44F-BC8F-426A-B236-A27D0A56AFBA}" sibTransId="{31E397CB-3E3E-421F-9220-15472FEEAED4}"/>
    <dgm:cxn modelId="{56A6D26D-6860-49EA-B6DB-C5AAA0915BC5}" type="presOf" srcId="{560D10D9-BBFB-4A8D-9ECF-078926607DC6}" destId="{49131B61-9DC5-42C4-B02A-4EAB5DC33F58}" srcOrd="0" destOrd="0" presId="urn:microsoft.com/office/officeart/2005/8/layout/arrow2"/>
    <dgm:cxn modelId="{1C3279EB-977D-46F9-9771-3D298B8C5FED}" type="presParOf" srcId="{27E22222-E722-43C1-A875-695B7222BEF6}" destId="{2F8301EF-EB42-4D9C-B540-C98091D08D48}" srcOrd="0" destOrd="0" presId="urn:microsoft.com/office/officeart/2005/8/layout/arrow2"/>
    <dgm:cxn modelId="{BBB32800-6738-4CAB-A788-E324A99599F4}" type="presParOf" srcId="{27E22222-E722-43C1-A875-695B7222BEF6}" destId="{11B5E0E0-5F9C-4EDB-BAC3-FA6BEE6B0B08}" srcOrd="1" destOrd="0" presId="urn:microsoft.com/office/officeart/2005/8/layout/arrow2"/>
    <dgm:cxn modelId="{BF1D8907-BE00-46D2-9684-A02098FDD623}" type="presParOf" srcId="{11B5E0E0-5F9C-4EDB-BAC3-FA6BEE6B0B08}" destId="{BA22CBF4-FFDA-437A-B951-C162D483456B}" srcOrd="0" destOrd="0" presId="urn:microsoft.com/office/officeart/2005/8/layout/arrow2"/>
    <dgm:cxn modelId="{74160BF9-817F-4589-A407-C75E7995619F}" type="presParOf" srcId="{11B5E0E0-5F9C-4EDB-BAC3-FA6BEE6B0B08}" destId="{3E3ED5E3-4BD5-4689-B148-8997FD7FB61E}" srcOrd="1" destOrd="0" presId="urn:microsoft.com/office/officeart/2005/8/layout/arrow2"/>
    <dgm:cxn modelId="{8F2CC826-B73F-4F21-B77F-CD83E234B564}" type="presParOf" srcId="{11B5E0E0-5F9C-4EDB-BAC3-FA6BEE6B0B08}" destId="{1AE82065-7B2B-4BAC-8FAE-FC1F84CB797F}" srcOrd="2" destOrd="0" presId="urn:microsoft.com/office/officeart/2005/8/layout/arrow2"/>
    <dgm:cxn modelId="{03ADEFC9-C1D0-473F-86B4-010D07475908}" type="presParOf" srcId="{11B5E0E0-5F9C-4EDB-BAC3-FA6BEE6B0B08}" destId="{E75F5FBC-4976-46A8-9E87-E08B8E3FB06D}" srcOrd="3" destOrd="0" presId="urn:microsoft.com/office/officeart/2005/8/layout/arrow2"/>
    <dgm:cxn modelId="{84ADED2B-7481-431E-B273-8B4B083763A3}" type="presParOf" srcId="{11B5E0E0-5F9C-4EDB-BAC3-FA6BEE6B0B08}" destId="{4158B0E0-A52B-47E2-8E86-9D1B31F29D9A}" srcOrd="4" destOrd="0" presId="urn:microsoft.com/office/officeart/2005/8/layout/arrow2"/>
    <dgm:cxn modelId="{6704161B-BA46-4D9F-A465-811EB689534C}" type="presParOf" srcId="{11B5E0E0-5F9C-4EDB-BAC3-FA6BEE6B0B08}" destId="{2247D60F-BB4A-4DF1-A0B4-114D416B4A4A}" srcOrd="5" destOrd="0" presId="urn:microsoft.com/office/officeart/2005/8/layout/arrow2"/>
    <dgm:cxn modelId="{647EF8FC-F815-4C2D-A7F9-61A23C010F8F}" type="presParOf" srcId="{11B5E0E0-5F9C-4EDB-BAC3-FA6BEE6B0B08}" destId="{F4C52273-F2CC-4147-B406-A96E5C330236}" srcOrd="6" destOrd="0" presId="urn:microsoft.com/office/officeart/2005/8/layout/arrow2"/>
    <dgm:cxn modelId="{F6AA7DE0-CC10-4DD4-99C9-66908C5CDE07}" type="presParOf" srcId="{11B5E0E0-5F9C-4EDB-BAC3-FA6BEE6B0B08}" destId="{49131B61-9DC5-42C4-B02A-4EAB5DC33F58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D32B6C-0719-4BB7-B4D0-CC0E706B6562}" type="doc">
      <dgm:prSet loTypeId="urn:microsoft.com/office/officeart/2005/8/layout/vList4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66032C-80D2-445E-A93D-DD203AB1985E}">
      <dgm:prSet phldrT="[Text]" custT="1"/>
      <dgm:spPr>
        <a:xfrm>
          <a:off x="0" y="55422"/>
          <a:ext cx="11336074" cy="1190338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anchor="ctr" anchorCtr="0"/>
        <a:lstStyle/>
        <a:p>
          <a:r>
            <a:rPr lang="en-US" sz="1600" dirty="0" smtClean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- Exposing WCS Secured Shopping Cart as service  to provide order capture facility to disparate ecommerce applications</a:t>
          </a:r>
        </a:p>
        <a:p>
          <a:r>
            <a:rPr lang="en-US" sz="1600" dirty="0" smtClean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- Exposing a Secured and Compliant Payment interface in WCS as a service to take payment from subscription programs</a:t>
          </a:r>
          <a:endParaRPr lang="en-US" sz="2400" b="1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9AF7D1E8-2DB0-4A55-9A6E-8864A303CA33}" type="parTrans" cxnId="{32032371-F31B-4FDE-952B-8FEF06E64F4B}">
      <dgm:prSet/>
      <dgm:spPr/>
      <dgm:t>
        <a:bodyPr/>
        <a:lstStyle/>
        <a:p>
          <a:endParaRPr lang="en-US"/>
        </a:p>
      </dgm:t>
    </dgm:pt>
    <dgm:pt modelId="{9230E8F0-B98A-42D7-9415-DB6B6E4B8B7F}" type="sibTrans" cxnId="{32032371-F31B-4FDE-952B-8FEF06E64F4B}">
      <dgm:prSet/>
      <dgm:spPr/>
      <dgm:t>
        <a:bodyPr/>
        <a:lstStyle/>
        <a:p>
          <a:endParaRPr lang="en-US"/>
        </a:p>
      </dgm:t>
    </dgm:pt>
    <dgm:pt modelId="{922C88E2-2693-40FF-9E6B-2E4D39416729}" type="pres">
      <dgm:prSet presAssocID="{AFD32B6C-0719-4BB7-B4D0-CC0E706B656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DB008E-40F4-48E1-8F65-45087E581B5E}" type="pres">
      <dgm:prSet presAssocID="{A066032C-80D2-445E-A93D-DD203AB1985E}" presName="comp" presStyleCnt="0"/>
      <dgm:spPr/>
      <dgm:t>
        <a:bodyPr/>
        <a:lstStyle/>
        <a:p>
          <a:endParaRPr lang="en-US"/>
        </a:p>
      </dgm:t>
    </dgm:pt>
    <dgm:pt modelId="{688306DF-D0DA-4FDB-B470-529F74159565}" type="pres">
      <dgm:prSet presAssocID="{A066032C-80D2-445E-A93D-DD203AB1985E}" presName="box" presStyleLbl="node1" presStyleIdx="0" presStyleCnt="1" custScaleX="100000" custScaleY="94973" custLinFactNeighborY="4422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BF7BC561-01D8-4351-AB29-65199528518B}" type="pres">
      <dgm:prSet presAssocID="{A066032C-80D2-445E-A93D-DD203AB1985E}" presName="img" presStyleLbl="fgImgPlace1" presStyleIdx="0" presStyleCnt="1" custScaleX="56491" custScaleY="81405"/>
      <dgm:spPr>
        <a:xfrm>
          <a:off x="618555" y="187055"/>
          <a:ext cx="1280772" cy="81622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/>
        </a:p>
      </dgm:t>
    </dgm:pt>
    <dgm:pt modelId="{CDBDEF97-4173-4405-8BCD-869CBCD2C225}" type="pres">
      <dgm:prSet presAssocID="{A066032C-80D2-445E-A93D-DD203AB1985E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99E801-A392-4FE5-B0EF-06DD800C24D6}" type="presOf" srcId="{A066032C-80D2-445E-A93D-DD203AB1985E}" destId="{688306DF-D0DA-4FDB-B470-529F74159565}" srcOrd="0" destOrd="0" presId="urn:microsoft.com/office/officeart/2005/8/layout/vList4"/>
    <dgm:cxn modelId="{32032371-F31B-4FDE-952B-8FEF06E64F4B}" srcId="{AFD32B6C-0719-4BB7-B4D0-CC0E706B6562}" destId="{A066032C-80D2-445E-A93D-DD203AB1985E}" srcOrd="0" destOrd="0" parTransId="{9AF7D1E8-2DB0-4A55-9A6E-8864A303CA33}" sibTransId="{9230E8F0-B98A-42D7-9415-DB6B6E4B8B7F}"/>
    <dgm:cxn modelId="{3DE5AC2F-FF3B-4F66-8C56-BE5C10B1FADF}" type="presOf" srcId="{A066032C-80D2-445E-A93D-DD203AB1985E}" destId="{CDBDEF97-4173-4405-8BCD-869CBCD2C225}" srcOrd="1" destOrd="0" presId="urn:microsoft.com/office/officeart/2005/8/layout/vList4"/>
    <dgm:cxn modelId="{F253AA0A-8754-4182-BC06-274010D9C4D2}" type="presOf" srcId="{AFD32B6C-0719-4BB7-B4D0-CC0E706B6562}" destId="{922C88E2-2693-40FF-9E6B-2E4D39416729}" srcOrd="0" destOrd="0" presId="urn:microsoft.com/office/officeart/2005/8/layout/vList4"/>
    <dgm:cxn modelId="{35B1D8E9-57BD-4D49-9944-04131702D346}" type="presParOf" srcId="{922C88E2-2693-40FF-9E6B-2E4D39416729}" destId="{56DB008E-40F4-48E1-8F65-45087E581B5E}" srcOrd="0" destOrd="0" presId="urn:microsoft.com/office/officeart/2005/8/layout/vList4"/>
    <dgm:cxn modelId="{BD25B453-3933-4082-BA6B-1B60C1BDE35C}" type="presParOf" srcId="{56DB008E-40F4-48E1-8F65-45087E581B5E}" destId="{688306DF-D0DA-4FDB-B470-529F74159565}" srcOrd="0" destOrd="0" presId="urn:microsoft.com/office/officeart/2005/8/layout/vList4"/>
    <dgm:cxn modelId="{3820F983-F52F-46DE-8491-20A968927498}" type="presParOf" srcId="{56DB008E-40F4-48E1-8F65-45087E581B5E}" destId="{BF7BC561-01D8-4351-AB29-65199528518B}" srcOrd="1" destOrd="0" presId="urn:microsoft.com/office/officeart/2005/8/layout/vList4"/>
    <dgm:cxn modelId="{6DE661B6-6E66-475B-8BF1-FCC39B7F644C}" type="presParOf" srcId="{56DB008E-40F4-48E1-8F65-45087E581B5E}" destId="{CDBDEF97-4173-4405-8BCD-869CBCD2C22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41036-9B99-4D34-82D5-5C230C26E996}">
      <dsp:nvSpPr>
        <dsp:cNvPr id="0" name=""/>
        <dsp:cNvSpPr/>
      </dsp:nvSpPr>
      <dsp:spPr>
        <a:xfrm>
          <a:off x="653565" y="70103"/>
          <a:ext cx="9458623" cy="525837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1DBE0-76D3-4791-A234-D1748EDDA57A}">
      <dsp:nvSpPr>
        <dsp:cNvPr id="0" name=""/>
        <dsp:cNvSpPr/>
      </dsp:nvSpPr>
      <dsp:spPr>
        <a:xfrm>
          <a:off x="1447928" y="4100885"/>
          <a:ext cx="212856" cy="2128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858D9-DC86-4550-BC33-F27F8355B0D9}">
      <dsp:nvSpPr>
        <dsp:cNvPr id="0" name=""/>
        <dsp:cNvSpPr/>
      </dsp:nvSpPr>
      <dsp:spPr>
        <a:xfrm>
          <a:off x="1693694" y="4319444"/>
          <a:ext cx="1604569" cy="49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78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1693694" y="4319444"/>
        <a:ext cx="1604569" cy="497720"/>
      </dsp:txXfrm>
    </dsp:sp>
    <dsp:sp modelId="{CE22C5A9-5699-4C0C-BB62-3A8DC0B23CD7}">
      <dsp:nvSpPr>
        <dsp:cNvPr id="0" name=""/>
        <dsp:cNvSpPr/>
      </dsp:nvSpPr>
      <dsp:spPr>
        <a:xfrm>
          <a:off x="2347214" y="3294421"/>
          <a:ext cx="333167" cy="3331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1AE14-F729-4BEA-8AF1-FDEAA235F154}">
      <dsp:nvSpPr>
        <dsp:cNvPr id="0" name=""/>
        <dsp:cNvSpPr/>
      </dsp:nvSpPr>
      <dsp:spPr>
        <a:xfrm>
          <a:off x="1787583" y="1409191"/>
          <a:ext cx="2402668" cy="77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539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1787583" y="1409191"/>
        <a:ext cx="2402668" cy="779999"/>
      </dsp:txXfrm>
    </dsp:sp>
    <dsp:sp modelId="{5F082036-E760-4ACD-8D1D-3099FBAC48AE}">
      <dsp:nvSpPr>
        <dsp:cNvPr id="0" name=""/>
        <dsp:cNvSpPr/>
      </dsp:nvSpPr>
      <dsp:spPr>
        <a:xfrm>
          <a:off x="3632340" y="2476649"/>
          <a:ext cx="444223" cy="44422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E809B-6AD9-4218-AEAD-060E6D352777}">
      <dsp:nvSpPr>
        <dsp:cNvPr id="0" name=""/>
        <dsp:cNvSpPr/>
      </dsp:nvSpPr>
      <dsp:spPr>
        <a:xfrm>
          <a:off x="3691156" y="3449539"/>
          <a:ext cx="2493783" cy="805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5385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3691156" y="3449539"/>
        <a:ext cx="2493783" cy="805912"/>
      </dsp:txXfrm>
    </dsp:sp>
    <dsp:sp modelId="{9707001E-D3F7-48AB-B936-FEE8EDE141C5}">
      <dsp:nvSpPr>
        <dsp:cNvPr id="0" name=""/>
        <dsp:cNvSpPr/>
      </dsp:nvSpPr>
      <dsp:spPr>
        <a:xfrm>
          <a:off x="5030601" y="1831161"/>
          <a:ext cx="573788" cy="5737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99224-4E65-4226-B11D-780B10AAFC27}">
      <dsp:nvSpPr>
        <dsp:cNvPr id="0" name=""/>
        <dsp:cNvSpPr/>
      </dsp:nvSpPr>
      <dsp:spPr>
        <a:xfrm>
          <a:off x="5895973" y="0"/>
          <a:ext cx="1850930" cy="448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039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5895973" y="0"/>
        <a:ext cx="1850930" cy="448498"/>
      </dsp:txXfrm>
    </dsp:sp>
    <dsp:sp modelId="{5F156B76-8DFF-4AE3-8D63-E956302C0455}">
      <dsp:nvSpPr>
        <dsp:cNvPr id="0" name=""/>
        <dsp:cNvSpPr/>
      </dsp:nvSpPr>
      <dsp:spPr>
        <a:xfrm>
          <a:off x="6613931" y="1357632"/>
          <a:ext cx="640078" cy="6400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FE37D-8DD6-4250-B77F-BEC1FD4F6B17}">
      <dsp:nvSpPr>
        <dsp:cNvPr id="0" name=""/>
        <dsp:cNvSpPr/>
      </dsp:nvSpPr>
      <dsp:spPr>
        <a:xfrm rot="10800000" flipV="1">
          <a:off x="7649137" y="2792792"/>
          <a:ext cx="1850930" cy="21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404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>
                <a:lumMod val="50000"/>
              </a:schemeClr>
            </a:solidFill>
          </a:endParaRPr>
        </a:p>
      </dsp:txBody>
      <dsp:txXfrm rot="-10800000">
        <a:off x="7649137" y="2792792"/>
        <a:ext cx="1850930" cy="2100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AD50A-AD18-4763-BBD7-4C1AFBDA83EC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1CF9E-FB53-40A1-9FDF-2CFF3B22E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3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4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87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9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C007C-2A7D-4F57-951B-7D181C01AA37}" type="slidenum">
              <a:rPr lang="en-IN" smtClean="0">
                <a:solidFill>
                  <a:prstClr val="black"/>
                </a:solidFill>
              </a:rPr>
              <a:pPr/>
              <a:t>25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87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89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53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4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customer context switching – profile – transfer to store – position – service moving across the </a:t>
            </a:r>
            <a:r>
              <a:rPr lang="en-US" baseline="0" dirty="0" err="1" smtClean="0"/>
              <a:t>enteriprise</a:t>
            </a:r>
            <a:r>
              <a:rPr lang="en-US" baseline="0" dirty="0" smtClean="0"/>
              <a:t> and create the value – </a:t>
            </a:r>
            <a:r>
              <a:rPr lang="en-US" baseline="0" dirty="0" err="1" smtClean="0"/>
              <a:t>Templatized</a:t>
            </a:r>
            <a:r>
              <a:rPr lang="en-US" baseline="0" dirty="0" smtClean="0"/>
              <a:t> Commerce service for other Op companies to leverage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C007C-2A7D-4F57-951B-7D181C01AA37}" type="slidenum">
              <a:rPr lang="en-IN" smtClean="0">
                <a:solidFill>
                  <a:prstClr val="black"/>
                </a:solidFill>
              </a:rPr>
              <a:pPr/>
              <a:t>43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70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r>
              <a:rPr lang="en-US" baseline="0" dirty="0" smtClean="0"/>
              <a:t> Depot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0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97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1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IoT needs applications to be put together from a set of small and independent services.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Cloud-hosted microservices would create an IoT model that’s a collection of services, representing a specific function.</a:t>
            </a:r>
          </a:p>
          <a:p>
            <a:endParaRPr lang="en-US" dirty="0" smtClean="0"/>
          </a:p>
          <a:p>
            <a:r>
              <a:rPr lang="en-US" dirty="0" smtClean="0"/>
              <a:t>Microservices also offer a way of scaling the infrastructure both horizontally and vertically giving long term benefits to the IoT deployments.</a:t>
            </a:r>
          </a:p>
          <a:p>
            <a:endParaRPr lang="en-US" dirty="0" smtClean="0"/>
          </a:p>
          <a:p>
            <a:r>
              <a:rPr lang="en-US" dirty="0" smtClean="0"/>
              <a:t>Creating value added services would require to freely combine services of different vendors to fully make use of the IoT's heterogeneity</a:t>
            </a:r>
          </a:p>
          <a:p>
            <a:endParaRPr lang="en-US" dirty="0" smtClean="0"/>
          </a:p>
          <a:p>
            <a:r>
              <a:rPr lang="en-US" dirty="0" smtClean="0"/>
              <a:t>Many of the requirements in microservices are similar to those of the internet of things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IoT applications adopts several of the design decisions of microservices architecture to improve the ability to create value added applications from a multitude of services.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2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1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r>
              <a:rPr lang="en-US" altLang="en-US" dirty="0" smtClean="0"/>
              <a:t>Developing</a:t>
            </a:r>
            <a:r>
              <a:rPr lang="en-US" altLang="en-US" b="1" dirty="0" smtClean="0"/>
              <a:t> single application </a:t>
            </a:r>
            <a:r>
              <a:rPr lang="en-US" altLang="en-US" dirty="0" smtClean="0"/>
              <a:t>as a suite of</a:t>
            </a:r>
            <a:r>
              <a:rPr lang="en-US" altLang="en-US" b="1" dirty="0" smtClean="0"/>
              <a:t> loosely coupled </a:t>
            </a:r>
            <a:r>
              <a:rPr lang="en-US" altLang="en-US" dirty="0" smtClean="0"/>
              <a:t>Small services</a:t>
            </a:r>
            <a:r>
              <a:rPr lang="en-US" altLang="en-US" b="1" dirty="0" smtClean="0"/>
              <a:t>,</a:t>
            </a:r>
            <a:r>
              <a:rPr lang="en-US" altLang="en-US" dirty="0" smtClean="0"/>
              <a:t> each running in its </a:t>
            </a:r>
            <a:r>
              <a:rPr lang="en-US" altLang="en-US" b="1" dirty="0" smtClean="0"/>
              <a:t>OWN process</a:t>
            </a:r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endParaRPr lang="en-US" altLang="en-US" b="1" dirty="0" smtClean="0"/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r>
              <a:rPr lang="en-US" altLang="en-US" b="1" dirty="0" smtClean="0"/>
              <a:t>Light weight communication mechanism,</a:t>
            </a:r>
            <a:r>
              <a:rPr lang="en-US" dirty="0" smtClean="0"/>
              <a:t> often an HTTP resource API</a:t>
            </a:r>
            <a:endParaRPr lang="en-US" altLang="en-US" b="1" dirty="0" smtClean="0"/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endParaRPr lang="en-US" altLang="en-US" b="1" dirty="0" smtClean="0"/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r>
              <a:rPr lang="en-US" altLang="en-US" b="1" dirty="0" smtClean="0"/>
              <a:t>Independently deployable services</a:t>
            </a:r>
            <a:r>
              <a:rPr lang="en-US" altLang="en-US" dirty="0" smtClean="0"/>
              <a:t>, might use different coding languages and databases </a:t>
            </a:r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r>
              <a:rPr lang="en-GB" dirty="0" smtClean="0"/>
              <a:t>Organized </a:t>
            </a:r>
            <a:r>
              <a:rPr lang="en-US" altLang="en-US" b="1" dirty="0" smtClean="0"/>
              <a:t>around Business capabilities</a:t>
            </a:r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endParaRPr lang="en-US" altLang="en-US" b="1" dirty="0" smtClean="0"/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r>
              <a:rPr lang="en-US" altLang="en-US" b="1" dirty="0" smtClean="0"/>
              <a:t>Decentralized Governance and Data Management  </a:t>
            </a:r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endParaRPr lang="en-US" b="1" dirty="0" smtClean="0"/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r>
              <a:rPr lang="en-US" b="1" dirty="0" smtClean="0"/>
              <a:t>Smart endpoints and dumb pipes</a:t>
            </a:r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endParaRPr lang="en-US" b="1" dirty="0" smtClean="0"/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r>
              <a:rPr lang="en-GB" b="1" dirty="0" smtClean="0"/>
              <a:t>Infrastructure Automation &amp; Evolutionary Design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monolithic app contains domain-specific functionality and is normally divided by functional layers, such as web, business, and data.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scale a monolithic app by cloning it on multiple servers/virtual machines/containers.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separates functionality into separate smaller services.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microservices approach scales out by deploying each service independently, creating instances of these services across servers/virtual machines/containers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19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49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C007C-2A7D-4F57-951B-7D181C01AA37}" type="slidenum">
              <a:rPr lang="en-IN" smtClean="0">
                <a:solidFill>
                  <a:prstClr val="black"/>
                </a:solidFill>
              </a:rPr>
              <a:pPr/>
              <a:t>11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050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DDD can help in four major areas when building micro services:</a:t>
            </a:r>
          </a:p>
          <a:p>
            <a:endParaRPr lang="en-US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cs typeface="Arial" panose="020B0604020202020204" pitchFamily="34" charset="0"/>
              </a:rPr>
              <a:t>Strategic design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 which is mainly about Bounded context, but </a:t>
            </a:r>
            <a:r>
              <a:rPr lang="en-US" dirty="0" smtClean="0">
                <a:cs typeface="Arial" panose="020B0604020202020204" pitchFamily="34" charset="0"/>
              </a:rPr>
              <a:t>Context map and 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other patterns are also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Internal building blocks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, using tactical patterns like entities, aggregates and repositories when designing the internals of a bounded context.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cs typeface="Arial" panose="020B0604020202020204" pitchFamily="34" charset="0"/>
              </a:rPr>
              <a:t>Large-scale structures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 for creating a structure using evolving order and responsibility layers.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cs typeface="Arial" panose="020B0604020202020204" pitchFamily="34" charset="0"/>
              </a:rPr>
              <a:t>Distillation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 with ways to distil a core domain from an already grown system.</a:t>
            </a:r>
            <a:endParaRPr lang="en-US" b="0" i="0" dirty="0" smtClean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1CF9E-FB53-40A1-9FDF-2CFF3B22E2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5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319E-BCA3-4845-9443-DAC78577772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3F78-44CD-425E-902A-4EE7658C3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01.nyt.com/images/2014/04/04/business/Barnes1/Barnes1-tmagArticl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78"/>
          <a:stretch/>
        </p:blipFill>
        <p:spPr bwMode="auto">
          <a:xfrm>
            <a:off x="0" y="669701"/>
            <a:ext cx="12506632" cy="740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-2428568" y="-1032388"/>
            <a:ext cx="15102348" cy="876054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69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9050" y="0"/>
            <a:ext cx="12211050" cy="620486"/>
          </a:xfrm>
          <a:prstGeom prst="rect">
            <a:avLst/>
          </a:prstGeom>
          <a:gradFill flip="none" rotWithShape="1">
            <a:gsLst>
              <a:gs pos="0">
                <a:srgbClr val="040404"/>
              </a:gs>
              <a:gs pos="78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100000">
                <a:srgbClr val="F1F3F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reeform 9"/>
          <p:cNvSpPr>
            <a:spLocks noEditPoints="1"/>
          </p:cNvSpPr>
          <p:nvPr userDrawn="1"/>
        </p:nvSpPr>
        <p:spPr bwMode="auto">
          <a:xfrm>
            <a:off x="11498837" y="141891"/>
            <a:ext cx="548640" cy="36576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20395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5747" y="365125"/>
            <a:ext cx="2628053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2498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8C8572-A14E-4B5F-B4FE-B49A3C4C3FE0}" type="datetimeFigureOut">
              <a:rPr lang="en-US" sz="110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4/13/2017</a:t>
            </a:fld>
            <a:endParaRPr lang="en-US" sz="11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3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A3D3896-5914-4067-A140-CB69A277F8B2}" type="datetimeFigureOut">
              <a:rPr lang="en-US" sz="110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4/13/2017</a:t>
            </a:fld>
            <a:endParaRPr lang="en-US" sz="11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8EC05D-5621-4285-BC20-BEAF77834EDB}" type="slidenum">
              <a:rPr lang="en-US" sz="110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01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8C8572-A14E-4B5F-B4FE-B49A3C4C3FE0}" type="datetimeFigureOut">
              <a:rPr lang="en-US" sz="110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4/13/2017</a:t>
            </a:fld>
            <a:endParaRPr lang="en-US" sz="11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3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3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68099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50DF8D40-D0AF-4C72-9DFD-D29D05B968BD}" type="slidenum">
              <a:rPr lang="en-US" sz="1031" smtClean="0">
                <a:solidFill>
                  <a:prstClr val="black"/>
                </a:solidFill>
              </a:rPr>
              <a:pPr/>
              <a:t>‹#›</a:t>
            </a:fld>
            <a:endParaRPr lang="en-US" sz="103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983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5FD4169-778C-4250-AE40-D60B40D738B0}" type="datetime1">
              <a:rPr lang="en-US" smtClean="0">
                <a:solidFill>
                  <a:prstClr val="black"/>
                </a:solidFill>
              </a:rPr>
              <a:pPr/>
              <a:t>4/13/2017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9" y="7937"/>
            <a:ext cx="12192000" cy="6858000"/>
          </a:xfrm>
          <a:prstGeom prst="rect">
            <a:avLst/>
          </a:prstGeom>
        </p:spPr>
      </p:pic>
      <p:sp>
        <p:nvSpPr>
          <p:cNvPr id="2" name="AutoShape 2" descr="http://4.bp.blogspot.com/-TmM9NcNe5Fc/T50r0F9Mt8I/AAAAAAAABdo/l9khdPivvy4/s1600/Adidas_Label_Logo_HD_Wallpaper-Vvallpaper.Net.jpg"/>
          <p:cNvSpPr>
            <a:spLocks noChangeAspect="1" noChangeArrowheads="1"/>
          </p:cNvSpPr>
          <p:nvPr userDrawn="1"/>
        </p:nvSpPr>
        <p:spPr bwMode="auto">
          <a:xfrm>
            <a:off x="165947" y="-144463"/>
            <a:ext cx="32512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AutoShape 4" descr="http://4.bp.blogspot.com/-TmM9NcNe5Fc/T50r0F9Mt8I/AAAAAAAABdo/l9khdPivvy4/s1600/Adidas_Label_Logo_HD_Wallpaper-Vvallpaper.Net.jpg"/>
          <p:cNvSpPr>
            <a:spLocks noChangeAspect="1" noChangeArrowheads="1"/>
          </p:cNvSpPr>
          <p:nvPr userDrawn="1"/>
        </p:nvSpPr>
        <p:spPr bwMode="auto">
          <a:xfrm>
            <a:off x="328507" y="7938"/>
            <a:ext cx="32512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23" y="6445458"/>
            <a:ext cx="2743200" cy="365125"/>
          </a:xfrm>
          <a:prstGeom prst="rect">
            <a:avLst/>
          </a:prstGeom>
        </p:spPr>
        <p:txBody>
          <a:bodyPr/>
          <a:lstStyle/>
          <a:p>
            <a:fld id="{50DF8D40-D0AF-4C72-9DFD-D29D05B968B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85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79109" y="-171400"/>
            <a:ext cx="12750217" cy="79208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8000">
                <a:schemeClr val="tx1">
                  <a:lumMod val="50000"/>
                  <a:lumOff val="50000"/>
                </a:schemeClr>
              </a:gs>
              <a:gs pos="46000">
                <a:schemeClr val="tx1">
                  <a:lumMod val="75000"/>
                  <a:lumOff val="2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703023" y="6512133"/>
            <a:ext cx="642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FE088AA-EF1F-4111-AE3A-421D12F2C2A7}" type="slidenum">
              <a:rPr lang="en-US" sz="105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5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253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t Locker imag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779" y="1"/>
            <a:ext cx="12201779" cy="701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-1738471" y="-271978"/>
            <a:ext cx="16360218" cy="756272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03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7841" y="-27384"/>
            <a:ext cx="1534160" cy="14382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27384"/>
            <a:ext cx="12192000" cy="30971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2597881" y="-679449"/>
            <a:ext cx="16360218" cy="374441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100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40893" y="3057354"/>
            <a:ext cx="5297466" cy="544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40893" y="52568"/>
            <a:ext cx="5287583" cy="30210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1" y="1"/>
            <a:ext cx="4608512" cy="306496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769736" y="-253216"/>
            <a:ext cx="16360218" cy="387381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100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97744" y="945710"/>
            <a:ext cx="2170988" cy="12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4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/>
          <a:srcRect b="93753"/>
          <a:stretch/>
        </p:blipFill>
        <p:spPr>
          <a:xfrm>
            <a:off x="0" y="0"/>
            <a:ext cx="12434782" cy="590550"/>
          </a:xfrm>
          <a:prstGeom prst="rect">
            <a:avLst/>
          </a:prstGeom>
          <a:solidFill>
            <a:srgbClr val="A9143C"/>
          </a:solidFill>
          <a:ln w="57150">
            <a:solidFill>
              <a:srgbClr val="FFC000"/>
            </a:solidFill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 b="93753"/>
          <a:stretch/>
        </p:blipFill>
        <p:spPr>
          <a:xfrm>
            <a:off x="-27728" y="6732296"/>
            <a:ext cx="12252960" cy="204106"/>
          </a:xfrm>
          <a:prstGeom prst="rect">
            <a:avLst/>
          </a:prstGeom>
          <a:solidFill>
            <a:srgbClr val="A9143C"/>
          </a:solidFill>
        </p:spPr>
      </p:pic>
    </p:spTree>
    <p:extLst>
      <p:ext uri="{BB962C8B-B14F-4D97-AF65-F5344CB8AC3E}">
        <p14:creationId xmlns:p14="http://schemas.microsoft.com/office/powerpoint/2010/main" val="806170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319E-BCA3-4845-9443-DAC78577772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3F78-44CD-425E-902A-4EE7658C39D4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http://www3.pcmag.com/media/images/515875-microservices-what-they-are-and-why-your-business-should-care.jpg?thumb=y&amp;width=740&amp;height=42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24" y="1561"/>
            <a:ext cx="12199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9"/>
          <p:cNvSpPr>
            <a:spLocks noEditPoints="1"/>
          </p:cNvSpPr>
          <p:nvPr userDrawn="1"/>
        </p:nvSpPr>
        <p:spPr bwMode="auto">
          <a:xfrm>
            <a:off x="11201827" y="117508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>
              <a:solidFill>
                <a:prstClr val="black"/>
              </a:solidFill>
              <a:latin typeface="Myriad Pro"/>
            </a:endParaRPr>
          </a:p>
        </p:txBody>
      </p:sp>
      <p:sp>
        <p:nvSpPr>
          <p:cNvPr id="9" name="Freeform 6"/>
          <p:cNvSpPr>
            <a:spLocks noEditPoints="1"/>
          </p:cNvSpPr>
          <p:nvPr userDrawn="1"/>
        </p:nvSpPr>
        <p:spPr bwMode="auto">
          <a:xfrm>
            <a:off x="368301" y="140368"/>
            <a:ext cx="1466639" cy="464508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420401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/>
          <a:srcRect b="93753"/>
          <a:stretch/>
        </p:blipFill>
        <p:spPr>
          <a:xfrm>
            <a:off x="-190500" y="-19050"/>
            <a:ext cx="12434782" cy="590550"/>
          </a:xfrm>
          <a:prstGeom prst="rect">
            <a:avLst/>
          </a:prstGeom>
          <a:solidFill>
            <a:srgbClr val="A9143C"/>
          </a:solidFill>
          <a:ln w="57150">
            <a:solidFill>
              <a:srgbClr val="FFC000"/>
            </a:solidFill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 b="93753"/>
          <a:stretch/>
        </p:blipFill>
        <p:spPr>
          <a:xfrm>
            <a:off x="-27728" y="6732296"/>
            <a:ext cx="12252960" cy="204106"/>
          </a:xfrm>
          <a:prstGeom prst="rect">
            <a:avLst/>
          </a:prstGeom>
          <a:solidFill>
            <a:srgbClr val="A9143C"/>
          </a:solidFill>
        </p:spPr>
      </p:pic>
    </p:spTree>
    <p:extLst>
      <p:ext uri="{BB962C8B-B14F-4D97-AF65-F5344CB8AC3E}">
        <p14:creationId xmlns:p14="http://schemas.microsoft.com/office/powerpoint/2010/main" val="3686203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/>
          <a:srcRect b="93753"/>
          <a:stretch/>
        </p:blipFill>
        <p:spPr>
          <a:xfrm>
            <a:off x="0" y="0"/>
            <a:ext cx="12434782" cy="590550"/>
          </a:xfrm>
          <a:prstGeom prst="rect">
            <a:avLst/>
          </a:prstGeom>
          <a:solidFill>
            <a:srgbClr val="A9143C"/>
          </a:solidFill>
          <a:ln w="57150">
            <a:solidFill>
              <a:srgbClr val="FFC000"/>
            </a:solidFill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 b="93753"/>
          <a:stretch/>
        </p:blipFill>
        <p:spPr>
          <a:xfrm>
            <a:off x="-27728" y="6732296"/>
            <a:ext cx="12252960" cy="204106"/>
          </a:xfrm>
          <a:prstGeom prst="rect">
            <a:avLst/>
          </a:prstGeom>
          <a:solidFill>
            <a:srgbClr val="A9143C"/>
          </a:solidFill>
        </p:spPr>
      </p:pic>
    </p:spTree>
    <p:extLst>
      <p:ext uri="{BB962C8B-B14F-4D97-AF65-F5344CB8AC3E}">
        <p14:creationId xmlns:p14="http://schemas.microsoft.com/office/powerpoint/2010/main" val="2657466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8C8572-A14E-4B5F-B4FE-B49A3C4C3FE0}" type="datetimeFigureOut">
              <a:rPr lang="en-US" sz="1031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4/13/2017</a:t>
            </a:fld>
            <a:endParaRPr lang="en-US" sz="103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3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031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31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04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Visual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0">
                <a:solidFill>
                  <a:schemeClr val="bg1"/>
                </a:solidFill>
                <a:latin typeface="Myriad Pro"/>
              </a:defRPr>
            </a:lvl1pPr>
            <a:lvl2pPr marL="3810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20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3014" indent="0">
              <a:buNone/>
              <a:defRPr sz="1166">
                <a:solidFill>
                  <a:schemeClr val="tx1">
                    <a:tint val="75000"/>
                  </a:schemeClr>
                </a:solidFill>
              </a:defRPr>
            </a:lvl4pPr>
            <a:lvl5pPr marL="1524019" indent="0">
              <a:buNone/>
              <a:defRPr sz="1166">
                <a:solidFill>
                  <a:schemeClr val="tx1">
                    <a:tint val="75000"/>
                  </a:schemeClr>
                </a:solidFill>
              </a:defRPr>
            </a:lvl5pPr>
            <a:lvl6pPr marL="1905023" indent="0">
              <a:buNone/>
              <a:defRPr sz="1166">
                <a:solidFill>
                  <a:schemeClr val="tx1">
                    <a:tint val="75000"/>
                  </a:schemeClr>
                </a:solidFill>
              </a:defRPr>
            </a:lvl6pPr>
            <a:lvl7pPr marL="2286028" indent="0">
              <a:buNone/>
              <a:defRPr sz="1166">
                <a:solidFill>
                  <a:schemeClr val="tx1">
                    <a:tint val="75000"/>
                  </a:schemeClr>
                </a:solidFill>
              </a:defRPr>
            </a:lvl7pPr>
            <a:lvl8pPr marL="2667034" indent="0">
              <a:buNone/>
              <a:defRPr sz="1166">
                <a:solidFill>
                  <a:schemeClr val="tx1">
                    <a:tint val="75000"/>
                  </a:schemeClr>
                </a:solidFill>
              </a:defRPr>
            </a:lvl8pPr>
            <a:lvl9pPr marL="3048038" indent="0">
              <a:buNone/>
              <a:defRPr sz="11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68303" y="117508"/>
            <a:ext cx="11480803" cy="487368"/>
            <a:chOff x="276223" y="281940"/>
            <a:chExt cx="8610602" cy="487368"/>
          </a:xfrm>
          <a:solidFill>
            <a:schemeClr val="bg1"/>
          </a:solidFill>
        </p:grpSpPr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8401367" y="281940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200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u="sng" dirty="0">
                <a:solidFill>
                  <a:prstClr val="black"/>
                </a:solidFill>
                <a:latin typeface="Myriad Pro"/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276223" y="304800"/>
              <a:ext cx="1099979" cy="464508"/>
            </a:xfrm>
            <a:custGeom>
              <a:avLst/>
              <a:gdLst>
                <a:gd name="T0" fmla="*/ 13059 w 16368"/>
                <a:gd name="T1" fmla="*/ 6821 h 6912"/>
                <a:gd name="T2" fmla="*/ 13171 w 16368"/>
                <a:gd name="T3" fmla="*/ 6058 h 6912"/>
                <a:gd name="T4" fmla="*/ 12537 w 16368"/>
                <a:gd name="T5" fmla="*/ 5601 h 6912"/>
                <a:gd name="T6" fmla="*/ 13031 w 16368"/>
                <a:gd name="T7" fmla="*/ 5422 h 6912"/>
                <a:gd name="T8" fmla="*/ 12404 w 16368"/>
                <a:gd name="T9" fmla="*/ 5262 h 6912"/>
                <a:gd name="T10" fmla="*/ 12431 w 16368"/>
                <a:gd name="T11" fmla="*/ 6007 h 6912"/>
                <a:gd name="T12" fmla="*/ 12987 w 16368"/>
                <a:gd name="T13" fmla="*/ 6455 h 6912"/>
                <a:gd name="T14" fmla="*/ 12420 w 16368"/>
                <a:gd name="T15" fmla="*/ 6610 h 6912"/>
                <a:gd name="T16" fmla="*/ 10290 w 16368"/>
                <a:gd name="T17" fmla="*/ 6648 h 6912"/>
                <a:gd name="T18" fmla="*/ 9716 w 16368"/>
                <a:gd name="T19" fmla="*/ 5817 h 6912"/>
                <a:gd name="T20" fmla="*/ 10563 w 16368"/>
                <a:gd name="T21" fmla="*/ 5437 h 6912"/>
                <a:gd name="T22" fmla="*/ 9537 w 16368"/>
                <a:gd name="T23" fmla="*/ 5473 h 6912"/>
                <a:gd name="T24" fmla="*/ 9912 w 16368"/>
                <a:gd name="T25" fmla="*/ 6864 h 6912"/>
                <a:gd name="T26" fmla="*/ 7886 w 16368"/>
                <a:gd name="T27" fmla="*/ 6342 h 6912"/>
                <a:gd name="T28" fmla="*/ 3258 w 16368"/>
                <a:gd name="T29" fmla="*/ 6878 h 6912"/>
                <a:gd name="T30" fmla="*/ 4175 w 16368"/>
                <a:gd name="T31" fmla="*/ 6446 h 6912"/>
                <a:gd name="T32" fmla="*/ 3586 w 16368"/>
                <a:gd name="T33" fmla="*/ 5821 h 6912"/>
                <a:gd name="T34" fmla="*/ 3511 w 16368"/>
                <a:gd name="T35" fmla="*/ 5432 h 6912"/>
                <a:gd name="T36" fmla="*/ 3856 w 16368"/>
                <a:gd name="T37" fmla="*/ 5147 h 6912"/>
                <a:gd name="T38" fmla="*/ 3086 w 16368"/>
                <a:gd name="T39" fmla="*/ 5654 h 6912"/>
                <a:gd name="T40" fmla="*/ 3767 w 16368"/>
                <a:gd name="T41" fmla="*/ 6238 h 6912"/>
                <a:gd name="T42" fmla="*/ 3719 w 16368"/>
                <a:gd name="T43" fmla="*/ 6621 h 6912"/>
                <a:gd name="T44" fmla="*/ 6358 w 16368"/>
                <a:gd name="T45" fmla="*/ 6200 h 6912"/>
                <a:gd name="T46" fmla="*/ 6907 w 16368"/>
                <a:gd name="T47" fmla="*/ 6636 h 6912"/>
                <a:gd name="T48" fmla="*/ 6848 w 16368"/>
                <a:gd name="T49" fmla="*/ 5890 h 6912"/>
                <a:gd name="T50" fmla="*/ 6560 w 16368"/>
                <a:gd name="T51" fmla="*/ 5196 h 6912"/>
                <a:gd name="T52" fmla="*/ 6473 w 16368"/>
                <a:gd name="T53" fmla="*/ 5436 h 6912"/>
                <a:gd name="T54" fmla="*/ 6496 w 16368"/>
                <a:gd name="T55" fmla="*/ 5894 h 6912"/>
                <a:gd name="T56" fmla="*/ 765 w 16368"/>
                <a:gd name="T57" fmla="*/ 4050 h 6912"/>
                <a:gd name="T58" fmla="*/ 414 w 16368"/>
                <a:gd name="T59" fmla="*/ 3090 h 6912"/>
                <a:gd name="T60" fmla="*/ 1311 w 16368"/>
                <a:gd name="T61" fmla="*/ 2618 h 6912"/>
                <a:gd name="T62" fmla="*/ 70 w 16368"/>
                <a:gd name="T63" fmla="*/ 3082 h 6912"/>
                <a:gd name="T64" fmla="*/ 780 w 16368"/>
                <a:gd name="T65" fmla="*/ 4327 h 6912"/>
                <a:gd name="T66" fmla="*/ 2867 w 16368"/>
                <a:gd name="T67" fmla="*/ 4033 h 6912"/>
                <a:gd name="T68" fmla="*/ 2587 w 16368"/>
                <a:gd name="T69" fmla="*/ 2621 h 6912"/>
                <a:gd name="T70" fmla="*/ 1434 w 16368"/>
                <a:gd name="T71" fmla="*/ 3358 h 6912"/>
                <a:gd name="T72" fmla="*/ 2181 w 16368"/>
                <a:gd name="T73" fmla="*/ 4076 h 6912"/>
                <a:gd name="T74" fmla="*/ 1790 w 16368"/>
                <a:gd name="T75" fmla="*/ 3203 h 6912"/>
                <a:gd name="T76" fmla="*/ 2563 w 16368"/>
                <a:gd name="T77" fmla="*/ 2957 h 6912"/>
                <a:gd name="T78" fmla="*/ 2523 w 16368"/>
                <a:gd name="T79" fmla="*/ 3971 h 6912"/>
                <a:gd name="T80" fmla="*/ 3826 w 16368"/>
                <a:gd name="T81" fmla="*/ 3401 h 6912"/>
                <a:gd name="T82" fmla="*/ 5201 w 16368"/>
                <a:gd name="T83" fmla="*/ 4304 h 6912"/>
                <a:gd name="T84" fmla="*/ 6088 w 16368"/>
                <a:gd name="T85" fmla="*/ 3839 h 6912"/>
                <a:gd name="T86" fmla="*/ 5467 w 16368"/>
                <a:gd name="T87" fmla="*/ 3223 h 6912"/>
                <a:gd name="T88" fmla="*/ 5434 w 16368"/>
                <a:gd name="T89" fmla="*/ 2845 h 6912"/>
                <a:gd name="T90" fmla="*/ 5737 w 16368"/>
                <a:gd name="T91" fmla="*/ 2562 h 6912"/>
                <a:gd name="T92" fmla="*/ 4999 w 16368"/>
                <a:gd name="T93" fmla="*/ 3094 h 6912"/>
                <a:gd name="T94" fmla="*/ 5698 w 16368"/>
                <a:gd name="T95" fmla="*/ 3673 h 6912"/>
                <a:gd name="T96" fmla="*/ 5617 w 16368"/>
                <a:gd name="T97" fmla="*/ 4044 h 6912"/>
                <a:gd name="T98" fmla="*/ 6429 w 16368"/>
                <a:gd name="T99" fmla="*/ 3950 h 6912"/>
                <a:gd name="T100" fmla="*/ 7503 w 16368"/>
                <a:gd name="T101" fmla="*/ 4170 h 6912"/>
                <a:gd name="T102" fmla="*/ 7279 w 16368"/>
                <a:gd name="T103" fmla="*/ 3987 h 6912"/>
                <a:gd name="T104" fmla="*/ 6709 w 16368"/>
                <a:gd name="T105" fmla="*/ 3804 h 6912"/>
                <a:gd name="T106" fmla="*/ 10777 w 16368"/>
                <a:gd name="T107" fmla="*/ 3115 h 6912"/>
                <a:gd name="T108" fmla="*/ 12176 w 16368"/>
                <a:gd name="T109" fmla="*/ 3026 h 6912"/>
                <a:gd name="T110" fmla="*/ 14702 w 16368"/>
                <a:gd name="T111" fmla="*/ 4030 h 6912"/>
                <a:gd name="T112" fmla="*/ 13852 w 16368"/>
                <a:gd name="T113" fmla="*/ 3645 h 6912"/>
                <a:gd name="T114" fmla="*/ 14434 w 16368"/>
                <a:gd name="T115" fmla="*/ 2814 h 6912"/>
                <a:gd name="T116" fmla="*/ 14096 w 16368"/>
                <a:gd name="T117" fmla="*/ 2603 h 6912"/>
                <a:gd name="T118" fmla="*/ 13655 w 16368"/>
                <a:gd name="T119" fmla="*/ 4002 h 6912"/>
                <a:gd name="T120" fmla="*/ 15796 w 16368"/>
                <a:gd name="T121" fmla="*/ 3578 h 6912"/>
                <a:gd name="T122" fmla="*/ 8589 w 16368"/>
                <a:gd name="T123" fmla="*/ 495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68" h="6912">
                  <a:moveTo>
                    <a:pt x="6388" y="495"/>
                  </a:moveTo>
                  <a:lnTo>
                    <a:pt x="6388" y="0"/>
                  </a:lnTo>
                  <a:lnTo>
                    <a:pt x="4724" y="0"/>
                  </a:lnTo>
                  <a:lnTo>
                    <a:pt x="4724" y="495"/>
                  </a:lnTo>
                  <a:lnTo>
                    <a:pt x="5212" y="495"/>
                  </a:lnTo>
                  <a:lnTo>
                    <a:pt x="5212" y="1721"/>
                  </a:lnTo>
                  <a:lnTo>
                    <a:pt x="5900" y="1721"/>
                  </a:lnTo>
                  <a:lnTo>
                    <a:pt x="5900" y="495"/>
                  </a:lnTo>
                  <a:lnTo>
                    <a:pt x="6388" y="495"/>
                  </a:lnTo>
                  <a:close/>
                  <a:moveTo>
                    <a:pt x="12191" y="6803"/>
                  </a:moveTo>
                  <a:lnTo>
                    <a:pt x="12210" y="6813"/>
                  </a:lnTo>
                  <a:lnTo>
                    <a:pt x="12231" y="6823"/>
                  </a:lnTo>
                  <a:lnTo>
                    <a:pt x="12253" y="6833"/>
                  </a:lnTo>
                  <a:lnTo>
                    <a:pt x="12278" y="6843"/>
                  </a:lnTo>
                  <a:lnTo>
                    <a:pt x="12304" y="6853"/>
                  </a:lnTo>
                  <a:lnTo>
                    <a:pt x="12331" y="6862"/>
                  </a:lnTo>
                  <a:lnTo>
                    <a:pt x="12361" y="6871"/>
                  </a:lnTo>
                  <a:lnTo>
                    <a:pt x="12391" y="6878"/>
                  </a:lnTo>
                  <a:lnTo>
                    <a:pt x="12422" y="6885"/>
                  </a:lnTo>
                  <a:lnTo>
                    <a:pt x="12454" y="6893"/>
                  </a:lnTo>
                  <a:lnTo>
                    <a:pt x="12487" y="6898"/>
                  </a:lnTo>
                  <a:lnTo>
                    <a:pt x="12520" y="6903"/>
                  </a:lnTo>
                  <a:lnTo>
                    <a:pt x="12554" y="6907"/>
                  </a:lnTo>
                  <a:lnTo>
                    <a:pt x="12588" y="6910"/>
                  </a:lnTo>
                  <a:lnTo>
                    <a:pt x="12622" y="6911"/>
                  </a:lnTo>
                  <a:lnTo>
                    <a:pt x="12657" y="6912"/>
                  </a:lnTo>
                  <a:lnTo>
                    <a:pt x="12697" y="6911"/>
                  </a:lnTo>
                  <a:lnTo>
                    <a:pt x="12737" y="6909"/>
                  </a:lnTo>
                  <a:lnTo>
                    <a:pt x="12775" y="6906"/>
                  </a:lnTo>
                  <a:lnTo>
                    <a:pt x="12812" y="6901"/>
                  </a:lnTo>
                  <a:lnTo>
                    <a:pt x="12848" y="6896"/>
                  </a:lnTo>
                  <a:lnTo>
                    <a:pt x="12882" y="6888"/>
                  </a:lnTo>
                  <a:lnTo>
                    <a:pt x="12914" y="6879"/>
                  </a:lnTo>
                  <a:lnTo>
                    <a:pt x="12946" y="6870"/>
                  </a:lnTo>
                  <a:lnTo>
                    <a:pt x="12976" y="6860"/>
                  </a:lnTo>
                  <a:lnTo>
                    <a:pt x="13004" y="6848"/>
                  </a:lnTo>
                  <a:lnTo>
                    <a:pt x="13032" y="6835"/>
                  </a:lnTo>
                  <a:lnTo>
                    <a:pt x="13059" y="6821"/>
                  </a:lnTo>
                  <a:lnTo>
                    <a:pt x="13083" y="6807"/>
                  </a:lnTo>
                  <a:lnTo>
                    <a:pt x="13107" y="6791"/>
                  </a:lnTo>
                  <a:lnTo>
                    <a:pt x="13129" y="6775"/>
                  </a:lnTo>
                  <a:lnTo>
                    <a:pt x="13150" y="6758"/>
                  </a:lnTo>
                  <a:lnTo>
                    <a:pt x="13169" y="6739"/>
                  </a:lnTo>
                  <a:lnTo>
                    <a:pt x="13187" y="6720"/>
                  </a:lnTo>
                  <a:lnTo>
                    <a:pt x="13205" y="6700"/>
                  </a:lnTo>
                  <a:lnTo>
                    <a:pt x="13220" y="6680"/>
                  </a:lnTo>
                  <a:lnTo>
                    <a:pt x="13235" y="6659"/>
                  </a:lnTo>
                  <a:lnTo>
                    <a:pt x="13248" y="6637"/>
                  </a:lnTo>
                  <a:lnTo>
                    <a:pt x="13259" y="6615"/>
                  </a:lnTo>
                  <a:lnTo>
                    <a:pt x="13270" y="6592"/>
                  </a:lnTo>
                  <a:lnTo>
                    <a:pt x="13280" y="6568"/>
                  </a:lnTo>
                  <a:lnTo>
                    <a:pt x="13288" y="6545"/>
                  </a:lnTo>
                  <a:lnTo>
                    <a:pt x="13294" y="6521"/>
                  </a:lnTo>
                  <a:lnTo>
                    <a:pt x="13300" y="6496"/>
                  </a:lnTo>
                  <a:lnTo>
                    <a:pt x="13304" y="6471"/>
                  </a:lnTo>
                  <a:lnTo>
                    <a:pt x="13307" y="6446"/>
                  </a:lnTo>
                  <a:lnTo>
                    <a:pt x="13309" y="6420"/>
                  </a:lnTo>
                  <a:lnTo>
                    <a:pt x="13309" y="6395"/>
                  </a:lnTo>
                  <a:lnTo>
                    <a:pt x="13309" y="6372"/>
                  </a:lnTo>
                  <a:lnTo>
                    <a:pt x="13308" y="6350"/>
                  </a:lnTo>
                  <a:lnTo>
                    <a:pt x="13306" y="6327"/>
                  </a:lnTo>
                  <a:lnTo>
                    <a:pt x="13303" y="6307"/>
                  </a:lnTo>
                  <a:lnTo>
                    <a:pt x="13299" y="6285"/>
                  </a:lnTo>
                  <a:lnTo>
                    <a:pt x="13294" y="6266"/>
                  </a:lnTo>
                  <a:lnTo>
                    <a:pt x="13289" y="6245"/>
                  </a:lnTo>
                  <a:lnTo>
                    <a:pt x="13283" y="6226"/>
                  </a:lnTo>
                  <a:lnTo>
                    <a:pt x="13275" y="6207"/>
                  </a:lnTo>
                  <a:lnTo>
                    <a:pt x="13267" y="6189"/>
                  </a:lnTo>
                  <a:lnTo>
                    <a:pt x="13258" y="6172"/>
                  </a:lnTo>
                  <a:lnTo>
                    <a:pt x="13248" y="6154"/>
                  </a:lnTo>
                  <a:lnTo>
                    <a:pt x="13238" y="6137"/>
                  </a:lnTo>
                  <a:lnTo>
                    <a:pt x="13226" y="6120"/>
                  </a:lnTo>
                  <a:lnTo>
                    <a:pt x="13213" y="6104"/>
                  </a:lnTo>
                  <a:lnTo>
                    <a:pt x="13200" y="6089"/>
                  </a:lnTo>
                  <a:lnTo>
                    <a:pt x="13186" y="6073"/>
                  </a:lnTo>
                  <a:lnTo>
                    <a:pt x="13171" y="6058"/>
                  </a:lnTo>
                  <a:lnTo>
                    <a:pt x="13155" y="6044"/>
                  </a:lnTo>
                  <a:lnTo>
                    <a:pt x="13138" y="6029"/>
                  </a:lnTo>
                  <a:lnTo>
                    <a:pt x="13120" y="6016"/>
                  </a:lnTo>
                  <a:lnTo>
                    <a:pt x="13102" y="6002"/>
                  </a:lnTo>
                  <a:lnTo>
                    <a:pt x="13082" y="5989"/>
                  </a:lnTo>
                  <a:lnTo>
                    <a:pt x="13062" y="5976"/>
                  </a:lnTo>
                  <a:lnTo>
                    <a:pt x="13041" y="5964"/>
                  </a:lnTo>
                  <a:lnTo>
                    <a:pt x="13019" y="5952"/>
                  </a:lnTo>
                  <a:lnTo>
                    <a:pt x="12995" y="5939"/>
                  </a:lnTo>
                  <a:lnTo>
                    <a:pt x="12972" y="5927"/>
                  </a:lnTo>
                  <a:lnTo>
                    <a:pt x="12947" y="5916"/>
                  </a:lnTo>
                  <a:lnTo>
                    <a:pt x="12920" y="5905"/>
                  </a:lnTo>
                  <a:lnTo>
                    <a:pt x="12894" y="5893"/>
                  </a:lnTo>
                  <a:lnTo>
                    <a:pt x="12866" y="5883"/>
                  </a:lnTo>
                  <a:lnTo>
                    <a:pt x="12825" y="5867"/>
                  </a:lnTo>
                  <a:lnTo>
                    <a:pt x="12786" y="5851"/>
                  </a:lnTo>
                  <a:lnTo>
                    <a:pt x="12751" y="5835"/>
                  </a:lnTo>
                  <a:lnTo>
                    <a:pt x="12718" y="5821"/>
                  </a:lnTo>
                  <a:lnTo>
                    <a:pt x="12688" y="5806"/>
                  </a:lnTo>
                  <a:lnTo>
                    <a:pt x="12662" y="5790"/>
                  </a:lnTo>
                  <a:lnTo>
                    <a:pt x="12637" y="5775"/>
                  </a:lnTo>
                  <a:lnTo>
                    <a:pt x="12616" y="5758"/>
                  </a:lnTo>
                  <a:lnTo>
                    <a:pt x="12606" y="5750"/>
                  </a:lnTo>
                  <a:lnTo>
                    <a:pt x="12597" y="5742"/>
                  </a:lnTo>
                  <a:lnTo>
                    <a:pt x="12589" y="5734"/>
                  </a:lnTo>
                  <a:lnTo>
                    <a:pt x="12581" y="5725"/>
                  </a:lnTo>
                  <a:lnTo>
                    <a:pt x="12574" y="5717"/>
                  </a:lnTo>
                  <a:lnTo>
                    <a:pt x="12568" y="5707"/>
                  </a:lnTo>
                  <a:lnTo>
                    <a:pt x="12561" y="5698"/>
                  </a:lnTo>
                  <a:lnTo>
                    <a:pt x="12556" y="5689"/>
                  </a:lnTo>
                  <a:lnTo>
                    <a:pt x="12552" y="5679"/>
                  </a:lnTo>
                  <a:lnTo>
                    <a:pt x="12548" y="5668"/>
                  </a:lnTo>
                  <a:lnTo>
                    <a:pt x="12545" y="5658"/>
                  </a:lnTo>
                  <a:lnTo>
                    <a:pt x="12542" y="5647"/>
                  </a:lnTo>
                  <a:lnTo>
                    <a:pt x="12540" y="5637"/>
                  </a:lnTo>
                  <a:lnTo>
                    <a:pt x="12538" y="5626"/>
                  </a:lnTo>
                  <a:lnTo>
                    <a:pt x="12538" y="5613"/>
                  </a:lnTo>
                  <a:lnTo>
                    <a:pt x="12537" y="5601"/>
                  </a:lnTo>
                  <a:lnTo>
                    <a:pt x="12538" y="5583"/>
                  </a:lnTo>
                  <a:lnTo>
                    <a:pt x="12541" y="5563"/>
                  </a:lnTo>
                  <a:lnTo>
                    <a:pt x="12544" y="5554"/>
                  </a:lnTo>
                  <a:lnTo>
                    <a:pt x="12546" y="5545"/>
                  </a:lnTo>
                  <a:lnTo>
                    <a:pt x="12550" y="5536"/>
                  </a:lnTo>
                  <a:lnTo>
                    <a:pt x="12553" y="5526"/>
                  </a:lnTo>
                  <a:lnTo>
                    <a:pt x="12558" y="5517"/>
                  </a:lnTo>
                  <a:lnTo>
                    <a:pt x="12563" y="5508"/>
                  </a:lnTo>
                  <a:lnTo>
                    <a:pt x="12569" y="5500"/>
                  </a:lnTo>
                  <a:lnTo>
                    <a:pt x="12575" y="5491"/>
                  </a:lnTo>
                  <a:lnTo>
                    <a:pt x="12581" y="5482"/>
                  </a:lnTo>
                  <a:lnTo>
                    <a:pt x="12588" y="5475"/>
                  </a:lnTo>
                  <a:lnTo>
                    <a:pt x="12596" y="5467"/>
                  </a:lnTo>
                  <a:lnTo>
                    <a:pt x="12604" y="5460"/>
                  </a:lnTo>
                  <a:lnTo>
                    <a:pt x="12614" y="5453"/>
                  </a:lnTo>
                  <a:lnTo>
                    <a:pt x="12623" y="5446"/>
                  </a:lnTo>
                  <a:lnTo>
                    <a:pt x="12633" y="5438"/>
                  </a:lnTo>
                  <a:lnTo>
                    <a:pt x="12644" y="5432"/>
                  </a:lnTo>
                  <a:lnTo>
                    <a:pt x="12656" y="5427"/>
                  </a:lnTo>
                  <a:lnTo>
                    <a:pt x="12667" y="5421"/>
                  </a:lnTo>
                  <a:lnTo>
                    <a:pt x="12680" y="5417"/>
                  </a:lnTo>
                  <a:lnTo>
                    <a:pt x="12693" y="5412"/>
                  </a:lnTo>
                  <a:lnTo>
                    <a:pt x="12707" y="5408"/>
                  </a:lnTo>
                  <a:lnTo>
                    <a:pt x="12721" y="5405"/>
                  </a:lnTo>
                  <a:lnTo>
                    <a:pt x="12736" y="5402"/>
                  </a:lnTo>
                  <a:lnTo>
                    <a:pt x="12752" y="5398"/>
                  </a:lnTo>
                  <a:lnTo>
                    <a:pt x="12768" y="5396"/>
                  </a:lnTo>
                  <a:lnTo>
                    <a:pt x="12785" y="5395"/>
                  </a:lnTo>
                  <a:lnTo>
                    <a:pt x="12803" y="5394"/>
                  </a:lnTo>
                  <a:lnTo>
                    <a:pt x="12821" y="5393"/>
                  </a:lnTo>
                  <a:lnTo>
                    <a:pt x="12852" y="5394"/>
                  </a:lnTo>
                  <a:lnTo>
                    <a:pt x="12881" y="5396"/>
                  </a:lnTo>
                  <a:lnTo>
                    <a:pt x="12908" y="5398"/>
                  </a:lnTo>
                  <a:lnTo>
                    <a:pt x="12935" y="5402"/>
                  </a:lnTo>
                  <a:lnTo>
                    <a:pt x="12960" y="5406"/>
                  </a:lnTo>
                  <a:lnTo>
                    <a:pt x="12985" y="5411"/>
                  </a:lnTo>
                  <a:lnTo>
                    <a:pt x="13008" y="5417"/>
                  </a:lnTo>
                  <a:lnTo>
                    <a:pt x="13031" y="5422"/>
                  </a:lnTo>
                  <a:lnTo>
                    <a:pt x="13052" y="5429"/>
                  </a:lnTo>
                  <a:lnTo>
                    <a:pt x="13072" y="5435"/>
                  </a:lnTo>
                  <a:lnTo>
                    <a:pt x="13091" y="5442"/>
                  </a:lnTo>
                  <a:lnTo>
                    <a:pt x="13109" y="5449"/>
                  </a:lnTo>
                  <a:lnTo>
                    <a:pt x="13139" y="5463"/>
                  </a:lnTo>
                  <a:lnTo>
                    <a:pt x="13166" y="5475"/>
                  </a:lnTo>
                  <a:lnTo>
                    <a:pt x="13241" y="5222"/>
                  </a:lnTo>
                  <a:lnTo>
                    <a:pt x="13223" y="5213"/>
                  </a:lnTo>
                  <a:lnTo>
                    <a:pt x="13205" y="5205"/>
                  </a:lnTo>
                  <a:lnTo>
                    <a:pt x="13185" y="5197"/>
                  </a:lnTo>
                  <a:lnTo>
                    <a:pt x="13165" y="5189"/>
                  </a:lnTo>
                  <a:lnTo>
                    <a:pt x="13142" y="5182"/>
                  </a:lnTo>
                  <a:lnTo>
                    <a:pt x="13120" y="5175"/>
                  </a:lnTo>
                  <a:lnTo>
                    <a:pt x="13096" y="5168"/>
                  </a:lnTo>
                  <a:lnTo>
                    <a:pt x="13071" y="5162"/>
                  </a:lnTo>
                  <a:lnTo>
                    <a:pt x="13044" y="5157"/>
                  </a:lnTo>
                  <a:lnTo>
                    <a:pt x="13017" y="5152"/>
                  </a:lnTo>
                  <a:lnTo>
                    <a:pt x="12988" y="5147"/>
                  </a:lnTo>
                  <a:lnTo>
                    <a:pt x="12958" y="5144"/>
                  </a:lnTo>
                  <a:lnTo>
                    <a:pt x="12928" y="5141"/>
                  </a:lnTo>
                  <a:lnTo>
                    <a:pt x="12896" y="5139"/>
                  </a:lnTo>
                  <a:lnTo>
                    <a:pt x="12862" y="5137"/>
                  </a:lnTo>
                  <a:lnTo>
                    <a:pt x="12828" y="5137"/>
                  </a:lnTo>
                  <a:lnTo>
                    <a:pt x="12794" y="5138"/>
                  </a:lnTo>
                  <a:lnTo>
                    <a:pt x="12760" y="5139"/>
                  </a:lnTo>
                  <a:lnTo>
                    <a:pt x="12727" y="5142"/>
                  </a:lnTo>
                  <a:lnTo>
                    <a:pt x="12694" y="5146"/>
                  </a:lnTo>
                  <a:lnTo>
                    <a:pt x="12664" y="5152"/>
                  </a:lnTo>
                  <a:lnTo>
                    <a:pt x="12633" y="5158"/>
                  </a:lnTo>
                  <a:lnTo>
                    <a:pt x="12603" y="5165"/>
                  </a:lnTo>
                  <a:lnTo>
                    <a:pt x="12576" y="5175"/>
                  </a:lnTo>
                  <a:lnTo>
                    <a:pt x="12548" y="5184"/>
                  </a:lnTo>
                  <a:lnTo>
                    <a:pt x="12522" y="5195"/>
                  </a:lnTo>
                  <a:lnTo>
                    <a:pt x="12496" y="5206"/>
                  </a:lnTo>
                  <a:lnTo>
                    <a:pt x="12471" y="5219"/>
                  </a:lnTo>
                  <a:lnTo>
                    <a:pt x="12448" y="5232"/>
                  </a:lnTo>
                  <a:lnTo>
                    <a:pt x="12425" y="5247"/>
                  </a:lnTo>
                  <a:lnTo>
                    <a:pt x="12404" y="5262"/>
                  </a:lnTo>
                  <a:lnTo>
                    <a:pt x="12383" y="5278"/>
                  </a:lnTo>
                  <a:lnTo>
                    <a:pt x="12364" y="5295"/>
                  </a:lnTo>
                  <a:lnTo>
                    <a:pt x="12346" y="5313"/>
                  </a:lnTo>
                  <a:lnTo>
                    <a:pt x="12329" y="5331"/>
                  </a:lnTo>
                  <a:lnTo>
                    <a:pt x="12313" y="5350"/>
                  </a:lnTo>
                  <a:lnTo>
                    <a:pt x="12299" y="5371"/>
                  </a:lnTo>
                  <a:lnTo>
                    <a:pt x="12285" y="5391"/>
                  </a:lnTo>
                  <a:lnTo>
                    <a:pt x="12273" y="5413"/>
                  </a:lnTo>
                  <a:lnTo>
                    <a:pt x="12262" y="5435"/>
                  </a:lnTo>
                  <a:lnTo>
                    <a:pt x="12251" y="5458"/>
                  </a:lnTo>
                  <a:lnTo>
                    <a:pt x="12243" y="5480"/>
                  </a:lnTo>
                  <a:lnTo>
                    <a:pt x="12236" y="5505"/>
                  </a:lnTo>
                  <a:lnTo>
                    <a:pt x="12230" y="5528"/>
                  </a:lnTo>
                  <a:lnTo>
                    <a:pt x="12225" y="5554"/>
                  </a:lnTo>
                  <a:lnTo>
                    <a:pt x="12222" y="5578"/>
                  </a:lnTo>
                  <a:lnTo>
                    <a:pt x="12220" y="5605"/>
                  </a:lnTo>
                  <a:lnTo>
                    <a:pt x="12219" y="5631"/>
                  </a:lnTo>
                  <a:lnTo>
                    <a:pt x="12220" y="5654"/>
                  </a:lnTo>
                  <a:lnTo>
                    <a:pt x="12221" y="5676"/>
                  </a:lnTo>
                  <a:lnTo>
                    <a:pt x="12224" y="5698"/>
                  </a:lnTo>
                  <a:lnTo>
                    <a:pt x="12227" y="5720"/>
                  </a:lnTo>
                  <a:lnTo>
                    <a:pt x="12232" y="5740"/>
                  </a:lnTo>
                  <a:lnTo>
                    <a:pt x="12237" y="5761"/>
                  </a:lnTo>
                  <a:lnTo>
                    <a:pt x="12244" y="5780"/>
                  </a:lnTo>
                  <a:lnTo>
                    <a:pt x="12251" y="5799"/>
                  </a:lnTo>
                  <a:lnTo>
                    <a:pt x="12260" y="5818"/>
                  </a:lnTo>
                  <a:lnTo>
                    <a:pt x="12270" y="5836"/>
                  </a:lnTo>
                  <a:lnTo>
                    <a:pt x="12280" y="5854"/>
                  </a:lnTo>
                  <a:lnTo>
                    <a:pt x="12291" y="5871"/>
                  </a:lnTo>
                  <a:lnTo>
                    <a:pt x="12304" y="5888"/>
                  </a:lnTo>
                  <a:lnTo>
                    <a:pt x="12317" y="5905"/>
                  </a:lnTo>
                  <a:lnTo>
                    <a:pt x="12330" y="5920"/>
                  </a:lnTo>
                  <a:lnTo>
                    <a:pt x="12346" y="5935"/>
                  </a:lnTo>
                  <a:lnTo>
                    <a:pt x="12361" y="5951"/>
                  </a:lnTo>
                  <a:lnTo>
                    <a:pt x="12377" y="5965"/>
                  </a:lnTo>
                  <a:lnTo>
                    <a:pt x="12395" y="5979"/>
                  </a:lnTo>
                  <a:lnTo>
                    <a:pt x="12412" y="5994"/>
                  </a:lnTo>
                  <a:lnTo>
                    <a:pt x="12431" y="6007"/>
                  </a:lnTo>
                  <a:lnTo>
                    <a:pt x="12451" y="6020"/>
                  </a:lnTo>
                  <a:lnTo>
                    <a:pt x="12471" y="6033"/>
                  </a:lnTo>
                  <a:lnTo>
                    <a:pt x="12492" y="6045"/>
                  </a:lnTo>
                  <a:lnTo>
                    <a:pt x="12514" y="6057"/>
                  </a:lnTo>
                  <a:lnTo>
                    <a:pt x="12536" y="6068"/>
                  </a:lnTo>
                  <a:lnTo>
                    <a:pt x="12559" y="6080"/>
                  </a:lnTo>
                  <a:lnTo>
                    <a:pt x="12583" y="6091"/>
                  </a:lnTo>
                  <a:lnTo>
                    <a:pt x="12607" y="6101"/>
                  </a:lnTo>
                  <a:lnTo>
                    <a:pt x="12633" y="6111"/>
                  </a:lnTo>
                  <a:lnTo>
                    <a:pt x="12659" y="6122"/>
                  </a:lnTo>
                  <a:lnTo>
                    <a:pt x="12685" y="6131"/>
                  </a:lnTo>
                  <a:lnTo>
                    <a:pt x="12724" y="6146"/>
                  </a:lnTo>
                  <a:lnTo>
                    <a:pt x="12761" y="6160"/>
                  </a:lnTo>
                  <a:lnTo>
                    <a:pt x="12794" y="6176"/>
                  </a:lnTo>
                  <a:lnTo>
                    <a:pt x="12824" y="6191"/>
                  </a:lnTo>
                  <a:lnTo>
                    <a:pt x="12852" y="6206"/>
                  </a:lnTo>
                  <a:lnTo>
                    <a:pt x="12877" y="6222"/>
                  </a:lnTo>
                  <a:lnTo>
                    <a:pt x="12899" y="6238"/>
                  </a:lnTo>
                  <a:lnTo>
                    <a:pt x="12919" y="6254"/>
                  </a:lnTo>
                  <a:lnTo>
                    <a:pt x="12928" y="6264"/>
                  </a:lnTo>
                  <a:lnTo>
                    <a:pt x="12936" y="6272"/>
                  </a:lnTo>
                  <a:lnTo>
                    <a:pt x="12944" y="6281"/>
                  </a:lnTo>
                  <a:lnTo>
                    <a:pt x="12951" y="6290"/>
                  </a:lnTo>
                  <a:lnTo>
                    <a:pt x="12957" y="6299"/>
                  </a:lnTo>
                  <a:lnTo>
                    <a:pt x="12962" y="6309"/>
                  </a:lnTo>
                  <a:lnTo>
                    <a:pt x="12969" y="6319"/>
                  </a:lnTo>
                  <a:lnTo>
                    <a:pt x="12973" y="6328"/>
                  </a:lnTo>
                  <a:lnTo>
                    <a:pt x="12977" y="6338"/>
                  </a:lnTo>
                  <a:lnTo>
                    <a:pt x="12980" y="6349"/>
                  </a:lnTo>
                  <a:lnTo>
                    <a:pt x="12983" y="6360"/>
                  </a:lnTo>
                  <a:lnTo>
                    <a:pt x="12986" y="6370"/>
                  </a:lnTo>
                  <a:lnTo>
                    <a:pt x="12987" y="6381"/>
                  </a:lnTo>
                  <a:lnTo>
                    <a:pt x="12989" y="6393"/>
                  </a:lnTo>
                  <a:lnTo>
                    <a:pt x="12989" y="6405"/>
                  </a:lnTo>
                  <a:lnTo>
                    <a:pt x="12990" y="6417"/>
                  </a:lnTo>
                  <a:lnTo>
                    <a:pt x="12989" y="6429"/>
                  </a:lnTo>
                  <a:lnTo>
                    <a:pt x="12988" y="6443"/>
                  </a:lnTo>
                  <a:lnTo>
                    <a:pt x="12987" y="6455"/>
                  </a:lnTo>
                  <a:lnTo>
                    <a:pt x="12985" y="6467"/>
                  </a:lnTo>
                  <a:lnTo>
                    <a:pt x="12982" y="6479"/>
                  </a:lnTo>
                  <a:lnTo>
                    <a:pt x="12978" y="6491"/>
                  </a:lnTo>
                  <a:lnTo>
                    <a:pt x="12974" y="6502"/>
                  </a:lnTo>
                  <a:lnTo>
                    <a:pt x="12970" y="6513"/>
                  </a:lnTo>
                  <a:lnTo>
                    <a:pt x="12963" y="6523"/>
                  </a:lnTo>
                  <a:lnTo>
                    <a:pt x="12957" y="6534"/>
                  </a:lnTo>
                  <a:lnTo>
                    <a:pt x="12951" y="6544"/>
                  </a:lnTo>
                  <a:lnTo>
                    <a:pt x="12944" y="6553"/>
                  </a:lnTo>
                  <a:lnTo>
                    <a:pt x="12936" y="6562"/>
                  </a:lnTo>
                  <a:lnTo>
                    <a:pt x="12928" y="6570"/>
                  </a:lnTo>
                  <a:lnTo>
                    <a:pt x="12918" y="6579"/>
                  </a:lnTo>
                  <a:lnTo>
                    <a:pt x="12908" y="6587"/>
                  </a:lnTo>
                  <a:lnTo>
                    <a:pt x="12898" y="6594"/>
                  </a:lnTo>
                  <a:lnTo>
                    <a:pt x="12888" y="6601"/>
                  </a:lnTo>
                  <a:lnTo>
                    <a:pt x="12877" y="6608"/>
                  </a:lnTo>
                  <a:lnTo>
                    <a:pt x="12864" y="6614"/>
                  </a:lnTo>
                  <a:lnTo>
                    <a:pt x="12852" y="6621"/>
                  </a:lnTo>
                  <a:lnTo>
                    <a:pt x="12839" y="6626"/>
                  </a:lnTo>
                  <a:lnTo>
                    <a:pt x="12824" y="6631"/>
                  </a:lnTo>
                  <a:lnTo>
                    <a:pt x="12810" y="6635"/>
                  </a:lnTo>
                  <a:lnTo>
                    <a:pt x="12796" y="6639"/>
                  </a:lnTo>
                  <a:lnTo>
                    <a:pt x="12780" y="6642"/>
                  </a:lnTo>
                  <a:lnTo>
                    <a:pt x="12764" y="6645"/>
                  </a:lnTo>
                  <a:lnTo>
                    <a:pt x="12748" y="6647"/>
                  </a:lnTo>
                  <a:lnTo>
                    <a:pt x="12731" y="6649"/>
                  </a:lnTo>
                  <a:lnTo>
                    <a:pt x="12714" y="6650"/>
                  </a:lnTo>
                  <a:lnTo>
                    <a:pt x="12695" y="6651"/>
                  </a:lnTo>
                  <a:lnTo>
                    <a:pt x="12677" y="6651"/>
                  </a:lnTo>
                  <a:lnTo>
                    <a:pt x="12647" y="6651"/>
                  </a:lnTo>
                  <a:lnTo>
                    <a:pt x="12618" y="6649"/>
                  </a:lnTo>
                  <a:lnTo>
                    <a:pt x="12588" y="6646"/>
                  </a:lnTo>
                  <a:lnTo>
                    <a:pt x="12558" y="6643"/>
                  </a:lnTo>
                  <a:lnTo>
                    <a:pt x="12530" y="6638"/>
                  </a:lnTo>
                  <a:lnTo>
                    <a:pt x="12502" y="6632"/>
                  </a:lnTo>
                  <a:lnTo>
                    <a:pt x="12473" y="6626"/>
                  </a:lnTo>
                  <a:lnTo>
                    <a:pt x="12447" y="6619"/>
                  </a:lnTo>
                  <a:lnTo>
                    <a:pt x="12420" y="6610"/>
                  </a:lnTo>
                  <a:lnTo>
                    <a:pt x="12395" y="6602"/>
                  </a:lnTo>
                  <a:lnTo>
                    <a:pt x="12370" y="6593"/>
                  </a:lnTo>
                  <a:lnTo>
                    <a:pt x="12347" y="6584"/>
                  </a:lnTo>
                  <a:lnTo>
                    <a:pt x="12323" y="6574"/>
                  </a:lnTo>
                  <a:lnTo>
                    <a:pt x="12302" y="6563"/>
                  </a:lnTo>
                  <a:lnTo>
                    <a:pt x="12280" y="6553"/>
                  </a:lnTo>
                  <a:lnTo>
                    <a:pt x="12261" y="6542"/>
                  </a:lnTo>
                  <a:lnTo>
                    <a:pt x="12191" y="6803"/>
                  </a:lnTo>
                  <a:close/>
                  <a:moveTo>
                    <a:pt x="11914" y="5865"/>
                  </a:moveTo>
                  <a:lnTo>
                    <a:pt x="11265" y="5865"/>
                  </a:lnTo>
                  <a:lnTo>
                    <a:pt x="11265" y="5422"/>
                  </a:lnTo>
                  <a:lnTo>
                    <a:pt x="11953" y="5422"/>
                  </a:lnTo>
                  <a:lnTo>
                    <a:pt x="11953" y="5163"/>
                  </a:lnTo>
                  <a:lnTo>
                    <a:pt x="10951" y="5163"/>
                  </a:lnTo>
                  <a:lnTo>
                    <a:pt x="10951" y="6884"/>
                  </a:lnTo>
                  <a:lnTo>
                    <a:pt x="11991" y="6884"/>
                  </a:lnTo>
                  <a:lnTo>
                    <a:pt x="11991" y="6626"/>
                  </a:lnTo>
                  <a:lnTo>
                    <a:pt x="11265" y="6626"/>
                  </a:lnTo>
                  <a:lnTo>
                    <a:pt x="11265" y="6122"/>
                  </a:lnTo>
                  <a:lnTo>
                    <a:pt x="11914" y="6122"/>
                  </a:lnTo>
                  <a:lnTo>
                    <a:pt x="11914" y="5865"/>
                  </a:lnTo>
                  <a:close/>
                  <a:moveTo>
                    <a:pt x="10633" y="6586"/>
                  </a:moveTo>
                  <a:lnTo>
                    <a:pt x="10617" y="6593"/>
                  </a:lnTo>
                  <a:lnTo>
                    <a:pt x="10600" y="6599"/>
                  </a:lnTo>
                  <a:lnTo>
                    <a:pt x="10582" y="6605"/>
                  </a:lnTo>
                  <a:lnTo>
                    <a:pt x="10562" y="6611"/>
                  </a:lnTo>
                  <a:lnTo>
                    <a:pt x="10542" y="6617"/>
                  </a:lnTo>
                  <a:lnTo>
                    <a:pt x="10522" y="6623"/>
                  </a:lnTo>
                  <a:lnTo>
                    <a:pt x="10500" y="6627"/>
                  </a:lnTo>
                  <a:lnTo>
                    <a:pt x="10479" y="6632"/>
                  </a:lnTo>
                  <a:lnTo>
                    <a:pt x="10456" y="6635"/>
                  </a:lnTo>
                  <a:lnTo>
                    <a:pt x="10433" y="6639"/>
                  </a:lnTo>
                  <a:lnTo>
                    <a:pt x="10409" y="6642"/>
                  </a:lnTo>
                  <a:lnTo>
                    <a:pt x="10385" y="6644"/>
                  </a:lnTo>
                  <a:lnTo>
                    <a:pt x="10362" y="6646"/>
                  </a:lnTo>
                  <a:lnTo>
                    <a:pt x="10338" y="6647"/>
                  </a:lnTo>
                  <a:lnTo>
                    <a:pt x="10314" y="6648"/>
                  </a:lnTo>
                  <a:lnTo>
                    <a:pt x="10290" y="6648"/>
                  </a:lnTo>
                  <a:lnTo>
                    <a:pt x="10255" y="6648"/>
                  </a:lnTo>
                  <a:lnTo>
                    <a:pt x="10221" y="6646"/>
                  </a:lnTo>
                  <a:lnTo>
                    <a:pt x="10188" y="6642"/>
                  </a:lnTo>
                  <a:lnTo>
                    <a:pt x="10155" y="6638"/>
                  </a:lnTo>
                  <a:lnTo>
                    <a:pt x="10125" y="6632"/>
                  </a:lnTo>
                  <a:lnTo>
                    <a:pt x="10094" y="6624"/>
                  </a:lnTo>
                  <a:lnTo>
                    <a:pt x="10065" y="6615"/>
                  </a:lnTo>
                  <a:lnTo>
                    <a:pt x="10037" y="6605"/>
                  </a:lnTo>
                  <a:lnTo>
                    <a:pt x="10009" y="6594"/>
                  </a:lnTo>
                  <a:lnTo>
                    <a:pt x="9983" y="6582"/>
                  </a:lnTo>
                  <a:lnTo>
                    <a:pt x="9958" y="6567"/>
                  </a:lnTo>
                  <a:lnTo>
                    <a:pt x="9934" y="6552"/>
                  </a:lnTo>
                  <a:lnTo>
                    <a:pt x="9911" y="6537"/>
                  </a:lnTo>
                  <a:lnTo>
                    <a:pt x="9889" y="6519"/>
                  </a:lnTo>
                  <a:lnTo>
                    <a:pt x="9868" y="6501"/>
                  </a:lnTo>
                  <a:lnTo>
                    <a:pt x="9848" y="6480"/>
                  </a:lnTo>
                  <a:lnTo>
                    <a:pt x="9830" y="6460"/>
                  </a:lnTo>
                  <a:lnTo>
                    <a:pt x="9813" y="6439"/>
                  </a:lnTo>
                  <a:lnTo>
                    <a:pt x="9795" y="6416"/>
                  </a:lnTo>
                  <a:lnTo>
                    <a:pt x="9781" y="6391"/>
                  </a:lnTo>
                  <a:lnTo>
                    <a:pt x="9767" y="6367"/>
                  </a:lnTo>
                  <a:lnTo>
                    <a:pt x="9753" y="6340"/>
                  </a:lnTo>
                  <a:lnTo>
                    <a:pt x="9742" y="6314"/>
                  </a:lnTo>
                  <a:lnTo>
                    <a:pt x="9731" y="6286"/>
                  </a:lnTo>
                  <a:lnTo>
                    <a:pt x="9722" y="6256"/>
                  </a:lnTo>
                  <a:lnTo>
                    <a:pt x="9713" y="6227"/>
                  </a:lnTo>
                  <a:lnTo>
                    <a:pt x="9706" y="6196"/>
                  </a:lnTo>
                  <a:lnTo>
                    <a:pt x="9701" y="6164"/>
                  </a:lnTo>
                  <a:lnTo>
                    <a:pt x="9696" y="6132"/>
                  </a:lnTo>
                  <a:lnTo>
                    <a:pt x="9693" y="6098"/>
                  </a:lnTo>
                  <a:lnTo>
                    <a:pt x="9691" y="6064"/>
                  </a:lnTo>
                  <a:lnTo>
                    <a:pt x="9691" y="6028"/>
                  </a:lnTo>
                  <a:lnTo>
                    <a:pt x="9691" y="5991"/>
                  </a:lnTo>
                  <a:lnTo>
                    <a:pt x="9694" y="5954"/>
                  </a:lnTo>
                  <a:lnTo>
                    <a:pt x="9697" y="5918"/>
                  </a:lnTo>
                  <a:lnTo>
                    <a:pt x="9702" y="5883"/>
                  </a:lnTo>
                  <a:lnTo>
                    <a:pt x="9708" y="5849"/>
                  </a:lnTo>
                  <a:lnTo>
                    <a:pt x="9716" y="5817"/>
                  </a:lnTo>
                  <a:lnTo>
                    <a:pt x="9726" y="5785"/>
                  </a:lnTo>
                  <a:lnTo>
                    <a:pt x="9736" y="5755"/>
                  </a:lnTo>
                  <a:lnTo>
                    <a:pt x="9747" y="5727"/>
                  </a:lnTo>
                  <a:lnTo>
                    <a:pt x="9759" y="5699"/>
                  </a:lnTo>
                  <a:lnTo>
                    <a:pt x="9774" y="5673"/>
                  </a:lnTo>
                  <a:lnTo>
                    <a:pt x="9789" y="5647"/>
                  </a:lnTo>
                  <a:lnTo>
                    <a:pt x="9805" y="5622"/>
                  </a:lnTo>
                  <a:lnTo>
                    <a:pt x="9823" y="5600"/>
                  </a:lnTo>
                  <a:lnTo>
                    <a:pt x="9841" y="5577"/>
                  </a:lnTo>
                  <a:lnTo>
                    <a:pt x="9861" y="5557"/>
                  </a:lnTo>
                  <a:lnTo>
                    <a:pt x="9881" y="5538"/>
                  </a:lnTo>
                  <a:lnTo>
                    <a:pt x="9903" y="5520"/>
                  </a:lnTo>
                  <a:lnTo>
                    <a:pt x="9925" y="5503"/>
                  </a:lnTo>
                  <a:lnTo>
                    <a:pt x="9949" y="5487"/>
                  </a:lnTo>
                  <a:lnTo>
                    <a:pt x="9973" y="5473"/>
                  </a:lnTo>
                  <a:lnTo>
                    <a:pt x="9999" y="5460"/>
                  </a:lnTo>
                  <a:lnTo>
                    <a:pt x="10024" y="5448"/>
                  </a:lnTo>
                  <a:lnTo>
                    <a:pt x="10052" y="5436"/>
                  </a:lnTo>
                  <a:lnTo>
                    <a:pt x="10080" y="5427"/>
                  </a:lnTo>
                  <a:lnTo>
                    <a:pt x="10108" y="5419"/>
                  </a:lnTo>
                  <a:lnTo>
                    <a:pt x="10138" y="5412"/>
                  </a:lnTo>
                  <a:lnTo>
                    <a:pt x="10168" y="5407"/>
                  </a:lnTo>
                  <a:lnTo>
                    <a:pt x="10198" y="5402"/>
                  </a:lnTo>
                  <a:lnTo>
                    <a:pt x="10230" y="5398"/>
                  </a:lnTo>
                  <a:lnTo>
                    <a:pt x="10262" y="5396"/>
                  </a:lnTo>
                  <a:lnTo>
                    <a:pt x="10294" y="5396"/>
                  </a:lnTo>
                  <a:lnTo>
                    <a:pt x="10320" y="5396"/>
                  </a:lnTo>
                  <a:lnTo>
                    <a:pt x="10346" y="5397"/>
                  </a:lnTo>
                  <a:lnTo>
                    <a:pt x="10370" y="5400"/>
                  </a:lnTo>
                  <a:lnTo>
                    <a:pt x="10395" y="5402"/>
                  </a:lnTo>
                  <a:lnTo>
                    <a:pt x="10418" y="5405"/>
                  </a:lnTo>
                  <a:lnTo>
                    <a:pt x="10441" y="5408"/>
                  </a:lnTo>
                  <a:lnTo>
                    <a:pt x="10463" y="5412"/>
                  </a:lnTo>
                  <a:lnTo>
                    <a:pt x="10485" y="5416"/>
                  </a:lnTo>
                  <a:lnTo>
                    <a:pt x="10505" y="5421"/>
                  </a:lnTo>
                  <a:lnTo>
                    <a:pt x="10526" y="5426"/>
                  </a:lnTo>
                  <a:lnTo>
                    <a:pt x="10545" y="5431"/>
                  </a:lnTo>
                  <a:lnTo>
                    <a:pt x="10563" y="5437"/>
                  </a:lnTo>
                  <a:lnTo>
                    <a:pt x="10598" y="5450"/>
                  </a:lnTo>
                  <a:lnTo>
                    <a:pt x="10630" y="5463"/>
                  </a:lnTo>
                  <a:lnTo>
                    <a:pt x="10699" y="5213"/>
                  </a:lnTo>
                  <a:lnTo>
                    <a:pt x="10685" y="5206"/>
                  </a:lnTo>
                  <a:lnTo>
                    <a:pt x="10671" y="5200"/>
                  </a:lnTo>
                  <a:lnTo>
                    <a:pt x="10654" y="5193"/>
                  </a:lnTo>
                  <a:lnTo>
                    <a:pt x="10635" y="5187"/>
                  </a:lnTo>
                  <a:lnTo>
                    <a:pt x="10615" y="5180"/>
                  </a:lnTo>
                  <a:lnTo>
                    <a:pt x="10593" y="5174"/>
                  </a:lnTo>
                  <a:lnTo>
                    <a:pt x="10569" y="5167"/>
                  </a:lnTo>
                  <a:lnTo>
                    <a:pt x="10543" y="5162"/>
                  </a:lnTo>
                  <a:lnTo>
                    <a:pt x="10516" y="5156"/>
                  </a:lnTo>
                  <a:lnTo>
                    <a:pt x="10488" y="5152"/>
                  </a:lnTo>
                  <a:lnTo>
                    <a:pt x="10457" y="5148"/>
                  </a:lnTo>
                  <a:lnTo>
                    <a:pt x="10424" y="5144"/>
                  </a:lnTo>
                  <a:lnTo>
                    <a:pt x="10392" y="5141"/>
                  </a:lnTo>
                  <a:lnTo>
                    <a:pt x="10356" y="5139"/>
                  </a:lnTo>
                  <a:lnTo>
                    <a:pt x="10319" y="5137"/>
                  </a:lnTo>
                  <a:lnTo>
                    <a:pt x="10281" y="5137"/>
                  </a:lnTo>
                  <a:lnTo>
                    <a:pt x="10232" y="5138"/>
                  </a:lnTo>
                  <a:lnTo>
                    <a:pt x="10184" y="5141"/>
                  </a:lnTo>
                  <a:lnTo>
                    <a:pt x="10137" y="5146"/>
                  </a:lnTo>
                  <a:lnTo>
                    <a:pt x="10091" y="5152"/>
                  </a:lnTo>
                  <a:lnTo>
                    <a:pt x="10045" y="5161"/>
                  </a:lnTo>
                  <a:lnTo>
                    <a:pt x="10001" y="5172"/>
                  </a:lnTo>
                  <a:lnTo>
                    <a:pt x="9957" y="5185"/>
                  </a:lnTo>
                  <a:lnTo>
                    <a:pt x="9915" y="5199"/>
                  </a:lnTo>
                  <a:lnTo>
                    <a:pt x="9874" y="5215"/>
                  </a:lnTo>
                  <a:lnTo>
                    <a:pt x="9834" y="5233"/>
                  </a:lnTo>
                  <a:lnTo>
                    <a:pt x="9795" y="5253"/>
                  </a:lnTo>
                  <a:lnTo>
                    <a:pt x="9758" y="5275"/>
                  </a:lnTo>
                  <a:lnTo>
                    <a:pt x="9723" y="5298"/>
                  </a:lnTo>
                  <a:lnTo>
                    <a:pt x="9688" y="5323"/>
                  </a:lnTo>
                  <a:lnTo>
                    <a:pt x="9654" y="5349"/>
                  </a:lnTo>
                  <a:lnTo>
                    <a:pt x="9623" y="5378"/>
                  </a:lnTo>
                  <a:lnTo>
                    <a:pt x="9593" y="5409"/>
                  </a:lnTo>
                  <a:lnTo>
                    <a:pt x="9564" y="5440"/>
                  </a:lnTo>
                  <a:lnTo>
                    <a:pt x="9537" y="5473"/>
                  </a:lnTo>
                  <a:lnTo>
                    <a:pt x="9512" y="5509"/>
                  </a:lnTo>
                  <a:lnTo>
                    <a:pt x="9488" y="5545"/>
                  </a:lnTo>
                  <a:lnTo>
                    <a:pt x="9467" y="5584"/>
                  </a:lnTo>
                  <a:lnTo>
                    <a:pt x="9447" y="5622"/>
                  </a:lnTo>
                  <a:lnTo>
                    <a:pt x="9429" y="5664"/>
                  </a:lnTo>
                  <a:lnTo>
                    <a:pt x="9414" y="5706"/>
                  </a:lnTo>
                  <a:lnTo>
                    <a:pt x="9399" y="5750"/>
                  </a:lnTo>
                  <a:lnTo>
                    <a:pt x="9387" y="5796"/>
                  </a:lnTo>
                  <a:lnTo>
                    <a:pt x="9378" y="5843"/>
                  </a:lnTo>
                  <a:lnTo>
                    <a:pt x="9370" y="5891"/>
                  </a:lnTo>
                  <a:lnTo>
                    <a:pt x="9364" y="5942"/>
                  </a:lnTo>
                  <a:lnTo>
                    <a:pt x="9360" y="5993"/>
                  </a:lnTo>
                  <a:lnTo>
                    <a:pt x="9359" y="6045"/>
                  </a:lnTo>
                  <a:lnTo>
                    <a:pt x="9360" y="6093"/>
                  </a:lnTo>
                  <a:lnTo>
                    <a:pt x="9364" y="6141"/>
                  </a:lnTo>
                  <a:lnTo>
                    <a:pt x="9368" y="6187"/>
                  </a:lnTo>
                  <a:lnTo>
                    <a:pt x="9375" y="6232"/>
                  </a:lnTo>
                  <a:lnTo>
                    <a:pt x="9383" y="6276"/>
                  </a:lnTo>
                  <a:lnTo>
                    <a:pt x="9393" y="6319"/>
                  </a:lnTo>
                  <a:lnTo>
                    <a:pt x="9405" y="6361"/>
                  </a:lnTo>
                  <a:lnTo>
                    <a:pt x="9420" y="6401"/>
                  </a:lnTo>
                  <a:lnTo>
                    <a:pt x="9436" y="6441"/>
                  </a:lnTo>
                  <a:lnTo>
                    <a:pt x="9454" y="6478"/>
                  </a:lnTo>
                  <a:lnTo>
                    <a:pt x="9473" y="6514"/>
                  </a:lnTo>
                  <a:lnTo>
                    <a:pt x="9493" y="6549"/>
                  </a:lnTo>
                  <a:lnTo>
                    <a:pt x="9516" y="6583"/>
                  </a:lnTo>
                  <a:lnTo>
                    <a:pt x="9540" y="6615"/>
                  </a:lnTo>
                  <a:lnTo>
                    <a:pt x="9566" y="6646"/>
                  </a:lnTo>
                  <a:lnTo>
                    <a:pt x="9594" y="6675"/>
                  </a:lnTo>
                  <a:lnTo>
                    <a:pt x="9623" y="6702"/>
                  </a:lnTo>
                  <a:lnTo>
                    <a:pt x="9654" y="6728"/>
                  </a:lnTo>
                  <a:lnTo>
                    <a:pt x="9687" y="6752"/>
                  </a:lnTo>
                  <a:lnTo>
                    <a:pt x="9721" y="6776"/>
                  </a:lnTo>
                  <a:lnTo>
                    <a:pt x="9755" y="6796"/>
                  </a:lnTo>
                  <a:lnTo>
                    <a:pt x="9792" y="6816"/>
                  </a:lnTo>
                  <a:lnTo>
                    <a:pt x="9831" y="6834"/>
                  </a:lnTo>
                  <a:lnTo>
                    <a:pt x="9871" y="6851"/>
                  </a:lnTo>
                  <a:lnTo>
                    <a:pt x="9912" y="6864"/>
                  </a:lnTo>
                  <a:lnTo>
                    <a:pt x="9955" y="6877"/>
                  </a:lnTo>
                  <a:lnTo>
                    <a:pt x="9999" y="6887"/>
                  </a:lnTo>
                  <a:lnTo>
                    <a:pt x="10044" y="6897"/>
                  </a:lnTo>
                  <a:lnTo>
                    <a:pt x="10091" y="6903"/>
                  </a:lnTo>
                  <a:lnTo>
                    <a:pt x="10139" y="6908"/>
                  </a:lnTo>
                  <a:lnTo>
                    <a:pt x="10188" y="6911"/>
                  </a:lnTo>
                  <a:lnTo>
                    <a:pt x="10238" y="6912"/>
                  </a:lnTo>
                  <a:lnTo>
                    <a:pt x="10277" y="6912"/>
                  </a:lnTo>
                  <a:lnTo>
                    <a:pt x="10315" y="6910"/>
                  </a:lnTo>
                  <a:lnTo>
                    <a:pt x="10351" y="6908"/>
                  </a:lnTo>
                  <a:lnTo>
                    <a:pt x="10385" y="6905"/>
                  </a:lnTo>
                  <a:lnTo>
                    <a:pt x="10419" y="6902"/>
                  </a:lnTo>
                  <a:lnTo>
                    <a:pt x="10452" y="6897"/>
                  </a:lnTo>
                  <a:lnTo>
                    <a:pt x="10483" y="6893"/>
                  </a:lnTo>
                  <a:lnTo>
                    <a:pt x="10512" y="6886"/>
                  </a:lnTo>
                  <a:lnTo>
                    <a:pt x="10540" y="6881"/>
                  </a:lnTo>
                  <a:lnTo>
                    <a:pt x="10566" y="6875"/>
                  </a:lnTo>
                  <a:lnTo>
                    <a:pt x="10590" y="6868"/>
                  </a:lnTo>
                  <a:lnTo>
                    <a:pt x="10614" y="6862"/>
                  </a:lnTo>
                  <a:lnTo>
                    <a:pt x="10634" y="6855"/>
                  </a:lnTo>
                  <a:lnTo>
                    <a:pt x="10654" y="6848"/>
                  </a:lnTo>
                  <a:lnTo>
                    <a:pt x="10670" y="6840"/>
                  </a:lnTo>
                  <a:lnTo>
                    <a:pt x="10685" y="6833"/>
                  </a:lnTo>
                  <a:lnTo>
                    <a:pt x="10633" y="6586"/>
                  </a:lnTo>
                  <a:close/>
                  <a:moveTo>
                    <a:pt x="8774" y="5163"/>
                  </a:moveTo>
                  <a:lnTo>
                    <a:pt x="8774" y="6884"/>
                  </a:lnTo>
                  <a:lnTo>
                    <a:pt x="9089" y="6884"/>
                  </a:lnTo>
                  <a:lnTo>
                    <a:pt x="9089" y="5163"/>
                  </a:lnTo>
                  <a:lnTo>
                    <a:pt x="8774" y="5163"/>
                  </a:lnTo>
                  <a:close/>
                  <a:moveTo>
                    <a:pt x="7994" y="6884"/>
                  </a:moveTo>
                  <a:lnTo>
                    <a:pt x="8589" y="5163"/>
                  </a:lnTo>
                  <a:lnTo>
                    <a:pt x="8255" y="5163"/>
                  </a:lnTo>
                  <a:lnTo>
                    <a:pt x="8003" y="5951"/>
                  </a:lnTo>
                  <a:lnTo>
                    <a:pt x="7978" y="6029"/>
                  </a:lnTo>
                  <a:lnTo>
                    <a:pt x="7954" y="6108"/>
                  </a:lnTo>
                  <a:lnTo>
                    <a:pt x="7930" y="6186"/>
                  </a:lnTo>
                  <a:lnTo>
                    <a:pt x="7908" y="6265"/>
                  </a:lnTo>
                  <a:lnTo>
                    <a:pt x="7886" y="6342"/>
                  </a:lnTo>
                  <a:lnTo>
                    <a:pt x="7866" y="6420"/>
                  </a:lnTo>
                  <a:lnTo>
                    <a:pt x="7846" y="6497"/>
                  </a:lnTo>
                  <a:lnTo>
                    <a:pt x="7828" y="6574"/>
                  </a:lnTo>
                  <a:lnTo>
                    <a:pt x="7823" y="6574"/>
                  </a:lnTo>
                  <a:lnTo>
                    <a:pt x="7805" y="6496"/>
                  </a:lnTo>
                  <a:lnTo>
                    <a:pt x="7787" y="6418"/>
                  </a:lnTo>
                  <a:lnTo>
                    <a:pt x="7767" y="6340"/>
                  </a:lnTo>
                  <a:lnTo>
                    <a:pt x="7746" y="6264"/>
                  </a:lnTo>
                  <a:lnTo>
                    <a:pt x="7725" y="6185"/>
                  </a:lnTo>
                  <a:lnTo>
                    <a:pt x="7702" y="6107"/>
                  </a:lnTo>
                  <a:lnTo>
                    <a:pt x="7679" y="6027"/>
                  </a:lnTo>
                  <a:lnTo>
                    <a:pt x="7654" y="5947"/>
                  </a:lnTo>
                  <a:lnTo>
                    <a:pt x="7419" y="5163"/>
                  </a:lnTo>
                  <a:lnTo>
                    <a:pt x="7076" y="5163"/>
                  </a:lnTo>
                  <a:lnTo>
                    <a:pt x="7634" y="6884"/>
                  </a:lnTo>
                  <a:lnTo>
                    <a:pt x="7994" y="6884"/>
                  </a:lnTo>
                  <a:close/>
                  <a:moveTo>
                    <a:pt x="5423" y="5865"/>
                  </a:moveTo>
                  <a:lnTo>
                    <a:pt x="4774" y="5865"/>
                  </a:lnTo>
                  <a:lnTo>
                    <a:pt x="4774" y="5422"/>
                  </a:lnTo>
                  <a:lnTo>
                    <a:pt x="5462" y="5422"/>
                  </a:lnTo>
                  <a:lnTo>
                    <a:pt x="5462" y="5163"/>
                  </a:lnTo>
                  <a:lnTo>
                    <a:pt x="4459" y="5163"/>
                  </a:lnTo>
                  <a:lnTo>
                    <a:pt x="4459" y="6884"/>
                  </a:lnTo>
                  <a:lnTo>
                    <a:pt x="5500" y="6884"/>
                  </a:lnTo>
                  <a:lnTo>
                    <a:pt x="5500" y="6626"/>
                  </a:lnTo>
                  <a:lnTo>
                    <a:pt x="4774" y="6626"/>
                  </a:lnTo>
                  <a:lnTo>
                    <a:pt x="4774" y="6122"/>
                  </a:lnTo>
                  <a:lnTo>
                    <a:pt x="5423" y="6122"/>
                  </a:lnTo>
                  <a:lnTo>
                    <a:pt x="5423" y="5865"/>
                  </a:lnTo>
                  <a:close/>
                  <a:moveTo>
                    <a:pt x="3059" y="6803"/>
                  </a:moveTo>
                  <a:lnTo>
                    <a:pt x="3077" y="6813"/>
                  </a:lnTo>
                  <a:lnTo>
                    <a:pt x="3098" y="6823"/>
                  </a:lnTo>
                  <a:lnTo>
                    <a:pt x="3121" y="6833"/>
                  </a:lnTo>
                  <a:lnTo>
                    <a:pt x="3146" y="6843"/>
                  </a:lnTo>
                  <a:lnTo>
                    <a:pt x="3171" y="6853"/>
                  </a:lnTo>
                  <a:lnTo>
                    <a:pt x="3199" y="6862"/>
                  </a:lnTo>
                  <a:lnTo>
                    <a:pt x="3228" y="6871"/>
                  </a:lnTo>
                  <a:lnTo>
                    <a:pt x="3258" y="6878"/>
                  </a:lnTo>
                  <a:lnTo>
                    <a:pt x="3289" y="6885"/>
                  </a:lnTo>
                  <a:lnTo>
                    <a:pt x="3322" y="6893"/>
                  </a:lnTo>
                  <a:lnTo>
                    <a:pt x="3354" y="6898"/>
                  </a:lnTo>
                  <a:lnTo>
                    <a:pt x="3387" y="6903"/>
                  </a:lnTo>
                  <a:lnTo>
                    <a:pt x="3421" y="6907"/>
                  </a:lnTo>
                  <a:lnTo>
                    <a:pt x="3456" y="6910"/>
                  </a:lnTo>
                  <a:lnTo>
                    <a:pt x="3489" y="6911"/>
                  </a:lnTo>
                  <a:lnTo>
                    <a:pt x="3524" y="6912"/>
                  </a:lnTo>
                  <a:lnTo>
                    <a:pt x="3565" y="6911"/>
                  </a:lnTo>
                  <a:lnTo>
                    <a:pt x="3604" y="6909"/>
                  </a:lnTo>
                  <a:lnTo>
                    <a:pt x="3643" y="6906"/>
                  </a:lnTo>
                  <a:lnTo>
                    <a:pt x="3680" y="6901"/>
                  </a:lnTo>
                  <a:lnTo>
                    <a:pt x="3715" y="6896"/>
                  </a:lnTo>
                  <a:lnTo>
                    <a:pt x="3749" y="6888"/>
                  </a:lnTo>
                  <a:lnTo>
                    <a:pt x="3782" y="6879"/>
                  </a:lnTo>
                  <a:lnTo>
                    <a:pt x="3814" y="6870"/>
                  </a:lnTo>
                  <a:lnTo>
                    <a:pt x="3843" y="6860"/>
                  </a:lnTo>
                  <a:lnTo>
                    <a:pt x="3872" y="6848"/>
                  </a:lnTo>
                  <a:lnTo>
                    <a:pt x="3900" y="6835"/>
                  </a:lnTo>
                  <a:lnTo>
                    <a:pt x="3926" y="6821"/>
                  </a:lnTo>
                  <a:lnTo>
                    <a:pt x="3951" y="6807"/>
                  </a:lnTo>
                  <a:lnTo>
                    <a:pt x="3974" y="6791"/>
                  </a:lnTo>
                  <a:lnTo>
                    <a:pt x="3996" y="6775"/>
                  </a:lnTo>
                  <a:lnTo>
                    <a:pt x="4017" y="6758"/>
                  </a:lnTo>
                  <a:lnTo>
                    <a:pt x="4037" y="6739"/>
                  </a:lnTo>
                  <a:lnTo>
                    <a:pt x="4055" y="6720"/>
                  </a:lnTo>
                  <a:lnTo>
                    <a:pt x="4072" y="6700"/>
                  </a:lnTo>
                  <a:lnTo>
                    <a:pt x="4088" y="6680"/>
                  </a:lnTo>
                  <a:lnTo>
                    <a:pt x="4102" y="6659"/>
                  </a:lnTo>
                  <a:lnTo>
                    <a:pt x="4115" y="6637"/>
                  </a:lnTo>
                  <a:lnTo>
                    <a:pt x="4127" y="6615"/>
                  </a:lnTo>
                  <a:lnTo>
                    <a:pt x="4137" y="6592"/>
                  </a:lnTo>
                  <a:lnTo>
                    <a:pt x="4146" y="6568"/>
                  </a:lnTo>
                  <a:lnTo>
                    <a:pt x="4154" y="6545"/>
                  </a:lnTo>
                  <a:lnTo>
                    <a:pt x="4162" y="6521"/>
                  </a:lnTo>
                  <a:lnTo>
                    <a:pt x="4167" y="6496"/>
                  </a:lnTo>
                  <a:lnTo>
                    <a:pt x="4172" y="6471"/>
                  </a:lnTo>
                  <a:lnTo>
                    <a:pt x="4175" y="6446"/>
                  </a:lnTo>
                  <a:lnTo>
                    <a:pt x="4176" y="6420"/>
                  </a:lnTo>
                  <a:lnTo>
                    <a:pt x="4177" y="6395"/>
                  </a:lnTo>
                  <a:lnTo>
                    <a:pt x="4177" y="6372"/>
                  </a:lnTo>
                  <a:lnTo>
                    <a:pt x="4175" y="6350"/>
                  </a:lnTo>
                  <a:lnTo>
                    <a:pt x="4173" y="6327"/>
                  </a:lnTo>
                  <a:lnTo>
                    <a:pt x="4170" y="6307"/>
                  </a:lnTo>
                  <a:lnTo>
                    <a:pt x="4167" y="6285"/>
                  </a:lnTo>
                  <a:lnTo>
                    <a:pt x="4162" y="6266"/>
                  </a:lnTo>
                  <a:lnTo>
                    <a:pt x="4156" y="6245"/>
                  </a:lnTo>
                  <a:lnTo>
                    <a:pt x="4149" y="6226"/>
                  </a:lnTo>
                  <a:lnTo>
                    <a:pt x="4142" y="6207"/>
                  </a:lnTo>
                  <a:lnTo>
                    <a:pt x="4134" y="6189"/>
                  </a:lnTo>
                  <a:lnTo>
                    <a:pt x="4126" y="6172"/>
                  </a:lnTo>
                  <a:lnTo>
                    <a:pt x="4116" y="6154"/>
                  </a:lnTo>
                  <a:lnTo>
                    <a:pt x="4105" y="6137"/>
                  </a:lnTo>
                  <a:lnTo>
                    <a:pt x="4093" y="6120"/>
                  </a:lnTo>
                  <a:lnTo>
                    <a:pt x="4081" y="6104"/>
                  </a:lnTo>
                  <a:lnTo>
                    <a:pt x="4067" y="6089"/>
                  </a:lnTo>
                  <a:lnTo>
                    <a:pt x="4053" y="6073"/>
                  </a:lnTo>
                  <a:lnTo>
                    <a:pt x="4039" y="6058"/>
                  </a:lnTo>
                  <a:lnTo>
                    <a:pt x="4022" y="6044"/>
                  </a:lnTo>
                  <a:lnTo>
                    <a:pt x="4006" y="6029"/>
                  </a:lnTo>
                  <a:lnTo>
                    <a:pt x="3988" y="6016"/>
                  </a:lnTo>
                  <a:lnTo>
                    <a:pt x="3969" y="6002"/>
                  </a:lnTo>
                  <a:lnTo>
                    <a:pt x="3950" y="5989"/>
                  </a:lnTo>
                  <a:lnTo>
                    <a:pt x="3929" y="5976"/>
                  </a:lnTo>
                  <a:lnTo>
                    <a:pt x="3908" y="5964"/>
                  </a:lnTo>
                  <a:lnTo>
                    <a:pt x="3886" y="5952"/>
                  </a:lnTo>
                  <a:lnTo>
                    <a:pt x="3863" y="5939"/>
                  </a:lnTo>
                  <a:lnTo>
                    <a:pt x="3839" y="5927"/>
                  </a:lnTo>
                  <a:lnTo>
                    <a:pt x="3814" y="5916"/>
                  </a:lnTo>
                  <a:lnTo>
                    <a:pt x="3788" y="5905"/>
                  </a:lnTo>
                  <a:lnTo>
                    <a:pt x="3762" y="5893"/>
                  </a:lnTo>
                  <a:lnTo>
                    <a:pt x="3734" y="5883"/>
                  </a:lnTo>
                  <a:lnTo>
                    <a:pt x="3693" y="5867"/>
                  </a:lnTo>
                  <a:lnTo>
                    <a:pt x="3654" y="5851"/>
                  </a:lnTo>
                  <a:lnTo>
                    <a:pt x="3618" y="5835"/>
                  </a:lnTo>
                  <a:lnTo>
                    <a:pt x="3586" y="5821"/>
                  </a:lnTo>
                  <a:lnTo>
                    <a:pt x="3556" y="5806"/>
                  </a:lnTo>
                  <a:lnTo>
                    <a:pt x="3529" y="5790"/>
                  </a:lnTo>
                  <a:lnTo>
                    <a:pt x="3505" y="5775"/>
                  </a:lnTo>
                  <a:lnTo>
                    <a:pt x="3483" y="5758"/>
                  </a:lnTo>
                  <a:lnTo>
                    <a:pt x="3473" y="5750"/>
                  </a:lnTo>
                  <a:lnTo>
                    <a:pt x="3465" y="5742"/>
                  </a:lnTo>
                  <a:lnTo>
                    <a:pt x="3456" y="5734"/>
                  </a:lnTo>
                  <a:lnTo>
                    <a:pt x="3449" y="5725"/>
                  </a:lnTo>
                  <a:lnTo>
                    <a:pt x="3441" y="5717"/>
                  </a:lnTo>
                  <a:lnTo>
                    <a:pt x="3435" y="5707"/>
                  </a:lnTo>
                  <a:lnTo>
                    <a:pt x="3429" y="5698"/>
                  </a:lnTo>
                  <a:lnTo>
                    <a:pt x="3424" y="5689"/>
                  </a:lnTo>
                  <a:lnTo>
                    <a:pt x="3419" y="5679"/>
                  </a:lnTo>
                  <a:lnTo>
                    <a:pt x="3416" y="5668"/>
                  </a:lnTo>
                  <a:lnTo>
                    <a:pt x="3412" y="5658"/>
                  </a:lnTo>
                  <a:lnTo>
                    <a:pt x="3410" y="5647"/>
                  </a:lnTo>
                  <a:lnTo>
                    <a:pt x="3408" y="5637"/>
                  </a:lnTo>
                  <a:lnTo>
                    <a:pt x="3406" y="5626"/>
                  </a:lnTo>
                  <a:lnTo>
                    <a:pt x="3405" y="5613"/>
                  </a:lnTo>
                  <a:lnTo>
                    <a:pt x="3405" y="5601"/>
                  </a:lnTo>
                  <a:lnTo>
                    <a:pt x="3406" y="5583"/>
                  </a:lnTo>
                  <a:lnTo>
                    <a:pt x="3409" y="5563"/>
                  </a:lnTo>
                  <a:lnTo>
                    <a:pt x="3411" y="5554"/>
                  </a:lnTo>
                  <a:lnTo>
                    <a:pt x="3414" y="5545"/>
                  </a:lnTo>
                  <a:lnTo>
                    <a:pt x="3417" y="5536"/>
                  </a:lnTo>
                  <a:lnTo>
                    <a:pt x="3421" y="5526"/>
                  </a:lnTo>
                  <a:lnTo>
                    <a:pt x="3425" y="5517"/>
                  </a:lnTo>
                  <a:lnTo>
                    <a:pt x="3430" y="5508"/>
                  </a:lnTo>
                  <a:lnTo>
                    <a:pt x="3436" y="5500"/>
                  </a:lnTo>
                  <a:lnTo>
                    <a:pt x="3442" y="5491"/>
                  </a:lnTo>
                  <a:lnTo>
                    <a:pt x="3449" y="5482"/>
                  </a:lnTo>
                  <a:lnTo>
                    <a:pt x="3456" y="5475"/>
                  </a:lnTo>
                  <a:lnTo>
                    <a:pt x="3464" y="5467"/>
                  </a:lnTo>
                  <a:lnTo>
                    <a:pt x="3472" y="5460"/>
                  </a:lnTo>
                  <a:lnTo>
                    <a:pt x="3481" y="5453"/>
                  </a:lnTo>
                  <a:lnTo>
                    <a:pt x="3490" y="5446"/>
                  </a:lnTo>
                  <a:lnTo>
                    <a:pt x="3501" y="5438"/>
                  </a:lnTo>
                  <a:lnTo>
                    <a:pt x="3511" y="5432"/>
                  </a:lnTo>
                  <a:lnTo>
                    <a:pt x="3522" y="5427"/>
                  </a:lnTo>
                  <a:lnTo>
                    <a:pt x="3534" y="5421"/>
                  </a:lnTo>
                  <a:lnTo>
                    <a:pt x="3547" y="5417"/>
                  </a:lnTo>
                  <a:lnTo>
                    <a:pt x="3560" y="5412"/>
                  </a:lnTo>
                  <a:lnTo>
                    <a:pt x="3574" y="5408"/>
                  </a:lnTo>
                  <a:lnTo>
                    <a:pt x="3589" y="5405"/>
                  </a:lnTo>
                  <a:lnTo>
                    <a:pt x="3604" y="5402"/>
                  </a:lnTo>
                  <a:lnTo>
                    <a:pt x="3619" y="5398"/>
                  </a:lnTo>
                  <a:lnTo>
                    <a:pt x="3636" y="5396"/>
                  </a:lnTo>
                  <a:lnTo>
                    <a:pt x="3653" y="5395"/>
                  </a:lnTo>
                  <a:lnTo>
                    <a:pt x="3671" y="5394"/>
                  </a:lnTo>
                  <a:lnTo>
                    <a:pt x="3689" y="5393"/>
                  </a:lnTo>
                  <a:lnTo>
                    <a:pt x="3719" y="5394"/>
                  </a:lnTo>
                  <a:lnTo>
                    <a:pt x="3747" y="5396"/>
                  </a:lnTo>
                  <a:lnTo>
                    <a:pt x="3776" y="5398"/>
                  </a:lnTo>
                  <a:lnTo>
                    <a:pt x="3802" y="5402"/>
                  </a:lnTo>
                  <a:lnTo>
                    <a:pt x="3828" y="5406"/>
                  </a:lnTo>
                  <a:lnTo>
                    <a:pt x="3853" y="5411"/>
                  </a:lnTo>
                  <a:lnTo>
                    <a:pt x="3876" y="5417"/>
                  </a:lnTo>
                  <a:lnTo>
                    <a:pt x="3899" y="5422"/>
                  </a:lnTo>
                  <a:lnTo>
                    <a:pt x="3919" y="5429"/>
                  </a:lnTo>
                  <a:lnTo>
                    <a:pt x="3940" y="5435"/>
                  </a:lnTo>
                  <a:lnTo>
                    <a:pt x="3958" y="5442"/>
                  </a:lnTo>
                  <a:lnTo>
                    <a:pt x="3975" y="5449"/>
                  </a:lnTo>
                  <a:lnTo>
                    <a:pt x="4007" y="5463"/>
                  </a:lnTo>
                  <a:lnTo>
                    <a:pt x="4033" y="5475"/>
                  </a:lnTo>
                  <a:lnTo>
                    <a:pt x="4108" y="5222"/>
                  </a:lnTo>
                  <a:lnTo>
                    <a:pt x="4091" y="5213"/>
                  </a:lnTo>
                  <a:lnTo>
                    <a:pt x="4073" y="5205"/>
                  </a:lnTo>
                  <a:lnTo>
                    <a:pt x="4053" y="5197"/>
                  </a:lnTo>
                  <a:lnTo>
                    <a:pt x="4033" y="5189"/>
                  </a:lnTo>
                  <a:lnTo>
                    <a:pt x="4010" y="5182"/>
                  </a:lnTo>
                  <a:lnTo>
                    <a:pt x="3988" y="5175"/>
                  </a:lnTo>
                  <a:lnTo>
                    <a:pt x="3963" y="5168"/>
                  </a:lnTo>
                  <a:lnTo>
                    <a:pt x="3939" y="5162"/>
                  </a:lnTo>
                  <a:lnTo>
                    <a:pt x="3912" y="5157"/>
                  </a:lnTo>
                  <a:lnTo>
                    <a:pt x="3884" y="5152"/>
                  </a:lnTo>
                  <a:lnTo>
                    <a:pt x="3856" y="5147"/>
                  </a:lnTo>
                  <a:lnTo>
                    <a:pt x="3826" y="5144"/>
                  </a:lnTo>
                  <a:lnTo>
                    <a:pt x="3795" y="5141"/>
                  </a:lnTo>
                  <a:lnTo>
                    <a:pt x="3763" y="5139"/>
                  </a:lnTo>
                  <a:lnTo>
                    <a:pt x="3730" y="5137"/>
                  </a:lnTo>
                  <a:lnTo>
                    <a:pt x="3695" y="5137"/>
                  </a:lnTo>
                  <a:lnTo>
                    <a:pt x="3661" y="5138"/>
                  </a:lnTo>
                  <a:lnTo>
                    <a:pt x="3628" y="5139"/>
                  </a:lnTo>
                  <a:lnTo>
                    <a:pt x="3594" y="5142"/>
                  </a:lnTo>
                  <a:lnTo>
                    <a:pt x="3562" y="5146"/>
                  </a:lnTo>
                  <a:lnTo>
                    <a:pt x="3530" y="5152"/>
                  </a:lnTo>
                  <a:lnTo>
                    <a:pt x="3501" y="5158"/>
                  </a:lnTo>
                  <a:lnTo>
                    <a:pt x="3471" y="5165"/>
                  </a:lnTo>
                  <a:lnTo>
                    <a:pt x="3442" y="5175"/>
                  </a:lnTo>
                  <a:lnTo>
                    <a:pt x="3415" y="5184"/>
                  </a:lnTo>
                  <a:lnTo>
                    <a:pt x="3388" y="5195"/>
                  </a:lnTo>
                  <a:lnTo>
                    <a:pt x="3363" y="5206"/>
                  </a:lnTo>
                  <a:lnTo>
                    <a:pt x="3338" y="5219"/>
                  </a:lnTo>
                  <a:lnTo>
                    <a:pt x="3315" y="5232"/>
                  </a:lnTo>
                  <a:lnTo>
                    <a:pt x="3293" y="5247"/>
                  </a:lnTo>
                  <a:lnTo>
                    <a:pt x="3272" y="5262"/>
                  </a:lnTo>
                  <a:lnTo>
                    <a:pt x="3251" y="5278"/>
                  </a:lnTo>
                  <a:lnTo>
                    <a:pt x="3232" y="5295"/>
                  </a:lnTo>
                  <a:lnTo>
                    <a:pt x="3213" y="5313"/>
                  </a:lnTo>
                  <a:lnTo>
                    <a:pt x="3196" y="5331"/>
                  </a:lnTo>
                  <a:lnTo>
                    <a:pt x="3181" y="5350"/>
                  </a:lnTo>
                  <a:lnTo>
                    <a:pt x="3166" y="5371"/>
                  </a:lnTo>
                  <a:lnTo>
                    <a:pt x="3152" y="5391"/>
                  </a:lnTo>
                  <a:lnTo>
                    <a:pt x="3140" y="5413"/>
                  </a:lnTo>
                  <a:lnTo>
                    <a:pt x="3128" y="5435"/>
                  </a:lnTo>
                  <a:lnTo>
                    <a:pt x="3119" y="5458"/>
                  </a:lnTo>
                  <a:lnTo>
                    <a:pt x="3110" y="5480"/>
                  </a:lnTo>
                  <a:lnTo>
                    <a:pt x="3103" y="5505"/>
                  </a:lnTo>
                  <a:lnTo>
                    <a:pt x="3097" y="5528"/>
                  </a:lnTo>
                  <a:lnTo>
                    <a:pt x="3093" y="5554"/>
                  </a:lnTo>
                  <a:lnTo>
                    <a:pt x="3088" y="5578"/>
                  </a:lnTo>
                  <a:lnTo>
                    <a:pt x="3086" y="5605"/>
                  </a:lnTo>
                  <a:lnTo>
                    <a:pt x="3086" y="5631"/>
                  </a:lnTo>
                  <a:lnTo>
                    <a:pt x="3086" y="5654"/>
                  </a:lnTo>
                  <a:lnTo>
                    <a:pt x="3088" y="5676"/>
                  </a:lnTo>
                  <a:lnTo>
                    <a:pt x="3090" y="5698"/>
                  </a:lnTo>
                  <a:lnTo>
                    <a:pt x="3095" y="5720"/>
                  </a:lnTo>
                  <a:lnTo>
                    <a:pt x="3099" y="5740"/>
                  </a:lnTo>
                  <a:lnTo>
                    <a:pt x="3105" y="5761"/>
                  </a:lnTo>
                  <a:lnTo>
                    <a:pt x="3111" y="5780"/>
                  </a:lnTo>
                  <a:lnTo>
                    <a:pt x="3119" y="5799"/>
                  </a:lnTo>
                  <a:lnTo>
                    <a:pt x="3127" y="5818"/>
                  </a:lnTo>
                  <a:lnTo>
                    <a:pt x="3137" y="5836"/>
                  </a:lnTo>
                  <a:lnTo>
                    <a:pt x="3148" y="5854"/>
                  </a:lnTo>
                  <a:lnTo>
                    <a:pt x="3159" y="5871"/>
                  </a:lnTo>
                  <a:lnTo>
                    <a:pt x="3171" y="5888"/>
                  </a:lnTo>
                  <a:lnTo>
                    <a:pt x="3184" y="5905"/>
                  </a:lnTo>
                  <a:lnTo>
                    <a:pt x="3198" y="5920"/>
                  </a:lnTo>
                  <a:lnTo>
                    <a:pt x="3212" y="5935"/>
                  </a:lnTo>
                  <a:lnTo>
                    <a:pt x="3229" y="5951"/>
                  </a:lnTo>
                  <a:lnTo>
                    <a:pt x="3245" y="5965"/>
                  </a:lnTo>
                  <a:lnTo>
                    <a:pt x="3262" y="5979"/>
                  </a:lnTo>
                  <a:lnTo>
                    <a:pt x="3280" y="5994"/>
                  </a:lnTo>
                  <a:lnTo>
                    <a:pt x="3298" y="6007"/>
                  </a:lnTo>
                  <a:lnTo>
                    <a:pt x="3319" y="6020"/>
                  </a:lnTo>
                  <a:lnTo>
                    <a:pt x="3338" y="6033"/>
                  </a:lnTo>
                  <a:lnTo>
                    <a:pt x="3360" y="6045"/>
                  </a:lnTo>
                  <a:lnTo>
                    <a:pt x="3381" y="6057"/>
                  </a:lnTo>
                  <a:lnTo>
                    <a:pt x="3404" y="6068"/>
                  </a:lnTo>
                  <a:lnTo>
                    <a:pt x="3427" y="6080"/>
                  </a:lnTo>
                  <a:lnTo>
                    <a:pt x="3451" y="6091"/>
                  </a:lnTo>
                  <a:lnTo>
                    <a:pt x="3475" y="6101"/>
                  </a:lnTo>
                  <a:lnTo>
                    <a:pt x="3501" y="6111"/>
                  </a:lnTo>
                  <a:lnTo>
                    <a:pt x="3526" y="6122"/>
                  </a:lnTo>
                  <a:lnTo>
                    <a:pt x="3552" y="6131"/>
                  </a:lnTo>
                  <a:lnTo>
                    <a:pt x="3592" y="6146"/>
                  </a:lnTo>
                  <a:lnTo>
                    <a:pt x="3628" y="6160"/>
                  </a:lnTo>
                  <a:lnTo>
                    <a:pt x="3661" y="6176"/>
                  </a:lnTo>
                  <a:lnTo>
                    <a:pt x="3692" y="6191"/>
                  </a:lnTo>
                  <a:lnTo>
                    <a:pt x="3720" y="6206"/>
                  </a:lnTo>
                  <a:lnTo>
                    <a:pt x="3744" y="6222"/>
                  </a:lnTo>
                  <a:lnTo>
                    <a:pt x="3767" y="6238"/>
                  </a:lnTo>
                  <a:lnTo>
                    <a:pt x="3786" y="6254"/>
                  </a:lnTo>
                  <a:lnTo>
                    <a:pt x="3795" y="6264"/>
                  </a:lnTo>
                  <a:lnTo>
                    <a:pt x="3804" y="6272"/>
                  </a:lnTo>
                  <a:lnTo>
                    <a:pt x="3811" y="6281"/>
                  </a:lnTo>
                  <a:lnTo>
                    <a:pt x="3818" y="6290"/>
                  </a:lnTo>
                  <a:lnTo>
                    <a:pt x="3825" y="6299"/>
                  </a:lnTo>
                  <a:lnTo>
                    <a:pt x="3830" y="6309"/>
                  </a:lnTo>
                  <a:lnTo>
                    <a:pt x="3835" y="6319"/>
                  </a:lnTo>
                  <a:lnTo>
                    <a:pt x="3840" y="6328"/>
                  </a:lnTo>
                  <a:lnTo>
                    <a:pt x="3844" y="6338"/>
                  </a:lnTo>
                  <a:lnTo>
                    <a:pt x="3848" y="6349"/>
                  </a:lnTo>
                  <a:lnTo>
                    <a:pt x="3851" y="6360"/>
                  </a:lnTo>
                  <a:lnTo>
                    <a:pt x="3853" y="6370"/>
                  </a:lnTo>
                  <a:lnTo>
                    <a:pt x="3855" y="6381"/>
                  </a:lnTo>
                  <a:lnTo>
                    <a:pt x="3856" y="6393"/>
                  </a:lnTo>
                  <a:lnTo>
                    <a:pt x="3857" y="6405"/>
                  </a:lnTo>
                  <a:lnTo>
                    <a:pt x="3858" y="6417"/>
                  </a:lnTo>
                  <a:lnTo>
                    <a:pt x="3857" y="6429"/>
                  </a:lnTo>
                  <a:lnTo>
                    <a:pt x="3856" y="6443"/>
                  </a:lnTo>
                  <a:lnTo>
                    <a:pt x="3855" y="6455"/>
                  </a:lnTo>
                  <a:lnTo>
                    <a:pt x="3852" y="6467"/>
                  </a:lnTo>
                  <a:lnTo>
                    <a:pt x="3850" y="6479"/>
                  </a:lnTo>
                  <a:lnTo>
                    <a:pt x="3845" y="6491"/>
                  </a:lnTo>
                  <a:lnTo>
                    <a:pt x="3841" y="6502"/>
                  </a:lnTo>
                  <a:lnTo>
                    <a:pt x="3836" y="6513"/>
                  </a:lnTo>
                  <a:lnTo>
                    <a:pt x="3831" y="6523"/>
                  </a:lnTo>
                  <a:lnTo>
                    <a:pt x="3825" y="6534"/>
                  </a:lnTo>
                  <a:lnTo>
                    <a:pt x="3819" y="6544"/>
                  </a:lnTo>
                  <a:lnTo>
                    <a:pt x="3811" y="6553"/>
                  </a:lnTo>
                  <a:lnTo>
                    <a:pt x="3804" y="6562"/>
                  </a:lnTo>
                  <a:lnTo>
                    <a:pt x="3794" y="6570"/>
                  </a:lnTo>
                  <a:lnTo>
                    <a:pt x="3786" y="6579"/>
                  </a:lnTo>
                  <a:lnTo>
                    <a:pt x="3776" y="6587"/>
                  </a:lnTo>
                  <a:lnTo>
                    <a:pt x="3766" y="6594"/>
                  </a:lnTo>
                  <a:lnTo>
                    <a:pt x="3754" y="6601"/>
                  </a:lnTo>
                  <a:lnTo>
                    <a:pt x="3743" y="6608"/>
                  </a:lnTo>
                  <a:lnTo>
                    <a:pt x="3732" y="6614"/>
                  </a:lnTo>
                  <a:lnTo>
                    <a:pt x="3719" y="6621"/>
                  </a:lnTo>
                  <a:lnTo>
                    <a:pt x="3705" y="6626"/>
                  </a:lnTo>
                  <a:lnTo>
                    <a:pt x="3692" y="6631"/>
                  </a:lnTo>
                  <a:lnTo>
                    <a:pt x="3678" y="6635"/>
                  </a:lnTo>
                  <a:lnTo>
                    <a:pt x="3663" y="6639"/>
                  </a:lnTo>
                  <a:lnTo>
                    <a:pt x="3648" y="6642"/>
                  </a:lnTo>
                  <a:lnTo>
                    <a:pt x="3632" y="6645"/>
                  </a:lnTo>
                  <a:lnTo>
                    <a:pt x="3615" y="6647"/>
                  </a:lnTo>
                  <a:lnTo>
                    <a:pt x="3598" y="6649"/>
                  </a:lnTo>
                  <a:lnTo>
                    <a:pt x="3581" y="6650"/>
                  </a:lnTo>
                  <a:lnTo>
                    <a:pt x="3563" y="6651"/>
                  </a:lnTo>
                  <a:lnTo>
                    <a:pt x="3545" y="6651"/>
                  </a:lnTo>
                  <a:lnTo>
                    <a:pt x="3514" y="6651"/>
                  </a:lnTo>
                  <a:lnTo>
                    <a:pt x="3484" y="6649"/>
                  </a:lnTo>
                  <a:lnTo>
                    <a:pt x="3455" y="6646"/>
                  </a:lnTo>
                  <a:lnTo>
                    <a:pt x="3426" y="6643"/>
                  </a:lnTo>
                  <a:lnTo>
                    <a:pt x="3397" y="6638"/>
                  </a:lnTo>
                  <a:lnTo>
                    <a:pt x="3369" y="6632"/>
                  </a:lnTo>
                  <a:lnTo>
                    <a:pt x="3341" y="6626"/>
                  </a:lnTo>
                  <a:lnTo>
                    <a:pt x="3315" y="6619"/>
                  </a:lnTo>
                  <a:lnTo>
                    <a:pt x="3288" y="6610"/>
                  </a:lnTo>
                  <a:lnTo>
                    <a:pt x="3262" y="6602"/>
                  </a:lnTo>
                  <a:lnTo>
                    <a:pt x="3238" y="6593"/>
                  </a:lnTo>
                  <a:lnTo>
                    <a:pt x="3213" y="6584"/>
                  </a:lnTo>
                  <a:lnTo>
                    <a:pt x="3191" y="6574"/>
                  </a:lnTo>
                  <a:lnTo>
                    <a:pt x="3168" y="6563"/>
                  </a:lnTo>
                  <a:lnTo>
                    <a:pt x="3148" y="6553"/>
                  </a:lnTo>
                  <a:lnTo>
                    <a:pt x="3128" y="6542"/>
                  </a:lnTo>
                  <a:lnTo>
                    <a:pt x="3059" y="6803"/>
                  </a:lnTo>
                  <a:close/>
                  <a:moveTo>
                    <a:pt x="5775" y="6884"/>
                  </a:moveTo>
                  <a:lnTo>
                    <a:pt x="6085" y="6884"/>
                  </a:lnTo>
                  <a:lnTo>
                    <a:pt x="6085" y="6183"/>
                  </a:lnTo>
                  <a:lnTo>
                    <a:pt x="6242" y="6183"/>
                  </a:lnTo>
                  <a:lnTo>
                    <a:pt x="6274" y="6184"/>
                  </a:lnTo>
                  <a:lnTo>
                    <a:pt x="6304" y="6188"/>
                  </a:lnTo>
                  <a:lnTo>
                    <a:pt x="6318" y="6190"/>
                  </a:lnTo>
                  <a:lnTo>
                    <a:pt x="6332" y="6193"/>
                  </a:lnTo>
                  <a:lnTo>
                    <a:pt x="6345" y="6196"/>
                  </a:lnTo>
                  <a:lnTo>
                    <a:pt x="6358" y="6200"/>
                  </a:lnTo>
                  <a:lnTo>
                    <a:pt x="6370" y="6204"/>
                  </a:lnTo>
                  <a:lnTo>
                    <a:pt x="6381" y="6209"/>
                  </a:lnTo>
                  <a:lnTo>
                    <a:pt x="6394" y="6215"/>
                  </a:lnTo>
                  <a:lnTo>
                    <a:pt x="6404" y="6221"/>
                  </a:lnTo>
                  <a:lnTo>
                    <a:pt x="6414" y="6227"/>
                  </a:lnTo>
                  <a:lnTo>
                    <a:pt x="6424" y="6234"/>
                  </a:lnTo>
                  <a:lnTo>
                    <a:pt x="6435" y="6242"/>
                  </a:lnTo>
                  <a:lnTo>
                    <a:pt x="6444" y="6250"/>
                  </a:lnTo>
                  <a:lnTo>
                    <a:pt x="6453" y="6260"/>
                  </a:lnTo>
                  <a:lnTo>
                    <a:pt x="6461" y="6269"/>
                  </a:lnTo>
                  <a:lnTo>
                    <a:pt x="6469" y="6279"/>
                  </a:lnTo>
                  <a:lnTo>
                    <a:pt x="6478" y="6290"/>
                  </a:lnTo>
                  <a:lnTo>
                    <a:pt x="6485" y="6303"/>
                  </a:lnTo>
                  <a:lnTo>
                    <a:pt x="6492" y="6315"/>
                  </a:lnTo>
                  <a:lnTo>
                    <a:pt x="6499" y="6328"/>
                  </a:lnTo>
                  <a:lnTo>
                    <a:pt x="6505" y="6341"/>
                  </a:lnTo>
                  <a:lnTo>
                    <a:pt x="6512" y="6357"/>
                  </a:lnTo>
                  <a:lnTo>
                    <a:pt x="6518" y="6372"/>
                  </a:lnTo>
                  <a:lnTo>
                    <a:pt x="6524" y="6388"/>
                  </a:lnTo>
                  <a:lnTo>
                    <a:pt x="6530" y="6405"/>
                  </a:lnTo>
                  <a:lnTo>
                    <a:pt x="6540" y="6442"/>
                  </a:lnTo>
                  <a:lnTo>
                    <a:pt x="6549" y="6481"/>
                  </a:lnTo>
                  <a:lnTo>
                    <a:pt x="6567" y="6558"/>
                  </a:lnTo>
                  <a:lnTo>
                    <a:pt x="6584" y="6627"/>
                  </a:lnTo>
                  <a:lnTo>
                    <a:pt x="6599" y="6689"/>
                  </a:lnTo>
                  <a:lnTo>
                    <a:pt x="6615" y="6744"/>
                  </a:lnTo>
                  <a:lnTo>
                    <a:pt x="6629" y="6791"/>
                  </a:lnTo>
                  <a:lnTo>
                    <a:pt x="6642" y="6830"/>
                  </a:lnTo>
                  <a:lnTo>
                    <a:pt x="6654" y="6862"/>
                  </a:lnTo>
                  <a:lnTo>
                    <a:pt x="6664" y="6884"/>
                  </a:lnTo>
                  <a:lnTo>
                    <a:pt x="6985" y="6884"/>
                  </a:lnTo>
                  <a:lnTo>
                    <a:pt x="6978" y="6871"/>
                  </a:lnTo>
                  <a:lnTo>
                    <a:pt x="6972" y="6854"/>
                  </a:lnTo>
                  <a:lnTo>
                    <a:pt x="6965" y="6834"/>
                  </a:lnTo>
                  <a:lnTo>
                    <a:pt x="6956" y="6812"/>
                  </a:lnTo>
                  <a:lnTo>
                    <a:pt x="6941" y="6761"/>
                  </a:lnTo>
                  <a:lnTo>
                    <a:pt x="6925" y="6701"/>
                  </a:lnTo>
                  <a:lnTo>
                    <a:pt x="6907" y="6636"/>
                  </a:lnTo>
                  <a:lnTo>
                    <a:pt x="6889" y="6563"/>
                  </a:lnTo>
                  <a:lnTo>
                    <a:pt x="6869" y="6488"/>
                  </a:lnTo>
                  <a:lnTo>
                    <a:pt x="6850" y="6409"/>
                  </a:lnTo>
                  <a:lnTo>
                    <a:pt x="6842" y="6378"/>
                  </a:lnTo>
                  <a:lnTo>
                    <a:pt x="6833" y="6349"/>
                  </a:lnTo>
                  <a:lnTo>
                    <a:pt x="6822" y="6320"/>
                  </a:lnTo>
                  <a:lnTo>
                    <a:pt x="6812" y="6293"/>
                  </a:lnTo>
                  <a:lnTo>
                    <a:pt x="6801" y="6268"/>
                  </a:lnTo>
                  <a:lnTo>
                    <a:pt x="6789" y="6243"/>
                  </a:lnTo>
                  <a:lnTo>
                    <a:pt x="6775" y="6221"/>
                  </a:lnTo>
                  <a:lnTo>
                    <a:pt x="6761" y="6198"/>
                  </a:lnTo>
                  <a:lnTo>
                    <a:pt x="6747" y="6178"/>
                  </a:lnTo>
                  <a:lnTo>
                    <a:pt x="6730" y="6159"/>
                  </a:lnTo>
                  <a:lnTo>
                    <a:pt x="6713" y="6142"/>
                  </a:lnTo>
                  <a:lnTo>
                    <a:pt x="6696" y="6126"/>
                  </a:lnTo>
                  <a:lnTo>
                    <a:pt x="6676" y="6111"/>
                  </a:lnTo>
                  <a:lnTo>
                    <a:pt x="6656" y="6099"/>
                  </a:lnTo>
                  <a:lnTo>
                    <a:pt x="6634" y="6088"/>
                  </a:lnTo>
                  <a:lnTo>
                    <a:pt x="6612" y="6078"/>
                  </a:lnTo>
                  <a:lnTo>
                    <a:pt x="6612" y="6070"/>
                  </a:lnTo>
                  <a:lnTo>
                    <a:pt x="6627" y="6065"/>
                  </a:lnTo>
                  <a:lnTo>
                    <a:pt x="6642" y="6059"/>
                  </a:lnTo>
                  <a:lnTo>
                    <a:pt x="6657" y="6052"/>
                  </a:lnTo>
                  <a:lnTo>
                    <a:pt x="6671" y="6045"/>
                  </a:lnTo>
                  <a:lnTo>
                    <a:pt x="6686" y="6038"/>
                  </a:lnTo>
                  <a:lnTo>
                    <a:pt x="6701" y="6029"/>
                  </a:lnTo>
                  <a:lnTo>
                    <a:pt x="6714" y="6020"/>
                  </a:lnTo>
                  <a:lnTo>
                    <a:pt x="6728" y="6011"/>
                  </a:lnTo>
                  <a:lnTo>
                    <a:pt x="6742" y="6001"/>
                  </a:lnTo>
                  <a:lnTo>
                    <a:pt x="6755" y="5991"/>
                  </a:lnTo>
                  <a:lnTo>
                    <a:pt x="6768" y="5980"/>
                  </a:lnTo>
                  <a:lnTo>
                    <a:pt x="6780" y="5969"/>
                  </a:lnTo>
                  <a:lnTo>
                    <a:pt x="6793" y="5957"/>
                  </a:lnTo>
                  <a:lnTo>
                    <a:pt x="6805" y="5945"/>
                  </a:lnTo>
                  <a:lnTo>
                    <a:pt x="6816" y="5931"/>
                  </a:lnTo>
                  <a:lnTo>
                    <a:pt x="6828" y="5918"/>
                  </a:lnTo>
                  <a:lnTo>
                    <a:pt x="6838" y="5905"/>
                  </a:lnTo>
                  <a:lnTo>
                    <a:pt x="6848" y="5890"/>
                  </a:lnTo>
                  <a:lnTo>
                    <a:pt x="6857" y="5876"/>
                  </a:lnTo>
                  <a:lnTo>
                    <a:pt x="6866" y="5861"/>
                  </a:lnTo>
                  <a:lnTo>
                    <a:pt x="6875" y="5845"/>
                  </a:lnTo>
                  <a:lnTo>
                    <a:pt x="6883" y="5829"/>
                  </a:lnTo>
                  <a:lnTo>
                    <a:pt x="6890" y="5813"/>
                  </a:lnTo>
                  <a:lnTo>
                    <a:pt x="6896" y="5795"/>
                  </a:lnTo>
                  <a:lnTo>
                    <a:pt x="6902" y="5778"/>
                  </a:lnTo>
                  <a:lnTo>
                    <a:pt x="6907" y="5761"/>
                  </a:lnTo>
                  <a:lnTo>
                    <a:pt x="6911" y="5742"/>
                  </a:lnTo>
                  <a:lnTo>
                    <a:pt x="6915" y="5723"/>
                  </a:lnTo>
                  <a:lnTo>
                    <a:pt x="6919" y="5704"/>
                  </a:lnTo>
                  <a:lnTo>
                    <a:pt x="6921" y="5685"/>
                  </a:lnTo>
                  <a:lnTo>
                    <a:pt x="6922" y="5664"/>
                  </a:lnTo>
                  <a:lnTo>
                    <a:pt x="6923" y="5644"/>
                  </a:lnTo>
                  <a:lnTo>
                    <a:pt x="6922" y="5616"/>
                  </a:lnTo>
                  <a:lnTo>
                    <a:pt x="6920" y="5591"/>
                  </a:lnTo>
                  <a:lnTo>
                    <a:pt x="6917" y="5564"/>
                  </a:lnTo>
                  <a:lnTo>
                    <a:pt x="6912" y="5540"/>
                  </a:lnTo>
                  <a:lnTo>
                    <a:pt x="6907" y="5515"/>
                  </a:lnTo>
                  <a:lnTo>
                    <a:pt x="6900" y="5492"/>
                  </a:lnTo>
                  <a:lnTo>
                    <a:pt x="6893" y="5469"/>
                  </a:lnTo>
                  <a:lnTo>
                    <a:pt x="6884" y="5447"/>
                  </a:lnTo>
                  <a:lnTo>
                    <a:pt x="6874" y="5426"/>
                  </a:lnTo>
                  <a:lnTo>
                    <a:pt x="6863" y="5406"/>
                  </a:lnTo>
                  <a:lnTo>
                    <a:pt x="6851" y="5385"/>
                  </a:lnTo>
                  <a:lnTo>
                    <a:pt x="6838" y="5367"/>
                  </a:lnTo>
                  <a:lnTo>
                    <a:pt x="6823" y="5349"/>
                  </a:lnTo>
                  <a:lnTo>
                    <a:pt x="6808" y="5332"/>
                  </a:lnTo>
                  <a:lnTo>
                    <a:pt x="6793" y="5317"/>
                  </a:lnTo>
                  <a:lnTo>
                    <a:pt x="6775" y="5301"/>
                  </a:lnTo>
                  <a:lnTo>
                    <a:pt x="6753" y="5284"/>
                  </a:lnTo>
                  <a:lnTo>
                    <a:pt x="6729" y="5268"/>
                  </a:lnTo>
                  <a:lnTo>
                    <a:pt x="6705" y="5252"/>
                  </a:lnTo>
                  <a:lnTo>
                    <a:pt x="6679" y="5239"/>
                  </a:lnTo>
                  <a:lnTo>
                    <a:pt x="6652" y="5227"/>
                  </a:lnTo>
                  <a:lnTo>
                    <a:pt x="6623" y="5215"/>
                  </a:lnTo>
                  <a:lnTo>
                    <a:pt x="6592" y="5205"/>
                  </a:lnTo>
                  <a:lnTo>
                    <a:pt x="6560" y="5196"/>
                  </a:lnTo>
                  <a:lnTo>
                    <a:pt x="6527" y="5189"/>
                  </a:lnTo>
                  <a:lnTo>
                    <a:pt x="6492" y="5182"/>
                  </a:lnTo>
                  <a:lnTo>
                    <a:pt x="6456" y="5176"/>
                  </a:lnTo>
                  <a:lnTo>
                    <a:pt x="6417" y="5171"/>
                  </a:lnTo>
                  <a:lnTo>
                    <a:pt x="6378" y="5168"/>
                  </a:lnTo>
                  <a:lnTo>
                    <a:pt x="6336" y="5165"/>
                  </a:lnTo>
                  <a:lnTo>
                    <a:pt x="6293" y="5164"/>
                  </a:lnTo>
                  <a:lnTo>
                    <a:pt x="6248" y="5163"/>
                  </a:lnTo>
                  <a:lnTo>
                    <a:pt x="6181" y="5164"/>
                  </a:lnTo>
                  <a:lnTo>
                    <a:pt x="6114" y="5166"/>
                  </a:lnTo>
                  <a:lnTo>
                    <a:pt x="6050" y="5169"/>
                  </a:lnTo>
                  <a:lnTo>
                    <a:pt x="5989" y="5174"/>
                  </a:lnTo>
                  <a:lnTo>
                    <a:pt x="5929" y="5179"/>
                  </a:lnTo>
                  <a:lnTo>
                    <a:pt x="5874" y="5186"/>
                  </a:lnTo>
                  <a:lnTo>
                    <a:pt x="5822" y="5193"/>
                  </a:lnTo>
                  <a:lnTo>
                    <a:pt x="5775" y="5200"/>
                  </a:lnTo>
                  <a:lnTo>
                    <a:pt x="5775" y="6884"/>
                  </a:lnTo>
                  <a:close/>
                  <a:moveTo>
                    <a:pt x="6085" y="5414"/>
                  </a:moveTo>
                  <a:lnTo>
                    <a:pt x="6098" y="5411"/>
                  </a:lnTo>
                  <a:lnTo>
                    <a:pt x="6114" y="5409"/>
                  </a:lnTo>
                  <a:lnTo>
                    <a:pt x="6134" y="5406"/>
                  </a:lnTo>
                  <a:lnTo>
                    <a:pt x="6156" y="5404"/>
                  </a:lnTo>
                  <a:lnTo>
                    <a:pt x="6182" y="5402"/>
                  </a:lnTo>
                  <a:lnTo>
                    <a:pt x="6211" y="5400"/>
                  </a:lnTo>
                  <a:lnTo>
                    <a:pt x="6243" y="5398"/>
                  </a:lnTo>
                  <a:lnTo>
                    <a:pt x="6278" y="5398"/>
                  </a:lnTo>
                  <a:lnTo>
                    <a:pt x="6298" y="5398"/>
                  </a:lnTo>
                  <a:lnTo>
                    <a:pt x="6316" y="5400"/>
                  </a:lnTo>
                  <a:lnTo>
                    <a:pt x="6333" y="5402"/>
                  </a:lnTo>
                  <a:lnTo>
                    <a:pt x="6351" y="5403"/>
                  </a:lnTo>
                  <a:lnTo>
                    <a:pt x="6368" y="5406"/>
                  </a:lnTo>
                  <a:lnTo>
                    <a:pt x="6385" y="5409"/>
                  </a:lnTo>
                  <a:lnTo>
                    <a:pt x="6400" y="5412"/>
                  </a:lnTo>
                  <a:lnTo>
                    <a:pt x="6416" y="5416"/>
                  </a:lnTo>
                  <a:lnTo>
                    <a:pt x="6431" y="5420"/>
                  </a:lnTo>
                  <a:lnTo>
                    <a:pt x="6445" y="5425"/>
                  </a:lnTo>
                  <a:lnTo>
                    <a:pt x="6459" y="5430"/>
                  </a:lnTo>
                  <a:lnTo>
                    <a:pt x="6473" y="5436"/>
                  </a:lnTo>
                  <a:lnTo>
                    <a:pt x="6486" y="5443"/>
                  </a:lnTo>
                  <a:lnTo>
                    <a:pt x="6498" y="5451"/>
                  </a:lnTo>
                  <a:lnTo>
                    <a:pt x="6509" y="5458"/>
                  </a:lnTo>
                  <a:lnTo>
                    <a:pt x="6521" y="5466"/>
                  </a:lnTo>
                  <a:lnTo>
                    <a:pt x="6531" y="5475"/>
                  </a:lnTo>
                  <a:lnTo>
                    <a:pt x="6541" y="5484"/>
                  </a:lnTo>
                  <a:lnTo>
                    <a:pt x="6550" y="5494"/>
                  </a:lnTo>
                  <a:lnTo>
                    <a:pt x="6559" y="5504"/>
                  </a:lnTo>
                  <a:lnTo>
                    <a:pt x="6568" y="5515"/>
                  </a:lnTo>
                  <a:lnTo>
                    <a:pt x="6575" y="5526"/>
                  </a:lnTo>
                  <a:lnTo>
                    <a:pt x="6582" y="5539"/>
                  </a:lnTo>
                  <a:lnTo>
                    <a:pt x="6588" y="5551"/>
                  </a:lnTo>
                  <a:lnTo>
                    <a:pt x="6593" y="5564"/>
                  </a:lnTo>
                  <a:lnTo>
                    <a:pt x="6598" y="5578"/>
                  </a:lnTo>
                  <a:lnTo>
                    <a:pt x="6602" y="5593"/>
                  </a:lnTo>
                  <a:lnTo>
                    <a:pt x="6606" y="5607"/>
                  </a:lnTo>
                  <a:lnTo>
                    <a:pt x="6608" y="5622"/>
                  </a:lnTo>
                  <a:lnTo>
                    <a:pt x="6610" y="5639"/>
                  </a:lnTo>
                  <a:lnTo>
                    <a:pt x="6611" y="5655"/>
                  </a:lnTo>
                  <a:lnTo>
                    <a:pt x="6612" y="5673"/>
                  </a:lnTo>
                  <a:lnTo>
                    <a:pt x="6611" y="5688"/>
                  </a:lnTo>
                  <a:lnTo>
                    <a:pt x="6610" y="5703"/>
                  </a:lnTo>
                  <a:lnTo>
                    <a:pt x="6608" y="5719"/>
                  </a:lnTo>
                  <a:lnTo>
                    <a:pt x="6606" y="5734"/>
                  </a:lnTo>
                  <a:lnTo>
                    <a:pt x="6602" y="5747"/>
                  </a:lnTo>
                  <a:lnTo>
                    <a:pt x="6598" y="5762"/>
                  </a:lnTo>
                  <a:lnTo>
                    <a:pt x="6593" y="5775"/>
                  </a:lnTo>
                  <a:lnTo>
                    <a:pt x="6588" y="5788"/>
                  </a:lnTo>
                  <a:lnTo>
                    <a:pt x="6582" y="5800"/>
                  </a:lnTo>
                  <a:lnTo>
                    <a:pt x="6575" y="5813"/>
                  </a:lnTo>
                  <a:lnTo>
                    <a:pt x="6568" y="5825"/>
                  </a:lnTo>
                  <a:lnTo>
                    <a:pt x="6559" y="5836"/>
                  </a:lnTo>
                  <a:lnTo>
                    <a:pt x="6550" y="5847"/>
                  </a:lnTo>
                  <a:lnTo>
                    <a:pt x="6541" y="5858"/>
                  </a:lnTo>
                  <a:lnTo>
                    <a:pt x="6531" y="5868"/>
                  </a:lnTo>
                  <a:lnTo>
                    <a:pt x="6520" y="5877"/>
                  </a:lnTo>
                  <a:lnTo>
                    <a:pt x="6508" y="5886"/>
                  </a:lnTo>
                  <a:lnTo>
                    <a:pt x="6496" y="5894"/>
                  </a:lnTo>
                  <a:lnTo>
                    <a:pt x="6484" y="5903"/>
                  </a:lnTo>
                  <a:lnTo>
                    <a:pt x="6470" y="5910"/>
                  </a:lnTo>
                  <a:lnTo>
                    <a:pt x="6457" y="5916"/>
                  </a:lnTo>
                  <a:lnTo>
                    <a:pt x="6443" y="5923"/>
                  </a:lnTo>
                  <a:lnTo>
                    <a:pt x="6428" y="5928"/>
                  </a:lnTo>
                  <a:lnTo>
                    <a:pt x="6412" y="5933"/>
                  </a:lnTo>
                  <a:lnTo>
                    <a:pt x="6396" y="5938"/>
                  </a:lnTo>
                  <a:lnTo>
                    <a:pt x="6379" y="5943"/>
                  </a:lnTo>
                  <a:lnTo>
                    <a:pt x="6362" y="5946"/>
                  </a:lnTo>
                  <a:lnTo>
                    <a:pt x="6345" y="5949"/>
                  </a:lnTo>
                  <a:lnTo>
                    <a:pt x="6326" y="5951"/>
                  </a:lnTo>
                  <a:lnTo>
                    <a:pt x="6308" y="5953"/>
                  </a:lnTo>
                  <a:lnTo>
                    <a:pt x="6289" y="5954"/>
                  </a:lnTo>
                  <a:lnTo>
                    <a:pt x="6269" y="5954"/>
                  </a:lnTo>
                  <a:lnTo>
                    <a:pt x="6085" y="5954"/>
                  </a:lnTo>
                  <a:lnTo>
                    <a:pt x="6085" y="5414"/>
                  </a:lnTo>
                  <a:close/>
                  <a:moveTo>
                    <a:pt x="1274" y="4005"/>
                  </a:moveTo>
                  <a:lnTo>
                    <a:pt x="1257" y="4011"/>
                  </a:lnTo>
                  <a:lnTo>
                    <a:pt x="1241" y="4018"/>
                  </a:lnTo>
                  <a:lnTo>
                    <a:pt x="1222" y="4024"/>
                  </a:lnTo>
                  <a:lnTo>
                    <a:pt x="1203" y="4030"/>
                  </a:lnTo>
                  <a:lnTo>
                    <a:pt x="1184" y="4035"/>
                  </a:lnTo>
                  <a:lnTo>
                    <a:pt x="1162" y="4040"/>
                  </a:lnTo>
                  <a:lnTo>
                    <a:pt x="1141" y="4046"/>
                  </a:lnTo>
                  <a:lnTo>
                    <a:pt x="1119" y="4050"/>
                  </a:lnTo>
                  <a:lnTo>
                    <a:pt x="1097" y="4054"/>
                  </a:lnTo>
                  <a:lnTo>
                    <a:pt x="1073" y="4057"/>
                  </a:lnTo>
                  <a:lnTo>
                    <a:pt x="1050" y="4060"/>
                  </a:lnTo>
                  <a:lnTo>
                    <a:pt x="1026" y="4062"/>
                  </a:lnTo>
                  <a:lnTo>
                    <a:pt x="1003" y="4064"/>
                  </a:lnTo>
                  <a:lnTo>
                    <a:pt x="979" y="4066"/>
                  </a:lnTo>
                  <a:lnTo>
                    <a:pt x="954" y="4067"/>
                  </a:lnTo>
                  <a:lnTo>
                    <a:pt x="931" y="4067"/>
                  </a:lnTo>
                  <a:lnTo>
                    <a:pt x="896" y="4066"/>
                  </a:lnTo>
                  <a:lnTo>
                    <a:pt x="861" y="4064"/>
                  </a:lnTo>
                  <a:lnTo>
                    <a:pt x="829" y="4061"/>
                  </a:lnTo>
                  <a:lnTo>
                    <a:pt x="796" y="4056"/>
                  </a:lnTo>
                  <a:lnTo>
                    <a:pt x="765" y="4050"/>
                  </a:lnTo>
                  <a:lnTo>
                    <a:pt x="735" y="4042"/>
                  </a:lnTo>
                  <a:lnTo>
                    <a:pt x="706" y="4033"/>
                  </a:lnTo>
                  <a:lnTo>
                    <a:pt x="677" y="4023"/>
                  </a:lnTo>
                  <a:lnTo>
                    <a:pt x="651" y="4012"/>
                  </a:lnTo>
                  <a:lnTo>
                    <a:pt x="624" y="4000"/>
                  </a:lnTo>
                  <a:lnTo>
                    <a:pt x="598" y="3986"/>
                  </a:lnTo>
                  <a:lnTo>
                    <a:pt x="575" y="3971"/>
                  </a:lnTo>
                  <a:lnTo>
                    <a:pt x="551" y="3955"/>
                  </a:lnTo>
                  <a:lnTo>
                    <a:pt x="530" y="3937"/>
                  </a:lnTo>
                  <a:lnTo>
                    <a:pt x="508" y="3919"/>
                  </a:lnTo>
                  <a:lnTo>
                    <a:pt x="489" y="3899"/>
                  </a:lnTo>
                  <a:lnTo>
                    <a:pt x="471" y="3879"/>
                  </a:lnTo>
                  <a:lnTo>
                    <a:pt x="453" y="3856"/>
                  </a:lnTo>
                  <a:lnTo>
                    <a:pt x="437" y="3834"/>
                  </a:lnTo>
                  <a:lnTo>
                    <a:pt x="421" y="3810"/>
                  </a:lnTo>
                  <a:lnTo>
                    <a:pt x="407" y="3785"/>
                  </a:lnTo>
                  <a:lnTo>
                    <a:pt x="394" y="3759"/>
                  </a:lnTo>
                  <a:lnTo>
                    <a:pt x="383" y="3732"/>
                  </a:lnTo>
                  <a:lnTo>
                    <a:pt x="371" y="3704"/>
                  </a:lnTo>
                  <a:lnTo>
                    <a:pt x="362" y="3675"/>
                  </a:lnTo>
                  <a:lnTo>
                    <a:pt x="354" y="3645"/>
                  </a:lnTo>
                  <a:lnTo>
                    <a:pt x="347" y="3614"/>
                  </a:lnTo>
                  <a:lnTo>
                    <a:pt x="342" y="3582"/>
                  </a:lnTo>
                  <a:lnTo>
                    <a:pt x="337" y="3550"/>
                  </a:lnTo>
                  <a:lnTo>
                    <a:pt x="333" y="3517"/>
                  </a:lnTo>
                  <a:lnTo>
                    <a:pt x="331" y="3482"/>
                  </a:lnTo>
                  <a:lnTo>
                    <a:pt x="331" y="3447"/>
                  </a:lnTo>
                  <a:lnTo>
                    <a:pt x="332" y="3408"/>
                  </a:lnTo>
                  <a:lnTo>
                    <a:pt x="335" y="3372"/>
                  </a:lnTo>
                  <a:lnTo>
                    <a:pt x="338" y="3336"/>
                  </a:lnTo>
                  <a:lnTo>
                    <a:pt x="343" y="3301"/>
                  </a:lnTo>
                  <a:lnTo>
                    <a:pt x="349" y="3267"/>
                  </a:lnTo>
                  <a:lnTo>
                    <a:pt x="357" y="3235"/>
                  </a:lnTo>
                  <a:lnTo>
                    <a:pt x="366" y="3204"/>
                  </a:lnTo>
                  <a:lnTo>
                    <a:pt x="376" y="3173"/>
                  </a:lnTo>
                  <a:lnTo>
                    <a:pt x="388" y="3145"/>
                  </a:lnTo>
                  <a:lnTo>
                    <a:pt x="401" y="3117"/>
                  </a:lnTo>
                  <a:lnTo>
                    <a:pt x="414" y="3090"/>
                  </a:lnTo>
                  <a:lnTo>
                    <a:pt x="430" y="3065"/>
                  </a:lnTo>
                  <a:lnTo>
                    <a:pt x="446" y="3041"/>
                  </a:lnTo>
                  <a:lnTo>
                    <a:pt x="463" y="3018"/>
                  </a:lnTo>
                  <a:lnTo>
                    <a:pt x="482" y="2996"/>
                  </a:lnTo>
                  <a:lnTo>
                    <a:pt x="501" y="2976"/>
                  </a:lnTo>
                  <a:lnTo>
                    <a:pt x="522" y="2956"/>
                  </a:lnTo>
                  <a:lnTo>
                    <a:pt x="543" y="2938"/>
                  </a:lnTo>
                  <a:lnTo>
                    <a:pt x="566" y="2921"/>
                  </a:lnTo>
                  <a:lnTo>
                    <a:pt x="589" y="2905"/>
                  </a:lnTo>
                  <a:lnTo>
                    <a:pt x="614" y="2891"/>
                  </a:lnTo>
                  <a:lnTo>
                    <a:pt x="639" y="2878"/>
                  </a:lnTo>
                  <a:lnTo>
                    <a:pt x="665" y="2865"/>
                  </a:lnTo>
                  <a:lnTo>
                    <a:pt x="693" y="2855"/>
                  </a:lnTo>
                  <a:lnTo>
                    <a:pt x="720" y="2845"/>
                  </a:lnTo>
                  <a:lnTo>
                    <a:pt x="749" y="2837"/>
                  </a:lnTo>
                  <a:lnTo>
                    <a:pt x="779" y="2831"/>
                  </a:lnTo>
                  <a:lnTo>
                    <a:pt x="808" y="2825"/>
                  </a:lnTo>
                  <a:lnTo>
                    <a:pt x="839" y="2820"/>
                  </a:lnTo>
                  <a:lnTo>
                    <a:pt x="871" y="2816"/>
                  </a:lnTo>
                  <a:lnTo>
                    <a:pt x="902" y="2815"/>
                  </a:lnTo>
                  <a:lnTo>
                    <a:pt x="935" y="2814"/>
                  </a:lnTo>
                  <a:lnTo>
                    <a:pt x="961" y="2814"/>
                  </a:lnTo>
                  <a:lnTo>
                    <a:pt x="986" y="2815"/>
                  </a:lnTo>
                  <a:lnTo>
                    <a:pt x="1011" y="2817"/>
                  </a:lnTo>
                  <a:lnTo>
                    <a:pt x="1035" y="2819"/>
                  </a:lnTo>
                  <a:lnTo>
                    <a:pt x="1059" y="2822"/>
                  </a:lnTo>
                  <a:lnTo>
                    <a:pt x="1081" y="2826"/>
                  </a:lnTo>
                  <a:lnTo>
                    <a:pt x="1104" y="2830"/>
                  </a:lnTo>
                  <a:lnTo>
                    <a:pt x="1125" y="2835"/>
                  </a:lnTo>
                  <a:lnTo>
                    <a:pt x="1146" y="2839"/>
                  </a:lnTo>
                  <a:lnTo>
                    <a:pt x="1166" y="2844"/>
                  </a:lnTo>
                  <a:lnTo>
                    <a:pt x="1186" y="2850"/>
                  </a:lnTo>
                  <a:lnTo>
                    <a:pt x="1204" y="2855"/>
                  </a:lnTo>
                  <a:lnTo>
                    <a:pt x="1239" y="2868"/>
                  </a:lnTo>
                  <a:lnTo>
                    <a:pt x="1271" y="2882"/>
                  </a:lnTo>
                  <a:lnTo>
                    <a:pt x="1339" y="2631"/>
                  </a:lnTo>
                  <a:lnTo>
                    <a:pt x="1326" y="2625"/>
                  </a:lnTo>
                  <a:lnTo>
                    <a:pt x="1311" y="2618"/>
                  </a:lnTo>
                  <a:lnTo>
                    <a:pt x="1294" y="2612"/>
                  </a:lnTo>
                  <a:lnTo>
                    <a:pt x="1276" y="2605"/>
                  </a:lnTo>
                  <a:lnTo>
                    <a:pt x="1255" y="2599"/>
                  </a:lnTo>
                  <a:lnTo>
                    <a:pt x="1234" y="2592"/>
                  </a:lnTo>
                  <a:lnTo>
                    <a:pt x="1210" y="2586"/>
                  </a:lnTo>
                  <a:lnTo>
                    <a:pt x="1185" y="2580"/>
                  </a:lnTo>
                  <a:lnTo>
                    <a:pt x="1157" y="2575"/>
                  </a:lnTo>
                  <a:lnTo>
                    <a:pt x="1128" y="2570"/>
                  </a:lnTo>
                  <a:lnTo>
                    <a:pt x="1098" y="2566"/>
                  </a:lnTo>
                  <a:lnTo>
                    <a:pt x="1065" y="2562"/>
                  </a:lnTo>
                  <a:lnTo>
                    <a:pt x="1032" y="2559"/>
                  </a:lnTo>
                  <a:lnTo>
                    <a:pt x="996" y="2557"/>
                  </a:lnTo>
                  <a:lnTo>
                    <a:pt x="960" y="2556"/>
                  </a:lnTo>
                  <a:lnTo>
                    <a:pt x="922" y="2555"/>
                  </a:lnTo>
                  <a:lnTo>
                    <a:pt x="873" y="2556"/>
                  </a:lnTo>
                  <a:lnTo>
                    <a:pt x="825" y="2559"/>
                  </a:lnTo>
                  <a:lnTo>
                    <a:pt x="777" y="2564"/>
                  </a:lnTo>
                  <a:lnTo>
                    <a:pt x="731" y="2571"/>
                  </a:lnTo>
                  <a:lnTo>
                    <a:pt x="685" y="2579"/>
                  </a:lnTo>
                  <a:lnTo>
                    <a:pt x="641" y="2590"/>
                  </a:lnTo>
                  <a:lnTo>
                    <a:pt x="598" y="2603"/>
                  </a:lnTo>
                  <a:lnTo>
                    <a:pt x="555" y="2617"/>
                  </a:lnTo>
                  <a:lnTo>
                    <a:pt x="515" y="2633"/>
                  </a:lnTo>
                  <a:lnTo>
                    <a:pt x="475" y="2652"/>
                  </a:lnTo>
                  <a:lnTo>
                    <a:pt x="436" y="2671"/>
                  </a:lnTo>
                  <a:lnTo>
                    <a:pt x="399" y="2693"/>
                  </a:lnTo>
                  <a:lnTo>
                    <a:pt x="363" y="2716"/>
                  </a:lnTo>
                  <a:lnTo>
                    <a:pt x="328" y="2742"/>
                  </a:lnTo>
                  <a:lnTo>
                    <a:pt x="296" y="2768"/>
                  </a:lnTo>
                  <a:lnTo>
                    <a:pt x="264" y="2797"/>
                  </a:lnTo>
                  <a:lnTo>
                    <a:pt x="233" y="2827"/>
                  </a:lnTo>
                  <a:lnTo>
                    <a:pt x="205" y="2858"/>
                  </a:lnTo>
                  <a:lnTo>
                    <a:pt x="178" y="2892"/>
                  </a:lnTo>
                  <a:lnTo>
                    <a:pt x="152" y="2927"/>
                  </a:lnTo>
                  <a:lnTo>
                    <a:pt x="130" y="2964"/>
                  </a:lnTo>
                  <a:lnTo>
                    <a:pt x="107" y="3001"/>
                  </a:lnTo>
                  <a:lnTo>
                    <a:pt x="88" y="3041"/>
                  </a:lnTo>
                  <a:lnTo>
                    <a:pt x="70" y="3082"/>
                  </a:lnTo>
                  <a:lnTo>
                    <a:pt x="54" y="3125"/>
                  </a:lnTo>
                  <a:lnTo>
                    <a:pt x="40" y="3169"/>
                  </a:lnTo>
                  <a:lnTo>
                    <a:pt x="28" y="3214"/>
                  </a:lnTo>
                  <a:lnTo>
                    <a:pt x="18" y="3261"/>
                  </a:lnTo>
                  <a:lnTo>
                    <a:pt x="10" y="3309"/>
                  </a:lnTo>
                  <a:lnTo>
                    <a:pt x="4" y="3359"/>
                  </a:lnTo>
                  <a:lnTo>
                    <a:pt x="1" y="3410"/>
                  </a:lnTo>
                  <a:lnTo>
                    <a:pt x="0" y="3463"/>
                  </a:lnTo>
                  <a:lnTo>
                    <a:pt x="1" y="3512"/>
                  </a:lnTo>
                  <a:lnTo>
                    <a:pt x="4" y="3559"/>
                  </a:lnTo>
                  <a:lnTo>
                    <a:pt x="8" y="3606"/>
                  </a:lnTo>
                  <a:lnTo>
                    <a:pt x="15" y="3651"/>
                  </a:lnTo>
                  <a:lnTo>
                    <a:pt x="24" y="3695"/>
                  </a:lnTo>
                  <a:lnTo>
                    <a:pt x="35" y="3738"/>
                  </a:lnTo>
                  <a:lnTo>
                    <a:pt x="46" y="3779"/>
                  </a:lnTo>
                  <a:lnTo>
                    <a:pt x="60" y="3820"/>
                  </a:lnTo>
                  <a:lnTo>
                    <a:pt x="77" y="3858"/>
                  </a:lnTo>
                  <a:lnTo>
                    <a:pt x="94" y="3896"/>
                  </a:lnTo>
                  <a:lnTo>
                    <a:pt x="114" y="3933"/>
                  </a:lnTo>
                  <a:lnTo>
                    <a:pt x="134" y="3968"/>
                  </a:lnTo>
                  <a:lnTo>
                    <a:pt x="157" y="4002"/>
                  </a:lnTo>
                  <a:lnTo>
                    <a:pt x="181" y="4033"/>
                  </a:lnTo>
                  <a:lnTo>
                    <a:pt x="207" y="4064"/>
                  </a:lnTo>
                  <a:lnTo>
                    <a:pt x="234" y="4093"/>
                  </a:lnTo>
                  <a:lnTo>
                    <a:pt x="264" y="4120"/>
                  </a:lnTo>
                  <a:lnTo>
                    <a:pt x="295" y="4147"/>
                  </a:lnTo>
                  <a:lnTo>
                    <a:pt x="327" y="4171"/>
                  </a:lnTo>
                  <a:lnTo>
                    <a:pt x="361" y="4194"/>
                  </a:lnTo>
                  <a:lnTo>
                    <a:pt x="396" y="4215"/>
                  </a:lnTo>
                  <a:lnTo>
                    <a:pt x="433" y="4235"/>
                  </a:lnTo>
                  <a:lnTo>
                    <a:pt x="472" y="4252"/>
                  </a:lnTo>
                  <a:lnTo>
                    <a:pt x="512" y="4268"/>
                  </a:lnTo>
                  <a:lnTo>
                    <a:pt x="552" y="4283"/>
                  </a:lnTo>
                  <a:lnTo>
                    <a:pt x="595" y="4295"/>
                  </a:lnTo>
                  <a:lnTo>
                    <a:pt x="639" y="4305"/>
                  </a:lnTo>
                  <a:lnTo>
                    <a:pt x="684" y="4315"/>
                  </a:lnTo>
                  <a:lnTo>
                    <a:pt x="731" y="4322"/>
                  </a:lnTo>
                  <a:lnTo>
                    <a:pt x="780" y="4327"/>
                  </a:lnTo>
                  <a:lnTo>
                    <a:pt x="829" y="4329"/>
                  </a:lnTo>
                  <a:lnTo>
                    <a:pt x="879" y="4330"/>
                  </a:lnTo>
                  <a:lnTo>
                    <a:pt x="918" y="4330"/>
                  </a:lnTo>
                  <a:lnTo>
                    <a:pt x="955" y="4329"/>
                  </a:lnTo>
                  <a:lnTo>
                    <a:pt x="991" y="4326"/>
                  </a:lnTo>
                  <a:lnTo>
                    <a:pt x="1026" y="4324"/>
                  </a:lnTo>
                  <a:lnTo>
                    <a:pt x="1060" y="4320"/>
                  </a:lnTo>
                  <a:lnTo>
                    <a:pt x="1093" y="4316"/>
                  </a:lnTo>
                  <a:lnTo>
                    <a:pt x="1123" y="4310"/>
                  </a:lnTo>
                  <a:lnTo>
                    <a:pt x="1153" y="4305"/>
                  </a:lnTo>
                  <a:lnTo>
                    <a:pt x="1181" y="4299"/>
                  </a:lnTo>
                  <a:lnTo>
                    <a:pt x="1207" y="4293"/>
                  </a:lnTo>
                  <a:lnTo>
                    <a:pt x="1231" y="4287"/>
                  </a:lnTo>
                  <a:lnTo>
                    <a:pt x="1254" y="4280"/>
                  </a:lnTo>
                  <a:lnTo>
                    <a:pt x="1275" y="4274"/>
                  </a:lnTo>
                  <a:lnTo>
                    <a:pt x="1294" y="4266"/>
                  </a:lnTo>
                  <a:lnTo>
                    <a:pt x="1310" y="4259"/>
                  </a:lnTo>
                  <a:lnTo>
                    <a:pt x="1326" y="4252"/>
                  </a:lnTo>
                  <a:lnTo>
                    <a:pt x="1274" y="4005"/>
                  </a:lnTo>
                  <a:close/>
                  <a:moveTo>
                    <a:pt x="2227" y="4332"/>
                  </a:moveTo>
                  <a:lnTo>
                    <a:pt x="2271" y="4331"/>
                  </a:lnTo>
                  <a:lnTo>
                    <a:pt x="2314" y="4328"/>
                  </a:lnTo>
                  <a:lnTo>
                    <a:pt x="2357" y="4323"/>
                  </a:lnTo>
                  <a:lnTo>
                    <a:pt x="2398" y="4317"/>
                  </a:lnTo>
                  <a:lnTo>
                    <a:pt x="2439" y="4307"/>
                  </a:lnTo>
                  <a:lnTo>
                    <a:pt x="2479" y="4297"/>
                  </a:lnTo>
                  <a:lnTo>
                    <a:pt x="2518" y="4285"/>
                  </a:lnTo>
                  <a:lnTo>
                    <a:pt x="2554" y="4271"/>
                  </a:lnTo>
                  <a:lnTo>
                    <a:pt x="2591" y="4255"/>
                  </a:lnTo>
                  <a:lnTo>
                    <a:pt x="2627" y="4238"/>
                  </a:lnTo>
                  <a:lnTo>
                    <a:pt x="2662" y="4218"/>
                  </a:lnTo>
                  <a:lnTo>
                    <a:pt x="2695" y="4197"/>
                  </a:lnTo>
                  <a:lnTo>
                    <a:pt x="2726" y="4173"/>
                  </a:lnTo>
                  <a:lnTo>
                    <a:pt x="2758" y="4149"/>
                  </a:lnTo>
                  <a:lnTo>
                    <a:pt x="2787" y="4122"/>
                  </a:lnTo>
                  <a:lnTo>
                    <a:pt x="2815" y="4095"/>
                  </a:lnTo>
                  <a:lnTo>
                    <a:pt x="2842" y="4065"/>
                  </a:lnTo>
                  <a:lnTo>
                    <a:pt x="2867" y="4033"/>
                  </a:lnTo>
                  <a:lnTo>
                    <a:pt x="2891" y="4001"/>
                  </a:lnTo>
                  <a:lnTo>
                    <a:pt x="2914" y="3966"/>
                  </a:lnTo>
                  <a:lnTo>
                    <a:pt x="2934" y="3929"/>
                  </a:lnTo>
                  <a:lnTo>
                    <a:pt x="2953" y="3891"/>
                  </a:lnTo>
                  <a:lnTo>
                    <a:pt x="2971" y="3851"/>
                  </a:lnTo>
                  <a:lnTo>
                    <a:pt x="2987" y="3810"/>
                  </a:lnTo>
                  <a:lnTo>
                    <a:pt x="3001" y="3767"/>
                  </a:lnTo>
                  <a:lnTo>
                    <a:pt x="3014" y="3722"/>
                  </a:lnTo>
                  <a:lnTo>
                    <a:pt x="3024" y="3677"/>
                  </a:lnTo>
                  <a:lnTo>
                    <a:pt x="3033" y="3629"/>
                  </a:lnTo>
                  <a:lnTo>
                    <a:pt x="3040" y="3580"/>
                  </a:lnTo>
                  <a:lnTo>
                    <a:pt x="3044" y="3530"/>
                  </a:lnTo>
                  <a:lnTo>
                    <a:pt x="3048" y="3478"/>
                  </a:lnTo>
                  <a:lnTo>
                    <a:pt x="3049" y="3425"/>
                  </a:lnTo>
                  <a:lnTo>
                    <a:pt x="3048" y="3379"/>
                  </a:lnTo>
                  <a:lnTo>
                    <a:pt x="3045" y="3334"/>
                  </a:lnTo>
                  <a:lnTo>
                    <a:pt x="3041" y="3290"/>
                  </a:lnTo>
                  <a:lnTo>
                    <a:pt x="3035" y="3246"/>
                  </a:lnTo>
                  <a:lnTo>
                    <a:pt x="3027" y="3204"/>
                  </a:lnTo>
                  <a:lnTo>
                    <a:pt x="3018" y="3162"/>
                  </a:lnTo>
                  <a:lnTo>
                    <a:pt x="3008" y="3121"/>
                  </a:lnTo>
                  <a:lnTo>
                    <a:pt x="2994" y="3081"/>
                  </a:lnTo>
                  <a:lnTo>
                    <a:pt x="2981" y="3042"/>
                  </a:lnTo>
                  <a:lnTo>
                    <a:pt x="2965" y="3005"/>
                  </a:lnTo>
                  <a:lnTo>
                    <a:pt x="2947" y="2969"/>
                  </a:lnTo>
                  <a:lnTo>
                    <a:pt x="2929" y="2933"/>
                  </a:lnTo>
                  <a:lnTo>
                    <a:pt x="2908" y="2899"/>
                  </a:lnTo>
                  <a:lnTo>
                    <a:pt x="2886" y="2866"/>
                  </a:lnTo>
                  <a:lnTo>
                    <a:pt x="2863" y="2835"/>
                  </a:lnTo>
                  <a:lnTo>
                    <a:pt x="2838" y="2805"/>
                  </a:lnTo>
                  <a:lnTo>
                    <a:pt x="2811" y="2776"/>
                  </a:lnTo>
                  <a:lnTo>
                    <a:pt x="2784" y="2749"/>
                  </a:lnTo>
                  <a:lnTo>
                    <a:pt x="2755" y="2723"/>
                  </a:lnTo>
                  <a:lnTo>
                    <a:pt x="2724" y="2700"/>
                  </a:lnTo>
                  <a:lnTo>
                    <a:pt x="2692" y="2677"/>
                  </a:lnTo>
                  <a:lnTo>
                    <a:pt x="2658" y="2657"/>
                  </a:lnTo>
                  <a:lnTo>
                    <a:pt x="2623" y="2637"/>
                  </a:lnTo>
                  <a:lnTo>
                    <a:pt x="2587" y="2621"/>
                  </a:lnTo>
                  <a:lnTo>
                    <a:pt x="2549" y="2606"/>
                  </a:lnTo>
                  <a:lnTo>
                    <a:pt x="2510" y="2592"/>
                  </a:lnTo>
                  <a:lnTo>
                    <a:pt x="2471" y="2580"/>
                  </a:lnTo>
                  <a:lnTo>
                    <a:pt x="2429" y="2571"/>
                  </a:lnTo>
                  <a:lnTo>
                    <a:pt x="2387" y="2564"/>
                  </a:lnTo>
                  <a:lnTo>
                    <a:pt x="2343" y="2558"/>
                  </a:lnTo>
                  <a:lnTo>
                    <a:pt x="2297" y="2555"/>
                  </a:lnTo>
                  <a:lnTo>
                    <a:pt x="2251" y="2554"/>
                  </a:lnTo>
                  <a:lnTo>
                    <a:pt x="2206" y="2555"/>
                  </a:lnTo>
                  <a:lnTo>
                    <a:pt x="2162" y="2558"/>
                  </a:lnTo>
                  <a:lnTo>
                    <a:pt x="2118" y="2564"/>
                  </a:lnTo>
                  <a:lnTo>
                    <a:pt x="2076" y="2571"/>
                  </a:lnTo>
                  <a:lnTo>
                    <a:pt x="2035" y="2580"/>
                  </a:lnTo>
                  <a:lnTo>
                    <a:pt x="1995" y="2591"/>
                  </a:lnTo>
                  <a:lnTo>
                    <a:pt x="1955" y="2605"/>
                  </a:lnTo>
                  <a:lnTo>
                    <a:pt x="1917" y="2620"/>
                  </a:lnTo>
                  <a:lnTo>
                    <a:pt x="1880" y="2637"/>
                  </a:lnTo>
                  <a:lnTo>
                    <a:pt x="1844" y="2657"/>
                  </a:lnTo>
                  <a:lnTo>
                    <a:pt x="1811" y="2677"/>
                  </a:lnTo>
                  <a:lnTo>
                    <a:pt x="1777" y="2700"/>
                  </a:lnTo>
                  <a:lnTo>
                    <a:pt x="1745" y="2724"/>
                  </a:lnTo>
                  <a:lnTo>
                    <a:pt x="1716" y="2750"/>
                  </a:lnTo>
                  <a:lnTo>
                    <a:pt x="1686" y="2777"/>
                  </a:lnTo>
                  <a:lnTo>
                    <a:pt x="1658" y="2806"/>
                  </a:lnTo>
                  <a:lnTo>
                    <a:pt x="1632" y="2837"/>
                  </a:lnTo>
                  <a:lnTo>
                    <a:pt x="1607" y="2870"/>
                  </a:lnTo>
                  <a:lnTo>
                    <a:pt x="1584" y="2903"/>
                  </a:lnTo>
                  <a:lnTo>
                    <a:pt x="1562" y="2938"/>
                  </a:lnTo>
                  <a:lnTo>
                    <a:pt x="1542" y="2975"/>
                  </a:lnTo>
                  <a:lnTo>
                    <a:pt x="1523" y="3013"/>
                  </a:lnTo>
                  <a:lnTo>
                    <a:pt x="1506" y="3052"/>
                  </a:lnTo>
                  <a:lnTo>
                    <a:pt x="1491" y="3091"/>
                  </a:lnTo>
                  <a:lnTo>
                    <a:pt x="1476" y="3133"/>
                  </a:lnTo>
                  <a:lnTo>
                    <a:pt x="1465" y="3176"/>
                  </a:lnTo>
                  <a:lnTo>
                    <a:pt x="1455" y="3220"/>
                  </a:lnTo>
                  <a:lnTo>
                    <a:pt x="1445" y="3265"/>
                  </a:lnTo>
                  <a:lnTo>
                    <a:pt x="1439" y="3311"/>
                  </a:lnTo>
                  <a:lnTo>
                    <a:pt x="1434" y="3358"/>
                  </a:lnTo>
                  <a:lnTo>
                    <a:pt x="1431" y="3406"/>
                  </a:lnTo>
                  <a:lnTo>
                    <a:pt x="1430" y="3455"/>
                  </a:lnTo>
                  <a:lnTo>
                    <a:pt x="1431" y="3503"/>
                  </a:lnTo>
                  <a:lnTo>
                    <a:pt x="1434" y="3549"/>
                  </a:lnTo>
                  <a:lnTo>
                    <a:pt x="1438" y="3594"/>
                  </a:lnTo>
                  <a:lnTo>
                    <a:pt x="1444" y="3638"/>
                  </a:lnTo>
                  <a:lnTo>
                    <a:pt x="1453" y="3681"/>
                  </a:lnTo>
                  <a:lnTo>
                    <a:pt x="1462" y="3723"/>
                  </a:lnTo>
                  <a:lnTo>
                    <a:pt x="1473" y="3765"/>
                  </a:lnTo>
                  <a:lnTo>
                    <a:pt x="1486" y="3805"/>
                  </a:lnTo>
                  <a:lnTo>
                    <a:pt x="1501" y="3844"/>
                  </a:lnTo>
                  <a:lnTo>
                    <a:pt x="1517" y="3882"/>
                  </a:lnTo>
                  <a:lnTo>
                    <a:pt x="1535" y="3919"/>
                  </a:lnTo>
                  <a:lnTo>
                    <a:pt x="1554" y="3955"/>
                  </a:lnTo>
                  <a:lnTo>
                    <a:pt x="1574" y="3988"/>
                  </a:lnTo>
                  <a:lnTo>
                    <a:pt x="1597" y="4021"/>
                  </a:lnTo>
                  <a:lnTo>
                    <a:pt x="1620" y="4053"/>
                  </a:lnTo>
                  <a:lnTo>
                    <a:pt x="1645" y="4082"/>
                  </a:lnTo>
                  <a:lnTo>
                    <a:pt x="1672" y="4111"/>
                  </a:lnTo>
                  <a:lnTo>
                    <a:pt x="1700" y="4138"/>
                  </a:lnTo>
                  <a:lnTo>
                    <a:pt x="1729" y="4163"/>
                  </a:lnTo>
                  <a:lnTo>
                    <a:pt x="1760" y="4188"/>
                  </a:lnTo>
                  <a:lnTo>
                    <a:pt x="1792" y="4209"/>
                  </a:lnTo>
                  <a:lnTo>
                    <a:pt x="1825" y="4230"/>
                  </a:lnTo>
                  <a:lnTo>
                    <a:pt x="1860" y="4249"/>
                  </a:lnTo>
                  <a:lnTo>
                    <a:pt x="1896" y="4265"/>
                  </a:lnTo>
                  <a:lnTo>
                    <a:pt x="1932" y="4281"/>
                  </a:lnTo>
                  <a:lnTo>
                    <a:pt x="1971" y="4294"/>
                  </a:lnTo>
                  <a:lnTo>
                    <a:pt x="2010" y="4305"/>
                  </a:lnTo>
                  <a:lnTo>
                    <a:pt x="2051" y="4315"/>
                  </a:lnTo>
                  <a:lnTo>
                    <a:pt x="2093" y="4322"/>
                  </a:lnTo>
                  <a:lnTo>
                    <a:pt x="2136" y="4327"/>
                  </a:lnTo>
                  <a:lnTo>
                    <a:pt x="2180" y="4331"/>
                  </a:lnTo>
                  <a:lnTo>
                    <a:pt x="2225" y="4332"/>
                  </a:lnTo>
                  <a:lnTo>
                    <a:pt x="2227" y="4332"/>
                  </a:lnTo>
                  <a:close/>
                  <a:moveTo>
                    <a:pt x="2235" y="4079"/>
                  </a:moveTo>
                  <a:lnTo>
                    <a:pt x="2208" y="4078"/>
                  </a:lnTo>
                  <a:lnTo>
                    <a:pt x="2181" y="4076"/>
                  </a:lnTo>
                  <a:lnTo>
                    <a:pt x="2154" y="4072"/>
                  </a:lnTo>
                  <a:lnTo>
                    <a:pt x="2129" y="4066"/>
                  </a:lnTo>
                  <a:lnTo>
                    <a:pt x="2104" y="4059"/>
                  </a:lnTo>
                  <a:lnTo>
                    <a:pt x="2080" y="4051"/>
                  </a:lnTo>
                  <a:lnTo>
                    <a:pt x="2057" y="4040"/>
                  </a:lnTo>
                  <a:lnTo>
                    <a:pt x="2035" y="4029"/>
                  </a:lnTo>
                  <a:lnTo>
                    <a:pt x="2013" y="4016"/>
                  </a:lnTo>
                  <a:lnTo>
                    <a:pt x="1992" y="4002"/>
                  </a:lnTo>
                  <a:lnTo>
                    <a:pt x="1972" y="3986"/>
                  </a:lnTo>
                  <a:lnTo>
                    <a:pt x="1953" y="3970"/>
                  </a:lnTo>
                  <a:lnTo>
                    <a:pt x="1934" y="3952"/>
                  </a:lnTo>
                  <a:lnTo>
                    <a:pt x="1917" y="3933"/>
                  </a:lnTo>
                  <a:lnTo>
                    <a:pt x="1901" y="3914"/>
                  </a:lnTo>
                  <a:lnTo>
                    <a:pt x="1884" y="3892"/>
                  </a:lnTo>
                  <a:lnTo>
                    <a:pt x="1870" y="3870"/>
                  </a:lnTo>
                  <a:lnTo>
                    <a:pt x="1856" y="3847"/>
                  </a:lnTo>
                  <a:lnTo>
                    <a:pt x="1843" y="3823"/>
                  </a:lnTo>
                  <a:lnTo>
                    <a:pt x="1831" y="3798"/>
                  </a:lnTo>
                  <a:lnTo>
                    <a:pt x="1820" y="3773"/>
                  </a:lnTo>
                  <a:lnTo>
                    <a:pt x="1810" y="3746"/>
                  </a:lnTo>
                  <a:lnTo>
                    <a:pt x="1800" y="3719"/>
                  </a:lnTo>
                  <a:lnTo>
                    <a:pt x="1791" y="3691"/>
                  </a:lnTo>
                  <a:lnTo>
                    <a:pt x="1784" y="3662"/>
                  </a:lnTo>
                  <a:lnTo>
                    <a:pt x="1778" y="3633"/>
                  </a:lnTo>
                  <a:lnTo>
                    <a:pt x="1773" y="3604"/>
                  </a:lnTo>
                  <a:lnTo>
                    <a:pt x="1768" y="3573"/>
                  </a:lnTo>
                  <a:lnTo>
                    <a:pt x="1765" y="3542"/>
                  </a:lnTo>
                  <a:lnTo>
                    <a:pt x="1762" y="3512"/>
                  </a:lnTo>
                  <a:lnTo>
                    <a:pt x="1761" y="3480"/>
                  </a:lnTo>
                  <a:lnTo>
                    <a:pt x="1761" y="3448"/>
                  </a:lnTo>
                  <a:lnTo>
                    <a:pt x="1761" y="3416"/>
                  </a:lnTo>
                  <a:lnTo>
                    <a:pt x="1762" y="3384"/>
                  </a:lnTo>
                  <a:lnTo>
                    <a:pt x="1765" y="3353"/>
                  </a:lnTo>
                  <a:lnTo>
                    <a:pt x="1768" y="3322"/>
                  </a:lnTo>
                  <a:lnTo>
                    <a:pt x="1772" y="3291"/>
                  </a:lnTo>
                  <a:lnTo>
                    <a:pt x="1777" y="3261"/>
                  </a:lnTo>
                  <a:lnTo>
                    <a:pt x="1783" y="3232"/>
                  </a:lnTo>
                  <a:lnTo>
                    <a:pt x="1790" y="3203"/>
                  </a:lnTo>
                  <a:lnTo>
                    <a:pt x="1798" y="3174"/>
                  </a:lnTo>
                  <a:lnTo>
                    <a:pt x="1808" y="3147"/>
                  </a:lnTo>
                  <a:lnTo>
                    <a:pt x="1818" y="3120"/>
                  </a:lnTo>
                  <a:lnTo>
                    <a:pt x="1829" y="3093"/>
                  </a:lnTo>
                  <a:lnTo>
                    <a:pt x="1840" y="3069"/>
                  </a:lnTo>
                  <a:lnTo>
                    <a:pt x="1854" y="3044"/>
                  </a:lnTo>
                  <a:lnTo>
                    <a:pt x="1867" y="3021"/>
                  </a:lnTo>
                  <a:lnTo>
                    <a:pt x="1881" y="2998"/>
                  </a:lnTo>
                  <a:lnTo>
                    <a:pt x="1898" y="2977"/>
                  </a:lnTo>
                  <a:lnTo>
                    <a:pt x="1914" y="2955"/>
                  </a:lnTo>
                  <a:lnTo>
                    <a:pt x="1931" y="2936"/>
                  </a:lnTo>
                  <a:lnTo>
                    <a:pt x="1950" y="2919"/>
                  </a:lnTo>
                  <a:lnTo>
                    <a:pt x="1968" y="2901"/>
                  </a:lnTo>
                  <a:lnTo>
                    <a:pt x="1989" y="2885"/>
                  </a:lnTo>
                  <a:lnTo>
                    <a:pt x="2010" y="2871"/>
                  </a:lnTo>
                  <a:lnTo>
                    <a:pt x="2032" y="2857"/>
                  </a:lnTo>
                  <a:lnTo>
                    <a:pt x="2054" y="2846"/>
                  </a:lnTo>
                  <a:lnTo>
                    <a:pt x="2079" y="2835"/>
                  </a:lnTo>
                  <a:lnTo>
                    <a:pt x="2103" y="2827"/>
                  </a:lnTo>
                  <a:lnTo>
                    <a:pt x="2129" y="2818"/>
                  </a:lnTo>
                  <a:lnTo>
                    <a:pt x="2154" y="2813"/>
                  </a:lnTo>
                  <a:lnTo>
                    <a:pt x="2182" y="2809"/>
                  </a:lnTo>
                  <a:lnTo>
                    <a:pt x="2210" y="2806"/>
                  </a:lnTo>
                  <a:lnTo>
                    <a:pt x="2239" y="2805"/>
                  </a:lnTo>
                  <a:lnTo>
                    <a:pt x="2268" y="2806"/>
                  </a:lnTo>
                  <a:lnTo>
                    <a:pt x="2296" y="2809"/>
                  </a:lnTo>
                  <a:lnTo>
                    <a:pt x="2323" y="2813"/>
                  </a:lnTo>
                  <a:lnTo>
                    <a:pt x="2350" y="2819"/>
                  </a:lnTo>
                  <a:lnTo>
                    <a:pt x="2375" y="2827"/>
                  </a:lnTo>
                  <a:lnTo>
                    <a:pt x="2399" y="2836"/>
                  </a:lnTo>
                  <a:lnTo>
                    <a:pt x="2423" y="2846"/>
                  </a:lnTo>
                  <a:lnTo>
                    <a:pt x="2446" y="2858"/>
                  </a:lnTo>
                  <a:lnTo>
                    <a:pt x="2467" y="2872"/>
                  </a:lnTo>
                  <a:lnTo>
                    <a:pt x="2488" y="2886"/>
                  </a:lnTo>
                  <a:lnTo>
                    <a:pt x="2508" y="2902"/>
                  </a:lnTo>
                  <a:lnTo>
                    <a:pt x="2527" y="2920"/>
                  </a:lnTo>
                  <a:lnTo>
                    <a:pt x="2545" y="2938"/>
                  </a:lnTo>
                  <a:lnTo>
                    <a:pt x="2563" y="2957"/>
                  </a:lnTo>
                  <a:lnTo>
                    <a:pt x="2579" y="2978"/>
                  </a:lnTo>
                  <a:lnTo>
                    <a:pt x="2594" y="2999"/>
                  </a:lnTo>
                  <a:lnTo>
                    <a:pt x="2609" y="3022"/>
                  </a:lnTo>
                  <a:lnTo>
                    <a:pt x="2622" y="3045"/>
                  </a:lnTo>
                  <a:lnTo>
                    <a:pt x="2635" y="3069"/>
                  </a:lnTo>
                  <a:lnTo>
                    <a:pt x="2647" y="3094"/>
                  </a:lnTo>
                  <a:lnTo>
                    <a:pt x="2658" y="3120"/>
                  </a:lnTo>
                  <a:lnTo>
                    <a:pt x="2667" y="3147"/>
                  </a:lnTo>
                  <a:lnTo>
                    <a:pt x="2676" y="3173"/>
                  </a:lnTo>
                  <a:lnTo>
                    <a:pt x="2684" y="3201"/>
                  </a:lnTo>
                  <a:lnTo>
                    <a:pt x="2692" y="3229"/>
                  </a:lnTo>
                  <a:lnTo>
                    <a:pt x="2698" y="3258"/>
                  </a:lnTo>
                  <a:lnTo>
                    <a:pt x="2703" y="3287"/>
                  </a:lnTo>
                  <a:lnTo>
                    <a:pt x="2707" y="3316"/>
                  </a:lnTo>
                  <a:lnTo>
                    <a:pt x="2710" y="3346"/>
                  </a:lnTo>
                  <a:lnTo>
                    <a:pt x="2712" y="3377"/>
                  </a:lnTo>
                  <a:lnTo>
                    <a:pt x="2714" y="3406"/>
                  </a:lnTo>
                  <a:lnTo>
                    <a:pt x="2714" y="3437"/>
                  </a:lnTo>
                  <a:lnTo>
                    <a:pt x="2714" y="3471"/>
                  </a:lnTo>
                  <a:lnTo>
                    <a:pt x="2712" y="3504"/>
                  </a:lnTo>
                  <a:lnTo>
                    <a:pt x="2710" y="3536"/>
                  </a:lnTo>
                  <a:lnTo>
                    <a:pt x="2706" y="3568"/>
                  </a:lnTo>
                  <a:lnTo>
                    <a:pt x="2702" y="3600"/>
                  </a:lnTo>
                  <a:lnTo>
                    <a:pt x="2697" y="3630"/>
                  </a:lnTo>
                  <a:lnTo>
                    <a:pt x="2689" y="3660"/>
                  </a:lnTo>
                  <a:lnTo>
                    <a:pt x="2682" y="3690"/>
                  </a:lnTo>
                  <a:lnTo>
                    <a:pt x="2674" y="3717"/>
                  </a:lnTo>
                  <a:lnTo>
                    <a:pt x="2665" y="3746"/>
                  </a:lnTo>
                  <a:lnTo>
                    <a:pt x="2655" y="3773"/>
                  </a:lnTo>
                  <a:lnTo>
                    <a:pt x="2643" y="3798"/>
                  </a:lnTo>
                  <a:lnTo>
                    <a:pt x="2632" y="3824"/>
                  </a:lnTo>
                  <a:lnTo>
                    <a:pt x="2619" y="3848"/>
                  </a:lnTo>
                  <a:lnTo>
                    <a:pt x="2605" y="3871"/>
                  </a:lnTo>
                  <a:lnTo>
                    <a:pt x="2590" y="3893"/>
                  </a:lnTo>
                  <a:lnTo>
                    <a:pt x="2575" y="3915"/>
                  </a:lnTo>
                  <a:lnTo>
                    <a:pt x="2559" y="3934"/>
                  </a:lnTo>
                  <a:lnTo>
                    <a:pt x="2541" y="3954"/>
                  </a:lnTo>
                  <a:lnTo>
                    <a:pt x="2523" y="3971"/>
                  </a:lnTo>
                  <a:lnTo>
                    <a:pt x="2503" y="3987"/>
                  </a:lnTo>
                  <a:lnTo>
                    <a:pt x="2483" y="4003"/>
                  </a:lnTo>
                  <a:lnTo>
                    <a:pt x="2462" y="4017"/>
                  </a:lnTo>
                  <a:lnTo>
                    <a:pt x="2441" y="4030"/>
                  </a:lnTo>
                  <a:lnTo>
                    <a:pt x="2418" y="4041"/>
                  </a:lnTo>
                  <a:lnTo>
                    <a:pt x="2395" y="4051"/>
                  </a:lnTo>
                  <a:lnTo>
                    <a:pt x="2371" y="4060"/>
                  </a:lnTo>
                  <a:lnTo>
                    <a:pt x="2346" y="4067"/>
                  </a:lnTo>
                  <a:lnTo>
                    <a:pt x="2320" y="4072"/>
                  </a:lnTo>
                  <a:lnTo>
                    <a:pt x="2294" y="4076"/>
                  </a:lnTo>
                  <a:lnTo>
                    <a:pt x="2266" y="4078"/>
                  </a:lnTo>
                  <a:lnTo>
                    <a:pt x="2238" y="4079"/>
                  </a:lnTo>
                  <a:lnTo>
                    <a:pt x="2235" y="4079"/>
                  </a:lnTo>
                  <a:close/>
                  <a:moveTo>
                    <a:pt x="3609" y="4303"/>
                  </a:moveTo>
                  <a:lnTo>
                    <a:pt x="3609" y="3688"/>
                  </a:lnTo>
                  <a:lnTo>
                    <a:pt x="3609" y="3634"/>
                  </a:lnTo>
                  <a:lnTo>
                    <a:pt x="3609" y="3583"/>
                  </a:lnTo>
                  <a:lnTo>
                    <a:pt x="3609" y="3533"/>
                  </a:lnTo>
                  <a:lnTo>
                    <a:pt x="3608" y="3485"/>
                  </a:lnTo>
                  <a:lnTo>
                    <a:pt x="3608" y="3437"/>
                  </a:lnTo>
                  <a:lnTo>
                    <a:pt x="3607" y="3390"/>
                  </a:lnTo>
                  <a:lnTo>
                    <a:pt x="3606" y="3344"/>
                  </a:lnTo>
                  <a:lnTo>
                    <a:pt x="3605" y="3298"/>
                  </a:lnTo>
                  <a:lnTo>
                    <a:pt x="3604" y="3254"/>
                  </a:lnTo>
                  <a:lnTo>
                    <a:pt x="3603" y="3210"/>
                  </a:lnTo>
                  <a:lnTo>
                    <a:pt x="3602" y="3166"/>
                  </a:lnTo>
                  <a:lnTo>
                    <a:pt x="3600" y="3123"/>
                  </a:lnTo>
                  <a:lnTo>
                    <a:pt x="3599" y="3080"/>
                  </a:lnTo>
                  <a:lnTo>
                    <a:pt x="3597" y="3038"/>
                  </a:lnTo>
                  <a:lnTo>
                    <a:pt x="3595" y="2995"/>
                  </a:lnTo>
                  <a:lnTo>
                    <a:pt x="3593" y="2953"/>
                  </a:lnTo>
                  <a:lnTo>
                    <a:pt x="3601" y="2952"/>
                  </a:lnTo>
                  <a:lnTo>
                    <a:pt x="3634" y="3026"/>
                  </a:lnTo>
                  <a:lnTo>
                    <a:pt x="3668" y="3101"/>
                  </a:lnTo>
                  <a:lnTo>
                    <a:pt x="3706" y="3176"/>
                  </a:lnTo>
                  <a:lnTo>
                    <a:pt x="3745" y="3252"/>
                  </a:lnTo>
                  <a:lnTo>
                    <a:pt x="3785" y="3327"/>
                  </a:lnTo>
                  <a:lnTo>
                    <a:pt x="3826" y="3401"/>
                  </a:lnTo>
                  <a:lnTo>
                    <a:pt x="3868" y="3474"/>
                  </a:lnTo>
                  <a:lnTo>
                    <a:pt x="3909" y="3545"/>
                  </a:lnTo>
                  <a:lnTo>
                    <a:pt x="4359" y="4303"/>
                  </a:lnTo>
                  <a:lnTo>
                    <a:pt x="4684" y="4303"/>
                  </a:lnTo>
                  <a:lnTo>
                    <a:pt x="4684" y="2582"/>
                  </a:lnTo>
                  <a:lnTo>
                    <a:pt x="4394" y="2582"/>
                  </a:lnTo>
                  <a:lnTo>
                    <a:pt x="4394" y="3182"/>
                  </a:lnTo>
                  <a:lnTo>
                    <a:pt x="4394" y="3280"/>
                  </a:lnTo>
                  <a:lnTo>
                    <a:pt x="4395" y="3373"/>
                  </a:lnTo>
                  <a:lnTo>
                    <a:pt x="4397" y="3464"/>
                  </a:lnTo>
                  <a:lnTo>
                    <a:pt x="4400" y="3552"/>
                  </a:lnTo>
                  <a:lnTo>
                    <a:pt x="4403" y="3639"/>
                  </a:lnTo>
                  <a:lnTo>
                    <a:pt x="4408" y="3724"/>
                  </a:lnTo>
                  <a:lnTo>
                    <a:pt x="4414" y="3810"/>
                  </a:lnTo>
                  <a:lnTo>
                    <a:pt x="4422" y="3896"/>
                  </a:lnTo>
                  <a:lnTo>
                    <a:pt x="4416" y="3897"/>
                  </a:lnTo>
                  <a:lnTo>
                    <a:pt x="4386" y="3827"/>
                  </a:lnTo>
                  <a:lnTo>
                    <a:pt x="4353" y="3755"/>
                  </a:lnTo>
                  <a:lnTo>
                    <a:pt x="4318" y="3683"/>
                  </a:lnTo>
                  <a:lnTo>
                    <a:pt x="4282" y="3610"/>
                  </a:lnTo>
                  <a:lnTo>
                    <a:pt x="4244" y="3537"/>
                  </a:lnTo>
                  <a:lnTo>
                    <a:pt x="4206" y="3465"/>
                  </a:lnTo>
                  <a:lnTo>
                    <a:pt x="4165" y="3392"/>
                  </a:lnTo>
                  <a:lnTo>
                    <a:pt x="4123" y="3321"/>
                  </a:lnTo>
                  <a:lnTo>
                    <a:pt x="3678" y="2582"/>
                  </a:lnTo>
                  <a:lnTo>
                    <a:pt x="3319" y="2582"/>
                  </a:lnTo>
                  <a:lnTo>
                    <a:pt x="3319" y="4303"/>
                  </a:lnTo>
                  <a:lnTo>
                    <a:pt x="3609" y="4303"/>
                  </a:lnTo>
                  <a:close/>
                  <a:moveTo>
                    <a:pt x="4970" y="4220"/>
                  </a:moveTo>
                  <a:lnTo>
                    <a:pt x="4988" y="4232"/>
                  </a:lnTo>
                  <a:lnTo>
                    <a:pt x="5010" y="4242"/>
                  </a:lnTo>
                  <a:lnTo>
                    <a:pt x="5032" y="4252"/>
                  </a:lnTo>
                  <a:lnTo>
                    <a:pt x="5057" y="4262"/>
                  </a:lnTo>
                  <a:lnTo>
                    <a:pt x="5083" y="4272"/>
                  </a:lnTo>
                  <a:lnTo>
                    <a:pt x="5111" y="4281"/>
                  </a:lnTo>
                  <a:lnTo>
                    <a:pt x="5140" y="4289"/>
                  </a:lnTo>
                  <a:lnTo>
                    <a:pt x="5169" y="4297"/>
                  </a:lnTo>
                  <a:lnTo>
                    <a:pt x="5201" y="4304"/>
                  </a:lnTo>
                  <a:lnTo>
                    <a:pt x="5233" y="4310"/>
                  </a:lnTo>
                  <a:lnTo>
                    <a:pt x="5265" y="4317"/>
                  </a:lnTo>
                  <a:lnTo>
                    <a:pt x="5299" y="4322"/>
                  </a:lnTo>
                  <a:lnTo>
                    <a:pt x="5333" y="4325"/>
                  </a:lnTo>
                  <a:lnTo>
                    <a:pt x="5367" y="4328"/>
                  </a:lnTo>
                  <a:lnTo>
                    <a:pt x="5401" y="4330"/>
                  </a:lnTo>
                  <a:lnTo>
                    <a:pt x="5435" y="4330"/>
                  </a:lnTo>
                  <a:lnTo>
                    <a:pt x="5476" y="4330"/>
                  </a:lnTo>
                  <a:lnTo>
                    <a:pt x="5516" y="4328"/>
                  </a:lnTo>
                  <a:lnTo>
                    <a:pt x="5554" y="4324"/>
                  </a:lnTo>
                  <a:lnTo>
                    <a:pt x="5591" y="4320"/>
                  </a:lnTo>
                  <a:lnTo>
                    <a:pt x="5627" y="4313"/>
                  </a:lnTo>
                  <a:lnTo>
                    <a:pt x="5660" y="4306"/>
                  </a:lnTo>
                  <a:lnTo>
                    <a:pt x="5693" y="4298"/>
                  </a:lnTo>
                  <a:lnTo>
                    <a:pt x="5725" y="4288"/>
                  </a:lnTo>
                  <a:lnTo>
                    <a:pt x="5755" y="4278"/>
                  </a:lnTo>
                  <a:lnTo>
                    <a:pt x="5784" y="4266"/>
                  </a:lnTo>
                  <a:lnTo>
                    <a:pt x="5811" y="4253"/>
                  </a:lnTo>
                  <a:lnTo>
                    <a:pt x="5837" y="4240"/>
                  </a:lnTo>
                  <a:lnTo>
                    <a:pt x="5862" y="4225"/>
                  </a:lnTo>
                  <a:lnTo>
                    <a:pt x="5885" y="4209"/>
                  </a:lnTo>
                  <a:lnTo>
                    <a:pt x="5908" y="4193"/>
                  </a:lnTo>
                  <a:lnTo>
                    <a:pt x="5928" y="4175"/>
                  </a:lnTo>
                  <a:lnTo>
                    <a:pt x="5948" y="4157"/>
                  </a:lnTo>
                  <a:lnTo>
                    <a:pt x="5966" y="4139"/>
                  </a:lnTo>
                  <a:lnTo>
                    <a:pt x="5984" y="4118"/>
                  </a:lnTo>
                  <a:lnTo>
                    <a:pt x="5999" y="4099"/>
                  </a:lnTo>
                  <a:lnTo>
                    <a:pt x="6013" y="4077"/>
                  </a:lnTo>
                  <a:lnTo>
                    <a:pt x="6026" y="4056"/>
                  </a:lnTo>
                  <a:lnTo>
                    <a:pt x="6039" y="4033"/>
                  </a:lnTo>
                  <a:lnTo>
                    <a:pt x="6049" y="4011"/>
                  </a:lnTo>
                  <a:lnTo>
                    <a:pt x="6058" y="3987"/>
                  </a:lnTo>
                  <a:lnTo>
                    <a:pt x="6066" y="3964"/>
                  </a:lnTo>
                  <a:lnTo>
                    <a:pt x="6073" y="3939"/>
                  </a:lnTo>
                  <a:lnTo>
                    <a:pt x="6079" y="3915"/>
                  </a:lnTo>
                  <a:lnTo>
                    <a:pt x="6083" y="3889"/>
                  </a:lnTo>
                  <a:lnTo>
                    <a:pt x="6086" y="3865"/>
                  </a:lnTo>
                  <a:lnTo>
                    <a:pt x="6088" y="3839"/>
                  </a:lnTo>
                  <a:lnTo>
                    <a:pt x="6088" y="3812"/>
                  </a:lnTo>
                  <a:lnTo>
                    <a:pt x="6088" y="3790"/>
                  </a:lnTo>
                  <a:lnTo>
                    <a:pt x="6087" y="3767"/>
                  </a:lnTo>
                  <a:lnTo>
                    <a:pt x="6085" y="3746"/>
                  </a:lnTo>
                  <a:lnTo>
                    <a:pt x="6082" y="3724"/>
                  </a:lnTo>
                  <a:lnTo>
                    <a:pt x="6078" y="3704"/>
                  </a:lnTo>
                  <a:lnTo>
                    <a:pt x="6074" y="3684"/>
                  </a:lnTo>
                  <a:lnTo>
                    <a:pt x="6067" y="3664"/>
                  </a:lnTo>
                  <a:lnTo>
                    <a:pt x="6061" y="3645"/>
                  </a:lnTo>
                  <a:lnTo>
                    <a:pt x="6054" y="3626"/>
                  </a:lnTo>
                  <a:lnTo>
                    <a:pt x="6046" y="3608"/>
                  </a:lnTo>
                  <a:lnTo>
                    <a:pt x="6037" y="3589"/>
                  </a:lnTo>
                  <a:lnTo>
                    <a:pt x="6028" y="3572"/>
                  </a:lnTo>
                  <a:lnTo>
                    <a:pt x="6016" y="3556"/>
                  </a:lnTo>
                  <a:lnTo>
                    <a:pt x="6005" y="3538"/>
                  </a:lnTo>
                  <a:lnTo>
                    <a:pt x="5993" y="3523"/>
                  </a:lnTo>
                  <a:lnTo>
                    <a:pt x="5979" y="3507"/>
                  </a:lnTo>
                  <a:lnTo>
                    <a:pt x="5965" y="3491"/>
                  </a:lnTo>
                  <a:lnTo>
                    <a:pt x="5950" y="3477"/>
                  </a:lnTo>
                  <a:lnTo>
                    <a:pt x="5933" y="3463"/>
                  </a:lnTo>
                  <a:lnTo>
                    <a:pt x="5917" y="3448"/>
                  </a:lnTo>
                  <a:lnTo>
                    <a:pt x="5900" y="3434"/>
                  </a:lnTo>
                  <a:lnTo>
                    <a:pt x="5881" y="3421"/>
                  </a:lnTo>
                  <a:lnTo>
                    <a:pt x="5861" y="3407"/>
                  </a:lnTo>
                  <a:lnTo>
                    <a:pt x="5841" y="3394"/>
                  </a:lnTo>
                  <a:lnTo>
                    <a:pt x="5820" y="3382"/>
                  </a:lnTo>
                  <a:lnTo>
                    <a:pt x="5797" y="3370"/>
                  </a:lnTo>
                  <a:lnTo>
                    <a:pt x="5775" y="3357"/>
                  </a:lnTo>
                  <a:lnTo>
                    <a:pt x="5750" y="3346"/>
                  </a:lnTo>
                  <a:lnTo>
                    <a:pt x="5726" y="3334"/>
                  </a:lnTo>
                  <a:lnTo>
                    <a:pt x="5700" y="3323"/>
                  </a:lnTo>
                  <a:lnTo>
                    <a:pt x="5674" y="3312"/>
                  </a:lnTo>
                  <a:lnTo>
                    <a:pt x="5646" y="3301"/>
                  </a:lnTo>
                  <a:lnTo>
                    <a:pt x="5604" y="3285"/>
                  </a:lnTo>
                  <a:lnTo>
                    <a:pt x="5565" y="3269"/>
                  </a:lnTo>
                  <a:lnTo>
                    <a:pt x="5529" y="3254"/>
                  </a:lnTo>
                  <a:lnTo>
                    <a:pt x="5498" y="3239"/>
                  </a:lnTo>
                  <a:lnTo>
                    <a:pt x="5467" y="3223"/>
                  </a:lnTo>
                  <a:lnTo>
                    <a:pt x="5440" y="3208"/>
                  </a:lnTo>
                  <a:lnTo>
                    <a:pt x="5416" y="3193"/>
                  </a:lnTo>
                  <a:lnTo>
                    <a:pt x="5394" y="3177"/>
                  </a:lnTo>
                  <a:lnTo>
                    <a:pt x="5385" y="3169"/>
                  </a:lnTo>
                  <a:lnTo>
                    <a:pt x="5376" y="3160"/>
                  </a:lnTo>
                  <a:lnTo>
                    <a:pt x="5368" y="3152"/>
                  </a:lnTo>
                  <a:lnTo>
                    <a:pt x="5359" y="3144"/>
                  </a:lnTo>
                  <a:lnTo>
                    <a:pt x="5352" y="3134"/>
                  </a:lnTo>
                  <a:lnTo>
                    <a:pt x="5346" y="3125"/>
                  </a:lnTo>
                  <a:lnTo>
                    <a:pt x="5340" y="3116"/>
                  </a:lnTo>
                  <a:lnTo>
                    <a:pt x="5335" y="3107"/>
                  </a:lnTo>
                  <a:lnTo>
                    <a:pt x="5331" y="3097"/>
                  </a:lnTo>
                  <a:lnTo>
                    <a:pt x="5327" y="3087"/>
                  </a:lnTo>
                  <a:lnTo>
                    <a:pt x="5324" y="3076"/>
                  </a:lnTo>
                  <a:lnTo>
                    <a:pt x="5321" y="3066"/>
                  </a:lnTo>
                  <a:lnTo>
                    <a:pt x="5319" y="3055"/>
                  </a:lnTo>
                  <a:lnTo>
                    <a:pt x="5318" y="3043"/>
                  </a:lnTo>
                  <a:lnTo>
                    <a:pt x="5317" y="3031"/>
                  </a:lnTo>
                  <a:lnTo>
                    <a:pt x="5317" y="3020"/>
                  </a:lnTo>
                  <a:lnTo>
                    <a:pt x="5318" y="3000"/>
                  </a:lnTo>
                  <a:lnTo>
                    <a:pt x="5320" y="2981"/>
                  </a:lnTo>
                  <a:lnTo>
                    <a:pt x="5323" y="2972"/>
                  </a:lnTo>
                  <a:lnTo>
                    <a:pt x="5325" y="2963"/>
                  </a:lnTo>
                  <a:lnTo>
                    <a:pt x="5329" y="2953"/>
                  </a:lnTo>
                  <a:lnTo>
                    <a:pt x="5333" y="2944"/>
                  </a:lnTo>
                  <a:lnTo>
                    <a:pt x="5337" y="2935"/>
                  </a:lnTo>
                  <a:lnTo>
                    <a:pt x="5342" y="2927"/>
                  </a:lnTo>
                  <a:lnTo>
                    <a:pt x="5347" y="2918"/>
                  </a:lnTo>
                  <a:lnTo>
                    <a:pt x="5353" y="2909"/>
                  </a:lnTo>
                  <a:lnTo>
                    <a:pt x="5361" y="2901"/>
                  </a:lnTo>
                  <a:lnTo>
                    <a:pt x="5368" y="2893"/>
                  </a:lnTo>
                  <a:lnTo>
                    <a:pt x="5375" y="2885"/>
                  </a:lnTo>
                  <a:lnTo>
                    <a:pt x="5383" y="2878"/>
                  </a:lnTo>
                  <a:lnTo>
                    <a:pt x="5392" y="2871"/>
                  </a:lnTo>
                  <a:lnTo>
                    <a:pt x="5401" y="2863"/>
                  </a:lnTo>
                  <a:lnTo>
                    <a:pt x="5412" y="2857"/>
                  </a:lnTo>
                  <a:lnTo>
                    <a:pt x="5423" y="2851"/>
                  </a:lnTo>
                  <a:lnTo>
                    <a:pt x="5434" y="2845"/>
                  </a:lnTo>
                  <a:lnTo>
                    <a:pt x="5446" y="2840"/>
                  </a:lnTo>
                  <a:lnTo>
                    <a:pt x="5459" y="2835"/>
                  </a:lnTo>
                  <a:lnTo>
                    <a:pt x="5472" y="2831"/>
                  </a:lnTo>
                  <a:lnTo>
                    <a:pt x="5485" y="2827"/>
                  </a:lnTo>
                  <a:lnTo>
                    <a:pt x="5500" y="2822"/>
                  </a:lnTo>
                  <a:lnTo>
                    <a:pt x="5515" y="2819"/>
                  </a:lnTo>
                  <a:lnTo>
                    <a:pt x="5531" y="2816"/>
                  </a:lnTo>
                  <a:lnTo>
                    <a:pt x="5548" y="2814"/>
                  </a:lnTo>
                  <a:lnTo>
                    <a:pt x="5564" y="2813"/>
                  </a:lnTo>
                  <a:lnTo>
                    <a:pt x="5583" y="2812"/>
                  </a:lnTo>
                  <a:lnTo>
                    <a:pt x="5601" y="2812"/>
                  </a:lnTo>
                  <a:lnTo>
                    <a:pt x="5631" y="2812"/>
                  </a:lnTo>
                  <a:lnTo>
                    <a:pt x="5659" y="2814"/>
                  </a:lnTo>
                  <a:lnTo>
                    <a:pt x="5687" y="2816"/>
                  </a:lnTo>
                  <a:lnTo>
                    <a:pt x="5713" y="2820"/>
                  </a:lnTo>
                  <a:lnTo>
                    <a:pt x="5739" y="2825"/>
                  </a:lnTo>
                  <a:lnTo>
                    <a:pt x="5764" y="2830"/>
                  </a:lnTo>
                  <a:lnTo>
                    <a:pt x="5787" y="2835"/>
                  </a:lnTo>
                  <a:lnTo>
                    <a:pt x="5810" y="2841"/>
                  </a:lnTo>
                  <a:lnTo>
                    <a:pt x="5831" y="2847"/>
                  </a:lnTo>
                  <a:lnTo>
                    <a:pt x="5851" y="2853"/>
                  </a:lnTo>
                  <a:lnTo>
                    <a:pt x="5870" y="2860"/>
                  </a:lnTo>
                  <a:lnTo>
                    <a:pt x="5887" y="2867"/>
                  </a:lnTo>
                  <a:lnTo>
                    <a:pt x="5918" y="2881"/>
                  </a:lnTo>
                  <a:lnTo>
                    <a:pt x="5945" y="2894"/>
                  </a:lnTo>
                  <a:lnTo>
                    <a:pt x="6020" y="2640"/>
                  </a:lnTo>
                  <a:lnTo>
                    <a:pt x="6003" y="2631"/>
                  </a:lnTo>
                  <a:lnTo>
                    <a:pt x="5984" y="2623"/>
                  </a:lnTo>
                  <a:lnTo>
                    <a:pt x="5964" y="2615"/>
                  </a:lnTo>
                  <a:lnTo>
                    <a:pt x="5944" y="2608"/>
                  </a:lnTo>
                  <a:lnTo>
                    <a:pt x="5922" y="2601"/>
                  </a:lnTo>
                  <a:lnTo>
                    <a:pt x="5899" y="2593"/>
                  </a:lnTo>
                  <a:lnTo>
                    <a:pt x="5875" y="2586"/>
                  </a:lnTo>
                  <a:lnTo>
                    <a:pt x="5850" y="2580"/>
                  </a:lnTo>
                  <a:lnTo>
                    <a:pt x="5823" y="2575"/>
                  </a:lnTo>
                  <a:lnTo>
                    <a:pt x="5795" y="2570"/>
                  </a:lnTo>
                  <a:lnTo>
                    <a:pt x="5768" y="2566"/>
                  </a:lnTo>
                  <a:lnTo>
                    <a:pt x="5737" y="2562"/>
                  </a:lnTo>
                  <a:lnTo>
                    <a:pt x="5706" y="2559"/>
                  </a:lnTo>
                  <a:lnTo>
                    <a:pt x="5675" y="2557"/>
                  </a:lnTo>
                  <a:lnTo>
                    <a:pt x="5641" y="2556"/>
                  </a:lnTo>
                  <a:lnTo>
                    <a:pt x="5607" y="2555"/>
                  </a:lnTo>
                  <a:lnTo>
                    <a:pt x="5572" y="2556"/>
                  </a:lnTo>
                  <a:lnTo>
                    <a:pt x="5539" y="2558"/>
                  </a:lnTo>
                  <a:lnTo>
                    <a:pt x="5506" y="2561"/>
                  </a:lnTo>
                  <a:lnTo>
                    <a:pt x="5473" y="2565"/>
                  </a:lnTo>
                  <a:lnTo>
                    <a:pt x="5442" y="2570"/>
                  </a:lnTo>
                  <a:lnTo>
                    <a:pt x="5412" y="2576"/>
                  </a:lnTo>
                  <a:lnTo>
                    <a:pt x="5383" y="2584"/>
                  </a:lnTo>
                  <a:lnTo>
                    <a:pt x="5354" y="2592"/>
                  </a:lnTo>
                  <a:lnTo>
                    <a:pt x="5327" y="2603"/>
                  </a:lnTo>
                  <a:lnTo>
                    <a:pt x="5300" y="2613"/>
                  </a:lnTo>
                  <a:lnTo>
                    <a:pt x="5275" y="2624"/>
                  </a:lnTo>
                  <a:lnTo>
                    <a:pt x="5250" y="2637"/>
                  </a:lnTo>
                  <a:lnTo>
                    <a:pt x="5227" y="2651"/>
                  </a:lnTo>
                  <a:lnTo>
                    <a:pt x="5204" y="2665"/>
                  </a:lnTo>
                  <a:lnTo>
                    <a:pt x="5183" y="2680"/>
                  </a:lnTo>
                  <a:lnTo>
                    <a:pt x="5162" y="2697"/>
                  </a:lnTo>
                  <a:lnTo>
                    <a:pt x="5143" y="2713"/>
                  </a:lnTo>
                  <a:lnTo>
                    <a:pt x="5125" y="2731"/>
                  </a:lnTo>
                  <a:lnTo>
                    <a:pt x="5108" y="2750"/>
                  </a:lnTo>
                  <a:lnTo>
                    <a:pt x="5091" y="2769"/>
                  </a:lnTo>
                  <a:lnTo>
                    <a:pt x="5077" y="2789"/>
                  </a:lnTo>
                  <a:lnTo>
                    <a:pt x="5064" y="2810"/>
                  </a:lnTo>
                  <a:lnTo>
                    <a:pt x="5052" y="2831"/>
                  </a:lnTo>
                  <a:lnTo>
                    <a:pt x="5040" y="2853"/>
                  </a:lnTo>
                  <a:lnTo>
                    <a:pt x="5030" y="2876"/>
                  </a:lnTo>
                  <a:lnTo>
                    <a:pt x="5022" y="2899"/>
                  </a:lnTo>
                  <a:lnTo>
                    <a:pt x="5015" y="2923"/>
                  </a:lnTo>
                  <a:lnTo>
                    <a:pt x="5009" y="2947"/>
                  </a:lnTo>
                  <a:lnTo>
                    <a:pt x="5003" y="2972"/>
                  </a:lnTo>
                  <a:lnTo>
                    <a:pt x="5000" y="2997"/>
                  </a:lnTo>
                  <a:lnTo>
                    <a:pt x="4998" y="3023"/>
                  </a:lnTo>
                  <a:lnTo>
                    <a:pt x="4997" y="3050"/>
                  </a:lnTo>
                  <a:lnTo>
                    <a:pt x="4998" y="3072"/>
                  </a:lnTo>
                  <a:lnTo>
                    <a:pt x="4999" y="3094"/>
                  </a:lnTo>
                  <a:lnTo>
                    <a:pt x="5002" y="3116"/>
                  </a:lnTo>
                  <a:lnTo>
                    <a:pt x="5006" y="3137"/>
                  </a:lnTo>
                  <a:lnTo>
                    <a:pt x="5011" y="3158"/>
                  </a:lnTo>
                  <a:lnTo>
                    <a:pt x="5016" y="3178"/>
                  </a:lnTo>
                  <a:lnTo>
                    <a:pt x="5023" y="3198"/>
                  </a:lnTo>
                  <a:lnTo>
                    <a:pt x="5030" y="3217"/>
                  </a:lnTo>
                  <a:lnTo>
                    <a:pt x="5039" y="3236"/>
                  </a:lnTo>
                  <a:lnTo>
                    <a:pt x="5049" y="3254"/>
                  </a:lnTo>
                  <a:lnTo>
                    <a:pt x="5059" y="3272"/>
                  </a:lnTo>
                  <a:lnTo>
                    <a:pt x="5070" y="3289"/>
                  </a:lnTo>
                  <a:lnTo>
                    <a:pt x="5082" y="3306"/>
                  </a:lnTo>
                  <a:lnTo>
                    <a:pt x="5096" y="3323"/>
                  </a:lnTo>
                  <a:lnTo>
                    <a:pt x="5109" y="3339"/>
                  </a:lnTo>
                  <a:lnTo>
                    <a:pt x="5124" y="3354"/>
                  </a:lnTo>
                  <a:lnTo>
                    <a:pt x="5140" y="3369"/>
                  </a:lnTo>
                  <a:lnTo>
                    <a:pt x="5156" y="3384"/>
                  </a:lnTo>
                  <a:lnTo>
                    <a:pt x="5173" y="3398"/>
                  </a:lnTo>
                  <a:lnTo>
                    <a:pt x="5192" y="3412"/>
                  </a:lnTo>
                  <a:lnTo>
                    <a:pt x="5210" y="3425"/>
                  </a:lnTo>
                  <a:lnTo>
                    <a:pt x="5230" y="3438"/>
                  </a:lnTo>
                  <a:lnTo>
                    <a:pt x="5250" y="3451"/>
                  </a:lnTo>
                  <a:lnTo>
                    <a:pt x="5270" y="3464"/>
                  </a:lnTo>
                  <a:lnTo>
                    <a:pt x="5293" y="3475"/>
                  </a:lnTo>
                  <a:lnTo>
                    <a:pt x="5316" y="3487"/>
                  </a:lnTo>
                  <a:lnTo>
                    <a:pt x="5338" y="3498"/>
                  </a:lnTo>
                  <a:lnTo>
                    <a:pt x="5363" y="3509"/>
                  </a:lnTo>
                  <a:lnTo>
                    <a:pt x="5386" y="3520"/>
                  </a:lnTo>
                  <a:lnTo>
                    <a:pt x="5412" y="3530"/>
                  </a:lnTo>
                  <a:lnTo>
                    <a:pt x="5437" y="3539"/>
                  </a:lnTo>
                  <a:lnTo>
                    <a:pt x="5464" y="3550"/>
                  </a:lnTo>
                  <a:lnTo>
                    <a:pt x="5503" y="3564"/>
                  </a:lnTo>
                  <a:lnTo>
                    <a:pt x="5540" y="3579"/>
                  </a:lnTo>
                  <a:lnTo>
                    <a:pt x="5572" y="3594"/>
                  </a:lnTo>
                  <a:lnTo>
                    <a:pt x="5603" y="3609"/>
                  </a:lnTo>
                  <a:lnTo>
                    <a:pt x="5631" y="3624"/>
                  </a:lnTo>
                  <a:lnTo>
                    <a:pt x="5656" y="3641"/>
                  </a:lnTo>
                  <a:lnTo>
                    <a:pt x="5678" y="3656"/>
                  </a:lnTo>
                  <a:lnTo>
                    <a:pt x="5698" y="3673"/>
                  </a:lnTo>
                  <a:lnTo>
                    <a:pt x="5706" y="3681"/>
                  </a:lnTo>
                  <a:lnTo>
                    <a:pt x="5714" y="3691"/>
                  </a:lnTo>
                  <a:lnTo>
                    <a:pt x="5723" y="3699"/>
                  </a:lnTo>
                  <a:lnTo>
                    <a:pt x="5730" y="3708"/>
                  </a:lnTo>
                  <a:lnTo>
                    <a:pt x="5736" y="3717"/>
                  </a:lnTo>
                  <a:lnTo>
                    <a:pt x="5742" y="3728"/>
                  </a:lnTo>
                  <a:lnTo>
                    <a:pt x="5747" y="3737"/>
                  </a:lnTo>
                  <a:lnTo>
                    <a:pt x="5751" y="3747"/>
                  </a:lnTo>
                  <a:lnTo>
                    <a:pt x="5755" y="3757"/>
                  </a:lnTo>
                  <a:lnTo>
                    <a:pt x="5759" y="3767"/>
                  </a:lnTo>
                  <a:lnTo>
                    <a:pt x="5763" y="3778"/>
                  </a:lnTo>
                  <a:lnTo>
                    <a:pt x="5765" y="3789"/>
                  </a:lnTo>
                  <a:lnTo>
                    <a:pt x="5767" y="3800"/>
                  </a:lnTo>
                  <a:lnTo>
                    <a:pt x="5768" y="3811"/>
                  </a:lnTo>
                  <a:lnTo>
                    <a:pt x="5769" y="3823"/>
                  </a:lnTo>
                  <a:lnTo>
                    <a:pt x="5769" y="3835"/>
                  </a:lnTo>
                  <a:lnTo>
                    <a:pt x="5769" y="3848"/>
                  </a:lnTo>
                  <a:lnTo>
                    <a:pt x="5768" y="3860"/>
                  </a:lnTo>
                  <a:lnTo>
                    <a:pt x="5766" y="3873"/>
                  </a:lnTo>
                  <a:lnTo>
                    <a:pt x="5764" y="3885"/>
                  </a:lnTo>
                  <a:lnTo>
                    <a:pt x="5761" y="3897"/>
                  </a:lnTo>
                  <a:lnTo>
                    <a:pt x="5757" y="3909"/>
                  </a:lnTo>
                  <a:lnTo>
                    <a:pt x="5752" y="3920"/>
                  </a:lnTo>
                  <a:lnTo>
                    <a:pt x="5748" y="3931"/>
                  </a:lnTo>
                  <a:lnTo>
                    <a:pt x="5742" y="3941"/>
                  </a:lnTo>
                  <a:lnTo>
                    <a:pt x="5736" y="3951"/>
                  </a:lnTo>
                  <a:lnTo>
                    <a:pt x="5730" y="3962"/>
                  </a:lnTo>
                  <a:lnTo>
                    <a:pt x="5723" y="3971"/>
                  </a:lnTo>
                  <a:lnTo>
                    <a:pt x="5714" y="3980"/>
                  </a:lnTo>
                  <a:lnTo>
                    <a:pt x="5706" y="3989"/>
                  </a:lnTo>
                  <a:lnTo>
                    <a:pt x="5697" y="3997"/>
                  </a:lnTo>
                  <a:lnTo>
                    <a:pt x="5688" y="4006"/>
                  </a:lnTo>
                  <a:lnTo>
                    <a:pt x="5677" y="4013"/>
                  </a:lnTo>
                  <a:lnTo>
                    <a:pt x="5666" y="4020"/>
                  </a:lnTo>
                  <a:lnTo>
                    <a:pt x="5655" y="4026"/>
                  </a:lnTo>
                  <a:lnTo>
                    <a:pt x="5643" y="4032"/>
                  </a:lnTo>
                  <a:lnTo>
                    <a:pt x="5631" y="4038"/>
                  </a:lnTo>
                  <a:lnTo>
                    <a:pt x="5617" y="4044"/>
                  </a:lnTo>
                  <a:lnTo>
                    <a:pt x="5603" y="4049"/>
                  </a:lnTo>
                  <a:lnTo>
                    <a:pt x="5590" y="4053"/>
                  </a:lnTo>
                  <a:lnTo>
                    <a:pt x="5574" y="4057"/>
                  </a:lnTo>
                  <a:lnTo>
                    <a:pt x="5559" y="4060"/>
                  </a:lnTo>
                  <a:lnTo>
                    <a:pt x="5544" y="4063"/>
                  </a:lnTo>
                  <a:lnTo>
                    <a:pt x="5526" y="4066"/>
                  </a:lnTo>
                  <a:lnTo>
                    <a:pt x="5510" y="4067"/>
                  </a:lnTo>
                  <a:lnTo>
                    <a:pt x="5492" y="4069"/>
                  </a:lnTo>
                  <a:lnTo>
                    <a:pt x="5474" y="4069"/>
                  </a:lnTo>
                  <a:lnTo>
                    <a:pt x="5456" y="4070"/>
                  </a:lnTo>
                  <a:lnTo>
                    <a:pt x="5426" y="4069"/>
                  </a:lnTo>
                  <a:lnTo>
                    <a:pt x="5396" y="4067"/>
                  </a:lnTo>
                  <a:lnTo>
                    <a:pt x="5367" y="4065"/>
                  </a:lnTo>
                  <a:lnTo>
                    <a:pt x="5337" y="4061"/>
                  </a:lnTo>
                  <a:lnTo>
                    <a:pt x="5308" y="4056"/>
                  </a:lnTo>
                  <a:lnTo>
                    <a:pt x="5281" y="4051"/>
                  </a:lnTo>
                  <a:lnTo>
                    <a:pt x="5253" y="4045"/>
                  </a:lnTo>
                  <a:lnTo>
                    <a:pt x="5225" y="4037"/>
                  </a:lnTo>
                  <a:lnTo>
                    <a:pt x="5199" y="4029"/>
                  </a:lnTo>
                  <a:lnTo>
                    <a:pt x="5173" y="4021"/>
                  </a:lnTo>
                  <a:lnTo>
                    <a:pt x="5149" y="4012"/>
                  </a:lnTo>
                  <a:lnTo>
                    <a:pt x="5125" y="4002"/>
                  </a:lnTo>
                  <a:lnTo>
                    <a:pt x="5102" y="3992"/>
                  </a:lnTo>
                  <a:lnTo>
                    <a:pt x="5080" y="3981"/>
                  </a:lnTo>
                  <a:lnTo>
                    <a:pt x="5060" y="3971"/>
                  </a:lnTo>
                  <a:lnTo>
                    <a:pt x="5039" y="3960"/>
                  </a:lnTo>
                  <a:lnTo>
                    <a:pt x="4970" y="4220"/>
                  </a:lnTo>
                  <a:close/>
                  <a:moveTo>
                    <a:pt x="6369" y="2582"/>
                  </a:moveTo>
                  <a:lnTo>
                    <a:pt x="6369" y="3567"/>
                  </a:lnTo>
                  <a:lnTo>
                    <a:pt x="6370" y="3616"/>
                  </a:lnTo>
                  <a:lnTo>
                    <a:pt x="6372" y="3664"/>
                  </a:lnTo>
                  <a:lnTo>
                    <a:pt x="6376" y="3711"/>
                  </a:lnTo>
                  <a:lnTo>
                    <a:pt x="6381" y="3755"/>
                  </a:lnTo>
                  <a:lnTo>
                    <a:pt x="6388" y="3797"/>
                  </a:lnTo>
                  <a:lnTo>
                    <a:pt x="6396" y="3838"/>
                  </a:lnTo>
                  <a:lnTo>
                    <a:pt x="6405" y="3877"/>
                  </a:lnTo>
                  <a:lnTo>
                    <a:pt x="6416" y="3915"/>
                  </a:lnTo>
                  <a:lnTo>
                    <a:pt x="6429" y="3950"/>
                  </a:lnTo>
                  <a:lnTo>
                    <a:pt x="6442" y="3984"/>
                  </a:lnTo>
                  <a:lnTo>
                    <a:pt x="6456" y="4016"/>
                  </a:lnTo>
                  <a:lnTo>
                    <a:pt x="6473" y="4047"/>
                  </a:lnTo>
                  <a:lnTo>
                    <a:pt x="6490" y="4075"/>
                  </a:lnTo>
                  <a:lnTo>
                    <a:pt x="6508" y="4103"/>
                  </a:lnTo>
                  <a:lnTo>
                    <a:pt x="6528" y="4128"/>
                  </a:lnTo>
                  <a:lnTo>
                    <a:pt x="6548" y="4152"/>
                  </a:lnTo>
                  <a:lnTo>
                    <a:pt x="6571" y="4174"/>
                  </a:lnTo>
                  <a:lnTo>
                    <a:pt x="6593" y="4195"/>
                  </a:lnTo>
                  <a:lnTo>
                    <a:pt x="6618" y="4214"/>
                  </a:lnTo>
                  <a:lnTo>
                    <a:pt x="6643" y="4233"/>
                  </a:lnTo>
                  <a:lnTo>
                    <a:pt x="6670" y="4248"/>
                  </a:lnTo>
                  <a:lnTo>
                    <a:pt x="6698" y="4263"/>
                  </a:lnTo>
                  <a:lnTo>
                    <a:pt x="6726" y="4277"/>
                  </a:lnTo>
                  <a:lnTo>
                    <a:pt x="6756" y="4288"/>
                  </a:lnTo>
                  <a:lnTo>
                    <a:pt x="6786" y="4298"/>
                  </a:lnTo>
                  <a:lnTo>
                    <a:pt x="6817" y="4307"/>
                  </a:lnTo>
                  <a:lnTo>
                    <a:pt x="6850" y="4315"/>
                  </a:lnTo>
                  <a:lnTo>
                    <a:pt x="6883" y="4321"/>
                  </a:lnTo>
                  <a:lnTo>
                    <a:pt x="6918" y="4326"/>
                  </a:lnTo>
                  <a:lnTo>
                    <a:pt x="6952" y="4329"/>
                  </a:lnTo>
                  <a:lnTo>
                    <a:pt x="6989" y="4331"/>
                  </a:lnTo>
                  <a:lnTo>
                    <a:pt x="7026" y="4332"/>
                  </a:lnTo>
                  <a:lnTo>
                    <a:pt x="7064" y="4331"/>
                  </a:lnTo>
                  <a:lnTo>
                    <a:pt x="7102" y="4329"/>
                  </a:lnTo>
                  <a:lnTo>
                    <a:pt x="7138" y="4326"/>
                  </a:lnTo>
                  <a:lnTo>
                    <a:pt x="7174" y="4321"/>
                  </a:lnTo>
                  <a:lnTo>
                    <a:pt x="7209" y="4315"/>
                  </a:lnTo>
                  <a:lnTo>
                    <a:pt x="7244" y="4306"/>
                  </a:lnTo>
                  <a:lnTo>
                    <a:pt x="7277" y="4297"/>
                  </a:lnTo>
                  <a:lnTo>
                    <a:pt x="7308" y="4286"/>
                  </a:lnTo>
                  <a:lnTo>
                    <a:pt x="7340" y="4275"/>
                  </a:lnTo>
                  <a:lnTo>
                    <a:pt x="7370" y="4260"/>
                  </a:lnTo>
                  <a:lnTo>
                    <a:pt x="7398" y="4245"/>
                  </a:lnTo>
                  <a:lnTo>
                    <a:pt x="7426" y="4229"/>
                  </a:lnTo>
                  <a:lnTo>
                    <a:pt x="7453" y="4211"/>
                  </a:lnTo>
                  <a:lnTo>
                    <a:pt x="7478" y="4191"/>
                  </a:lnTo>
                  <a:lnTo>
                    <a:pt x="7503" y="4170"/>
                  </a:lnTo>
                  <a:lnTo>
                    <a:pt x="7526" y="4147"/>
                  </a:lnTo>
                  <a:lnTo>
                    <a:pt x="7548" y="4123"/>
                  </a:lnTo>
                  <a:lnTo>
                    <a:pt x="7568" y="4097"/>
                  </a:lnTo>
                  <a:lnTo>
                    <a:pt x="7588" y="4070"/>
                  </a:lnTo>
                  <a:lnTo>
                    <a:pt x="7606" y="4040"/>
                  </a:lnTo>
                  <a:lnTo>
                    <a:pt x="7623" y="4010"/>
                  </a:lnTo>
                  <a:lnTo>
                    <a:pt x="7639" y="3978"/>
                  </a:lnTo>
                  <a:lnTo>
                    <a:pt x="7652" y="3944"/>
                  </a:lnTo>
                  <a:lnTo>
                    <a:pt x="7665" y="3909"/>
                  </a:lnTo>
                  <a:lnTo>
                    <a:pt x="7677" y="3872"/>
                  </a:lnTo>
                  <a:lnTo>
                    <a:pt x="7687" y="3833"/>
                  </a:lnTo>
                  <a:lnTo>
                    <a:pt x="7695" y="3792"/>
                  </a:lnTo>
                  <a:lnTo>
                    <a:pt x="7702" y="3750"/>
                  </a:lnTo>
                  <a:lnTo>
                    <a:pt x="7707" y="3706"/>
                  </a:lnTo>
                  <a:lnTo>
                    <a:pt x="7711" y="3661"/>
                  </a:lnTo>
                  <a:lnTo>
                    <a:pt x="7713" y="3614"/>
                  </a:lnTo>
                  <a:lnTo>
                    <a:pt x="7714" y="3565"/>
                  </a:lnTo>
                  <a:lnTo>
                    <a:pt x="7714" y="2582"/>
                  </a:lnTo>
                  <a:lnTo>
                    <a:pt x="7399" y="2582"/>
                  </a:lnTo>
                  <a:lnTo>
                    <a:pt x="7399" y="3585"/>
                  </a:lnTo>
                  <a:lnTo>
                    <a:pt x="7399" y="3616"/>
                  </a:lnTo>
                  <a:lnTo>
                    <a:pt x="7398" y="3647"/>
                  </a:lnTo>
                  <a:lnTo>
                    <a:pt x="7396" y="3675"/>
                  </a:lnTo>
                  <a:lnTo>
                    <a:pt x="7393" y="3704"/>
                  </a:lnTo>
                  <a:lnTo>
                    <a:pt x="7390" y="3731"/>
                  </a:lnTo>
                  <a:lnTo>
                    <a:pt x="7386" y="3756"/>
                  </a:lnTo>
                  <a:lnTo>
                    <a:pt x="7381" y="3781"/>
                  </a:lnTo>
                  <a:lnTo>
                    <a:pt x="7375" y="3805"/>
                  </a:lnTo>
                  <a:lnTo>
                    <a:pt x="7369" y="3828"/>
                  </a:lnTo>
                  <a:lnTo>
                    <a:pt x="7362" y="3849"/>
                  </a:lnTo>
                  <a:lnTo>
                    <a:pt x="7353" y="3870"/>
                  </a:lnTo>
                  <a:lnTo>
                    <a:pt x="7345" y="3890"/>
                  </a:lnTo>
                  <a:lnTo>
                    <a:pt x="7335" y="3909"/>
                  </a:lnTo>
                  <a:lnTo>
                    <a:pt x="7326" y="3926"/>
                  </a:lnTo>
                  <a:lnTo>
                    <a:pt x="7314" y="3942"/>
                  </a:lnTo>
                  <a:lnTo>
                    <a:pt x="7303" y="3959"/>
                  </a:lnTo>
                  <a:lnTo>
                    <a:pt x="7291" y="3973"/>
                  </a:lnTo>
                  <a:lnTo>
                    <a:pt x="7279" y="3987"/>
                  </a:lnTo>
                  <a:lnTo>
                    <a:pt x="7265" y="4000"/>
                  </a:lnTo>
                  <a:lnTo>
                    <a:pt x="7251" y="4012"/>
                  </a:lnTo>
                  <a:lnTo>
                    <a:pt x="7237" y="4022"/>
                  </a:lnTo>
                  <a:lnTo>
                    <a:pt x="7221" y="4032"/>
                  </a:lnTo>
                  <a:lnTo>
                    <a:pt x="7206" y="4040"/>
                  </a:lnTo>
                  <a:lnTo>
                    <a:pt x="7190" y="4049"/>
                  </a:lnTo>
                  <a:lnTo>
                    <a:pt x="7172" y="4056"/>
                  </a:lnTo>
                  <a:lnTo>
                    <a:pt x="7155" y="4062"/>
                  </a:lnTo>
                  <a:lnTo>
                    <a:pt x="7136" y="4067"/>
                  </a:lnTo>
                  <a:lnTo>
                    <a:pt x="7118" y="4071"/>
                  </a:lnTo>
                  <a:lnTo>
                    <a:pt x="7099" y="4074"/>
                  </a:lnTo>
                  <a:lnTo>
                    <a:pt x="7078" y="4076"/>
                  </a:lnTo>
                  <a:lnTo>
                    <a:pt x="7058" y="4078"/>
                  </a:lnTo>
                  <a:lnTo>
                    <a:pt x="7037" y="4078"/>
                  </a:lnTo>
                  <a:lnTo>
                    <a:pt x="7017" y="4078"/>
                  </a:lnTo>
                  <a:lnTo>
                    <a:pt x="6998" y="4076"/>
                  </a:lnTo>
                  <a:lnTo>
                    <a:pt x="6979" y="4074"/>
                  </a:lnTo>
                  <a:lnTo>
                    <a:pt x="6960" y="4071"/>
                  </a:lnTo>
                  <a:lnTo>
                    <a:pt x="6943" y="4067"/>
                  </a:lnTo>
                  <a:lnTo>
                    <a:pt x="6926" y="4062"/>
                  </a:lnTo>
                  <a:lnTo>
                    <a:pt x="6908" y="4056"/>
                  </a:lnTo>
                  <a:lnTo>
                    <a:pt x="6892" y="4049"/>
                  </a:lnTo>
                  <a:lnTo>
                    <a:pt x="6876" y="4040"/>
                  </a:lnTo>
                  <a:lnTo>
                    <a:pt x="6860" y="4031"/>
                  </a:lnTo>
                  <a:lnTo>
                    <a:pt x="6846" y="4022"/>
                  </a:lnTo>
                  <a:lnTo>
                    <a:pt x="6832" y="4011"/>
                  </a:lnTo>
                  <a:lnTo>
                    <a:pt x="6818" y="4000"/>
                  </a:lnTo>
                  <a:lnTo>
                    <a:pt x="6805" y="3986"/>
                  </a:lnTo>
                  <a:lnTo>
                    <a:pt x="6793" y="3973"/>
                  </a:lnTo>
                  <a:lnTo>
                    <a:pt x="6780" y="3958"/>
                  </a:lnTo>
                  <a:lnTo>
                    <a:pt x="6769" y="3942"/>
                  </a:lnTo>
                  <a:lnTo>
                    <a:pt x="6759" y="3926"/>
                  </a:lnTo>
                  <a:lnTo>
                    <a:pt x="6749" y="3907"/>
                  </a:lnTo>
                  <a:lnTo>
                    <a:pt x="6740" y="3889"/>
                  </a:lnTo>
                  <a:lnTo>
                    <a:pt x="6731" y="3870"/>
                  </a:lnTo>
                  <a:lnTo>
                    <a:pt x="6723" y="3849"/>
                  </a:lnTo>
                  <a:lnTo>
                    <a:pt x="6716" y="3827"/>
                  </a:lnTo>
                  <a:lnTo>
                    <a:pt x="6709" y="3804"/>
                  </a:lnTo>
                  <a:lnTo>
                    <a:pt x="6704" y="3781"/>
                  </a:lnTo>
                  <a:lnTo>
                    <a:pt x="6699" y="3756"/>
                  </a:lnTo>
                  <a:lnTo>
                    <a:pt x="6693" y="3730"/>
                  </a:lnTo>
                  <a:lnTo>
                    <a:pt x="6690" y="3703"/>
                  </a:lnTo>
                  <a:lnTo>
                    <a:pt x="6687" y="3675"/>
                  </a:lnTo>
                  <a:lnTo>
                    <a:pt x="6685" y="3647"/>
                  </a:lnTo>
                  <a:lnTo>
                    <a:pt x="6684" y="3616"/>
                  </a:lnTo>
                  <a:lnTo>
                    <a:pt x="6684" y="3585"/>
                  </a:lnTo>
                  <a:lnTo>
                    <a:pt x="6684" y="2582"/>
                  </a:lnTo>
                  <a:lnTo>
                    <a:pt x="6369" y="2582"/>
                  </a:lnTo>
                  <a:close/>
                  <a:moveTo>
                    <a:pt x="8072" y="4303"/>
                  </a:moveTo>
                  <a:lnTo>
                    <a:pt x="9095" y="4303"/>
                  </a:lnTo>
                  <a:lnTo>
                    <a:pt x="9095" y="4039"/>
                  </a:lnTo>
                  <a:lnTo>
                    <a:pt x="8388" y="4039"/>
                  </a:lnTo>
                  <a:lnTo>
                    <a:pt x="8388" y="2582"/>
                  </a:lnTo>
                  <a:lnTo>
                    <a:pt x="8072" y="2582"/>
                  </a:lnTo>
                  <a:lnTo>
                    <a:pt x="8072" y="4303"/>
                  </a:lnTo>
                  <a:close/>
                  <a:moveTo>
                    <a:pt x="9413" y="4303"/>
                  </a:moveTo>
                  <a:lnTo>
                    <a:pt x="9727" y="4303"/>
                  </a:lnTo>
                  <a:lnTo>
                    <a:pt x="9727" y="2846"/>
                  </a:lnTo>
                  <a:lnTo>
                    <a:pt x="10224" y="2846"/>
                  </a:lnTo>
                  <a:lnTo>
                    <a:pt x="10224" y="2582"/>
                  </a:lnTo>
                  <a:lnTo>
                    <a:pt x="8921" y="2582"/>
                  </a:lnTo>
                  <a:lnTo>
                    <a:pt x="8921" y="2846"/>
                  </a:lnTo>
                  <a:lnTo>
                    <a:pt x="9413" y="2846"/>
                  </a:lnTo>
                  <a:lnTo>
                    <a:pt x="9413" y="4303"/>
                  </a:lnTo>
                  <a:close/>
                  <a:moveTo>
                    <a:pt x="11128" y="3816"/>
                  </a:moveTo>
                  <a:lnTo>
                    <a:pt x="11285" y="4303"/>
                  </a:lnTo>
                  <a:lnTo>
                    <a:pt x="11622" y="4303"/>
                  </a:lnTo>
                  <a:lnTo>
                    <a:pt x="11063" y="2582"/>
                  </a:lnTo>
                  <a:lnTo>
                    <a:pt x="10663" y="2582"/>
                  </a:lnTo>
                  <a:lnTo>
                    <a:pt x="10109" y="4303"/>
                  </a:lnTo>
                  <a:lnTo>
                    <a:pt x="10435" y="4303"/>
                  </a:lnTo>
                  <a:lnTo>
                    <a:pt x="10582" y="3816"/>
                  </a:lnTo>
                  <a:lnTo>
                    <a:pt x="11128" y="3816"/>
                  </a:lnTo>
                  <a:close/>
                  <a:moveTo>
                    <a:pt x="10633" y="3579"/>
                  </a:moveTo>
                  <a:lnTo>
                    <a:pt x="10766" y="3154"/>
                  </a:lnTo>
                  <a:lnTo>
                    <a:pt x="10777" y="3115"/>
                  </a:lnTo>
                  <a:lnTo>
                    <a:pt x="10789" y="3074"/>
                  </a:lnTo>
                  <a:lnTo>
                    <a:pt x="10799" y="3033"/>
                  </a:lnTo>
                  <a:lnTo>
                    <a:pt x="10809" y="2992"/>
                  </a:lnTo>
                  <a:lnTo>
                    <a:pt x="10819" y="2950"/>
                  </a:lnTo>
                  <a:lnTo>
                    <a:pt x="10828" y="2909"/>
                  </a:lnTo>
                  <a:lnTo>
                    <a:pt x="10839" y="2870"/>
                  </a:lnTo>
                  <a:lnTo>
                    <a:pt x="10848" y="2832"/>
                  </a:lnTo>
                  <a:lnTo>
                    <a:pt x="10854" y="2832"/>
                  </a:lnTo>
                  <a:lnTo>
                    <a:pt x="10863" y="2870"/>
                  </a:lnTo>
                  <a:lnTo>
                    <a:pt x="10873" y="2908"/>
                  </a:lnTo>
                  <a:lnTo>
                    <a:pt x="10884" y="2949"/>
                  </a:lnTo>
                  <a:lnTo>
                    <a:pt x="10895" y="2990"/>
                  </a:lnTo>
                  <a:lnTo>
                    <a:pt x="10905" y="3032"/>
                  </a:lnTo>
                  <a:lnTo>
                    <a:pt x="10917" y="3073"/>
                  </a:lnTo>
                  <a:lnTo>
                    <a:pt x="10929" y="3114"/>
                  </a:lnTo>
                  <a:lnTo>
                    <a:pt x="10941" y="3155"/>
                  </a:lnTo>
                  <a:lnTo>
                    <a:pt x="11077" y="3579"/>
                  </a:lnTo>
                  <a:lnTo>
                    <a:pt x="10633" y="3579"/>
                  </a:lnTo>
                  <a:close/>
                  <a:moveTo>
                    <a:pt x="12151" y="4303"/>
                  </a:moveTo>
                  <a:lnTo>
                    <a:pt x="12151" y="3688"/>
                  </a:lnTo>
                  <a:lnTo>
                    <a:pt x="12151" y="3634"/>
                  </a:lnTo>
                  <a:lnTo>
                    <a:pt x="12151" y="3583"/>
                  </a:lnTo>
                  <a:lnTo>
                    <a:pt x="12151" y="3533"/>
                  </a:lnTo>
                  <a:lnTo>
                    <a:pt x="12151" y="3485"/>
                  </a:lnTo>
                  <a:lnTo>
                    <a:pt x="12150" y="3437"/>
                  </a:lnTo>
                  <a:lnTo>
                    <a:pt x="12150" y="3390"/>
                  </a:lnTo>
                  <a:lnTo>
                    <a:pt x="12149" y="3344"/>
                  </a:lnTo>
                  <a:lnTo>
                    <a:pt x="12148" y="3298"/>
                  </a:lnTo>
                  <a:lnTo>
                    <a:pt x="12147" y="3254"/>
                  </a:lnTo>
                  <a:lnTo>
                    <a:pt x="12146" y="3210"/>
                  </a:lnTo>
                  <a:lnTo>
                    <a:pt x="12144" y="3166"/>
                  </a:lnTo>
                  <a:lnTo>
                    <a:pt x="12143" y="3123"/>
                  </a:lnTo>
                  <a:lnTo>
                    <a:pt x="12141" y="3080"/>
                  </a:lnTo>
                  <a:lnTo>
                    <a:pt x="12139" y="3038"/>
                  </a:lnTo>
                  <a:lnTo>
                    <a:pt x="12137" y="2995"/>
                  </a:lnTo>
                  <a:lnTo>
                    <a:pt x="12135" y="2953"/>
                  </a:lnTo>
                  <a:lnTo>
                    <a:pt x="12143" y="2952"/>
                  </a:lnTo>
                  <a:lnTo>
                    <a:pt x="12176" y="3026"/>
                  </a:lnTo>
                  <a:lnTo>
                    <a:pt x="12212" y="3101"/>
                  </a:lnTo>
                  <a:lnTo>
                    <a:pt x="12248" y="3176"/>
                  </a:lnTo>
                  <a:lnTo>
                    <a:pt x="12287" y="3252"/>
                  </a:lnTo>
                  <a:lnTo>
                    <a:pt x="12327" y="3327"/>
                  </a:lnTo>
                  <a:lnTo>
                    <a:pt x="12368" y="3401"/>
                  </a:lnTo>
                  <a:lnTo>
                    <a:pt x="12410" y="3474"/>
                  </a:lnTo>
                  <a:lnTo>
                    <a:pt x="12452" y="3545"/>
                  </a:lnTo>
                  <a:lnTo>
                    <a:pt x="12901" y="4303"/>
                  </a:lnTo>
                  <a:lnTo>
                    <a:pt x="13227" y="4303"/>
                  </a:lnTo>
                  <a:lnTo>
                    <a:pt x="13227" y="2582"/>
                  </a:lnTo>
                  <a:lnTo>
                    <a:pt x="12937" y="2582"/>
                  </a:lnTo>
                  <a:lnTo>
                    <a:pt x="12937" y="3182"/>
                  </a:lnTo>
                  <a:lnTo>
                    <a:pt x="12937" y="3280"/>
                  </a:lnTo>
                  <a:lnTo>
                    <a:pt x="12938" y="3373"/>
                  </a:lnTo>
                  <a:lnTo>
                    <a:pt x="12939" y="3464"/>
                  </a:lnTo>
                  <a:lnTo>
                    <a:pt x="12942" y="3552"/>
                  </a:lnTo>
                  <a:lnTo>
                    <a:pt x="12946" y="3639"/>
                  </a:lnTo>
                  <a:lnTo>
                    <a:pt x="12951" y="3724"/>
                  </a:lnTo>
                  <a:lnTo>
                    <a:pt x="12957" y="3810"/>
                  </a:lnTo>
                  <a:lnTo>
                    <a:pt x="12964" y="3896"/>
                  </a:lnTo>
                  <a:lnTo>
                    <a:pt x="12958" y="3897"/>
                  </a:lnTo>
                  <a:lnTo>
                    <a:pt x="12928" y="3827"/>
                  </a:lnTo>
                  <a:lnTo>
                    <a:pt x="12895" y="3755"/>
                  </a:lnTo>
                  <a:lnTo>
                    <a:pt x="12861" y="3683"/>
                  </a:lnTo>
                  <a:lnTo>
                    <a:pt x="12824" y="3610"/>
                  </a:lnTo>
                  <a:lnTo>
                    <a:pt x="12788" y="3537"/>
                  </a:lnTo>
                  <a:lnTo>
                    <a:pt x="12748" y="3465"/>
                  </a:lnTo>
                  <a:lnTo>
                    <a:pt x="12708" y="3392"/>
                  </a:lnTo>
                  <a:lnTo>
                    <a:pt x="12665" y="3321"/>
                  </a:lnTo>
                  <a:lnTo>
                    <a:pt x="12220" y="2582"/>
                  </a:lnTo>
                  <a:lnTo>
                    <a:pt x="11861" y="2582"/>
                  </a:lnTo>
                  <a:lnTo>
                    <a:pt x="11861" y="4303"/>
                  </a:lnTo>
                  <a:lnTo>
                    <a:pt x="12151" y="4303"/>
                  </a:lnTo>
                  <a:close/>
                  <a:moveTo>
                    <a:pt x="14772" y="4005"/>
                  </a:moveTo>
                  <a:lnTo>
                    <a:pt x="14756" y="4011"/>
                  </a:lnTo>
                  <a:lnTo>
                    <a:pt x="14739" y="4018"/>
                  </a:lnTo>
                  <a:lnTo>
                    <a:pt x="14721" y="4024"/>
                  </a:lnTo>
                  <a:lnTo>
                    <a:pt x="14702" y="4030"/>
                  </a:lnTo>
                  <a:lnTo>
                    <a:pt x="14681" y="4035"/>
                  </a:lnTo>
                  <a:lnTo>
                    <a:pt x="14661" y="4040"/>
                  </a:lnTo>
                  <a:lnTo>
                    <a:pt x="14639" y="4046"/>
                  </a:lnTo>
                  <a:lnTo>
                    <a:pt x="14618" y="4050"/>
                  </a:lnTo>
                  <a:lnTo>
                    <a:pt x="14595" y="4054"/>
                  </a:lnTo>
                  <a:lnTo>
                    <a:pt x="14572" y="4057"/>
                  </a:lnTo>
                  <a:lnTo>
                    <a:pt x="14548" y="4060"/>
                  </a:lnTo>
                  <a:lnTo>
                    <a:pt x="14525" y="4062"/>
                  </a:lnTo>
                  <a:lnTo>
                    <a:pt x="14501" y="4064"/>
                  </a:lnTo>
                  <a:lnTo>
                    <a:pt x="14476" y="4066"/>
                  </a:lnTo>
                  <a:lnTo>
                    <a:pt x="14453" y="4067"/>
                  </a:lnTo>
                  <a:lnTo>
                    <a:pt x="14429" y="4067"/>
                  </a:lnTo>
                  <a:lnTo>
                    <a:pt x="14394" y="4066"/>
                  </a:lnTo>
                  <a:lnTo>
                    <a:pt x="14360" y="4064"/>
                  </a:lnTo>
                  <a:lnTo>
                    <a:pt x="14327" y="4061"/>
                  </a:lnTo>
                  <a:lnTo>
                    <a:pt x="14294" y="4056"/>
                  </a:lnTo>
                  <a:lnTo>
                    <a:pt x="14264" y="4050"/>
                  </a:lnTo>
                  <a:lnTo>
                    <a:pt x="14233" y="4042"/>
                  </a:lnTo>
                  <a:lnTo>
                    <a:pt x="14204" y="4033"/>
                  </a:lnTo>
                  <a:lnTo>
                    <a:pt x="14176" y="4023"/>
                  </a:lnTo>
                  <a:lnTo>
                    <a:pt x="14148" y="4012"/>
                  </a:lnTo>
                  <a:lnTo>
                    <a:pt x="14123" y="4000"/>
                  </a:lnTo>
                  <a:lnTo>
                    <a:pt x="14097" y="3986"/>
                  </a:lnTo>
                  <a:lnTo>
                    <a:pt x="14073" y="3971"/>
                  </a:lnTo>
                  <a:lnTo>
                    <a:pt x="14050" y="3955"/>
                  </a:lnTo>
                  <a:lnTo>
                    <a:pt x="14028" y="3937"/>
                  </a:lnTo>
                  <a:lnTo>
                    <a:pt x="14007" y="3919"/>
                  </a:lnTo>
                  <a:lnTo>
                    <a:pt x="13987" y="3899"/>
                  </a:lnTo>
                  <a:lnTo>
                    <a:pt x="13969" y="3879"/>
                  </a:lnTo>
                  <a:lnTo>
                    <a:pt x="13952" y="3856"/>
                  </a:lnTo>
                  <a:lnTo>
                    <a:pt x="13934" y="3834"/>
                  </a:lnTo>
                  <a:lnTo>
                    <a:pt x="13920" y="3810"/>
                  </a:lnTo>
                  <a:lnTo>
                    <a:pt x="13906" y="3785"/>
                  </a:lnTo>
                  <a:lnTo>
                    <a:pt x="13892" y="3759"/>
                  </a:lnTo>
                  <a:lnTo>
                    <a:pt x="13881" y="3732"/>
                  </a:lnTo>
                  <a:lnTo>
                    <a:pt x="13870" y="3704"/>
                  </a:lnTo>
                  <a:lnTo>
                    <a:pt x="13861" y="3675"/>
                  </a:lnTo>
                  <a:lnTo>
                    <a:pt x="13852" y="3645"/>
                  </a:lnTo>
                  <a:lnTo>
                    <a:pt x="13845" y="3614"/>
                  </a:lnTo>
                  <a:lnTo>
                    <a:pt x="13840" y="3582"/>
                  </a:lnTo>
                  <a:lnTo>
                    <a:pt x="13835" y="3550"/>
                  </a:lnTo>
                  <a:lnTo>
                    <a:pt x="13832" y="3517"/>
                  </a:lnTo>
                  <a:lnTo>
                    <a:pt x="13830" y="3482"/>
                  </a:lnTo>
                  <a:lnTo>
                    <a:pt x="13830" y="3447"/>
                  </a:lnTo>
                  <a:lnTo>
                    <a:pt x="13830" y="3408"/>
                  </a:lnTo>
                  <a:lnTo>
                    <a:pt x="13833" y="3372"/>
                  </a:lnTo>
                  <a:lnTo>
                    <a:pt x="13836" y="3336"/>
                  </a:lnTo>
                  <a:lnTo>
                    <a:pt x="13841" y="3301"/>
                  </a:lnTo>
                  <a:lnTo>
                    <a:pt x="13847" y="3267"/>
                  </a:lnTo>
                  <a:lnTo>
                    <a:pt x="13856" y="3235"/>
                  </a:lnTo>
                  <a:lnTo>
                    <a:pt x="13865" y="3204"/>
                  </a:lnTo>
                  <a:lnTo>
                    <a:pt x="13875" y="3173"/>
                  </a:lnTo>
                  <a:lnTo>
                    <a:pt x="13886" y="3145"/>
                  </a:lnTo>
                  <a:lnTo>
                    <a:pt x="13898" y="3117"/>
                  </a:lnTo>
                  <a:lnTo>
                    <a:pt x="13913" y="3090"/>
                  </a:lnTo>
                  <a:lnTo>
                    <a:pt x="13928" y="3065"/>
                  </a:lnTo>
                  <a:lnTo>
                    <a:pt x="13945" y="3041"/>
                  </a:lnTo>
                  <a:lnTo>
                    <a:pt x="13962" y="3018"/>
                  </a:lnTo>
                  <a:lnTo>
                    <a:pt x="13980" y="2996"/>
                  </a:lnTo>
                  <a:lnTo>
                    <a:pt x="14000" y="2976"/>
                  </a:lnTo>
                  <a:lnTo>
                    <a:pt x="14020" y="2956"/>
                  </a:lnTo>
                  <a:lnTo>
                    <a:pt x="14042" y="2938"/>
                  </a:lnTo>
                  <a:lnTo>
                    <a:pt x="14064" y="2921"/>
                  </a:lnTo>
                  <a:lnTo>
                    <a:pt x="14088" y="2905"/>
                  </a:lnTo>
                  <a:lnTo>
                    <a:pt x="14112" y="2891"/>
                  </a:lnTo>
                  <a:lnTo>
                    <a:pt x="14138" y="2878"/>
                  </a:lnTo>
                  <a:lnTo>
                    <a:pt x="14163" y="2865"/>
                  </a:lnTo>
                  <a:lnTo>
                    <a:pt x="14191" y="2855"/>
                  </a:lnTo>
                  <a:lnTo>
                    <a:pt x="14219" y="2845"/>
                  </a:lnTo>
                  <a:lnTo>
                    <a:pt x="14247" y="2837"/>
                  </a:lnTo>
                  <a:lnTo>
                    <a:pt x="14277" y="2831"/>
                  </a:lnTo>
                  <a:lnTo>
                    <a:pt x="14307" y="2825"/>
                  </a:lnTo>
                  <a:lnTo>
                    <a:pt x="14337" y="2820"/>
                  </a:lnTo>
                  <a:lnTo>
                    <a:pt x="14369" y="2816"/>
                  </a:lnTo>
                  <a:lnTo>
                    <a:pt x="14401" y="2815"/>
                  </a:lnTo>
                  <a:lnTo>
                    <a:pt x="14434" y="2814"/>
                  </a:lnTo>
                  <a:lnTo>
                    <a:pt x="14459" y="2814"/>
                  </a:lnTo>
                  <a:lnTo>
                    <a:pt x="14485" y="2815"/>
                  </a:lnTo>
                  <a:lnTo>
                    <a:pt x="14509" y="2817"/>
                  </a:lnTo>
                  <a:lnTo>
                    <a:pt x="14534" y="2819"/>
                  </a:lnTo>
                  <a:lnTo>
                    <a:pt x="14557" y="2822"/>
                  </a:lnTo>
                  <a:lnTo>
                    <a:pt x="14580" y="2826"/>
                  </a:lnTo>
                  <a:lnTo>
                    <a:pt x="14602" y="2830"/>
                  </a:lnTo>
                  <a:lnTo>
                    <a:pt x="14624" y="2835"/>
                  </a:lnTo>
                  <a:lnTo>
                    <a:pt x="14644" y="2839"/>
                  </a:lnTo>
                  <a:lnTo>
                    <a:pt x="14665" y="2844"/>
                  </a:lnTo>
                  <a:lnTo>
                    <a:pt x="14684" y="2850"/>
                  </a:lnTo>
                  <a:lnTo>
                    <a:pt x="14703" y="2855"/>
                  </a:lnTo>
                  <a:lnTo>
                    <a:pt x="14737" y="2868"/>
                  </a:lnTo>
                  <a:lnTo>
                    <a:pt x="14769" y="2882"/>
                  </a:lnTo>
                  <a:lnTo>
                    <a:pt x="14838" y="2631"/>
                  </a:lnTo>
                  <a:lnTo>
                    <a:pt x="14824" y="2625"/>
                  </a:lnTo>
                  <a:lnTo>
                    <a:pt x="14810" y="2618"/>
                  </a:lnTo>
                  <a:lnTo>
                    <a:pt x="14793" y="2612"/>
                  </a:lnTo>
                  <a:lnTo>
                    <a:pt x="14774" y="2605"/>
                  </a:lnTo>
                  <a:lnTo>
                    <a:pt x="14754" y="2599"/>
                  </a:lnTo>
                  <a:lnTo>
                    <a:pt x="14732" y="2592"/>
                  </a:lnTo>
                  <a:lnTo>
                    <a:pt x="14708" y="2586"/>
                  </a:lnTo>
                  <a:lnTo>
                    <a:pt x="14682" y="2580"/>
                  </a:lnTo>
                  <a:lnTo>
                    <a:pt x="14655" y="2575"/>
                  </a:lnTo>
                  <a:lnTo>
                    <a:pt x="14627" y="2570"/>
                  </a:lnTo>
                  <a:lnTo>
                    <a:pt x="14596" y="2566"/>
                  </a:lnTo>
                  <a:lnTo>
                    <a:pt x="14563" y="2562"/>
                  </a:lnTo>
                  <a:lnTo>
                    <a:pt x="14530" y="2559"/>
                  </a:lnTo>
                  <a:lnTo>
                    <a:pt x="14495" y="2557"/>
                  </a:lnTo>
                  <a:lnTo>
                    <a:pt x="14458" y="2556"/>
                  </a:lnTo>
                  <a:lnTo>
                    <a:pt x="14420" y="2555"/>
                  </a:lnTo>
                  <a:lnTo>
                    <a:pt x="14371" y="2556"/>
                  </a:lnTo>
                  <a:lnTo>
                    <a:pt x="14323" y="2559"/>
                  </a:lnTo>
                  <a:lnTo>
                    <a:pt x="14276" y="2564"/>
                  </a:lnTo>
                  <a:lnTo>
                    <a:pt x="14230" y="2571"/>
                  </a:lnTo>
                  <a:lnTo>
                    <a:pt x="14184" y="2579"/>
                  </a:lnTo>
                  <a:lnTo>
                    <a:pt x="14140" y="2590"/>
                  </a:lnTo>
                  <a:lnTo>
                    <a:pt x="14096" y="2603"/>
                  </a:lnTo>
                  <a:lnTo>
                    <a:pt x="14054" y="2617"/>
                  </a:lnTo>
                  <a:lnTo>
                    <a:pt x="14013" y="2633"/>
                  </a:lnTo>
                  <a:lnTo>
                    <a:pt x="13973" y="2652"/>
                  </a:lnTo>
                  <a:lnTo>
                    <a:pt x="13934" y="2671"/>
                  </a:lnTo>
                  <a:lnTo>
                    <a:pt x="13897" y="2693"/>
                  </a:lnTo>
                  <a:lnTo>
                    <a:pt x="13862" y="2716"/>
                  </a:lnTo>
                  <a:lnTo>
                    <a:pt x="13827" y="2742"/>
                  </a:lnTo>
                  <a:lnTo>
                    <a:pt x="13793" y="2768"/>
                  </a:lnTo>
                  <a:lnTo>
                    <a:pt x="13762" y="2797"/>
                  </a:lnTo>
                  <a:lnTo>
                    <a:pt x="13732" y="2827"/>
                  </a:lnTo>
                  <a:lnTo>
                    <a:pt x="13703" y="2858"/>
                  </a:lnTo>
                  <a:lnTo>
                    <a:pt x="13676" y="2892"/>
                  </a:lnTo>
                  <a:lnTo>
                    <a:pt x="13651" y="2927"/>
                  </a:lnTo>
                  <a:lnTo>
                    <a:pt x="13627" y="2964"/>
                  </a:lnTo>
                  <a:lnTo>
                    <a:pt x="13606" y="3001"/>
                  </a:lnTo>
                  <a:lnTo>
                    <a:pt x="13586" y="3041"/>
                  </a:lnTo>
                  <a:lnTo>
                    <a:pt x="13568" y="3082"/>
                  </a:lnTo>
                  <a:lnTo>
                    <a:pt x="13553" y="3125"/>
                  </a:lnTo>
                  <a:lnTo>
                    <a:pt x="13538" y="3169"/>
                  </a:lnTo>
                  <a:lnTo>
                    <a:pt x="13526" y="3214"/>
                  </a:lnTo>
                  <a:lnTo>
                    <a:pt x="13517" y="3261"/>
                  </a:lnTo>
                  <a:lnTo>
                    <a:pt x="13509" y="3309"/>
                  </a:lnTo>
                  <a:lnTo>
                    <a:pt x="13503" y="3359"/>
                  </a:lnTo>
                  <a:lnTo>
                    <a:pt x="13500" y="3410"/>
                  </a:lnTo>
                  <a:lnTo>
                    <a:pt x="13498" y="3463"/>
                  </a:lnTo>
                  <a:lnTo>
                    <a:pt x="13500" y="3512"/>
                  </a:lnTo>
                  <a:lnTo>
                    <a:pt x="13503" y="3559"/>
                  </a:lnTo>
                  <a:lnTo>
                    <a:pt x="13507" y="3606"/>
                  </a:lnTo>
                  <a:lnTo>
                    <a:pt x="13514" y="3651"/>
                  </a:lnTo>
                  <a:lnTo>
                    <a:pt x="13522" y="3695"/>
                  </a:lnTo>
                  <a:lnTo>
                    <a:pt x="13532" y="3738"/>
                  </a:lnTo>
                  <a:lnTo>
                    <a:pt x="13545" y="3779"/>
                  </a:lnTo>
                  <a:lnTo>
                    <a:pt x="13559" y="3820"/>
                  </a:lnTo>
                  <a:lnTo>
                    <a:pt x="13575" y="3858"/>
                  </a:lnTo>
                  <a:lnTo>
                    <a:pt x="13593" y="3896"/>
                  </a:lnTo>
                  <a:lnTo>
                    <a:pt x="13611" y="3933"/>
                  </a:lnTo>
                  <a:lnTo>
                    <a:pt x="13632" y="3968"/>
                  </a:lnTo>
                  <a:lnTo>
                    <a:pt x="13655" y="4002"/>
                  </a:lnTo>
                  <a:lnTo>
                    <a:pt x="13680" y="4033"/>
                  </a:lnTo>
                  <a:lnTo>
                    <a:pt x="13705" y="4064"/>
                  </a:lnTo>
                  <a:lnTo>
                    <a:pt x="13733" y="4093"/>
                  </a:lnTo>
                  <a:lnTo>
                    <a:pt x="13762" y="4120"/>
                  </a:lnTo>
                  <a:lnTo>
                    <a:pt x="13793" y="4147"/>
                  </a:lnTo>
                  <a:lnTo>
                    <a:pt x="13826" y="4171"/>
                  </a:lnTo>
                  <a:lnTo>
                    <a:pt x="13860" y="4194"/>
                  </a:lnTo>
                  <a:lnTo>
                    <a:pt x="13894" y="4215"/>
                  </a:lnTo>
                  <a:lnTo>
                    <a:pt x="13931" y="4235"/>
                  </a:lnTo>
                  <a:lnTo>
                    <a:pt x="13970" y="4252"/>
                  </a:lnTo>
                  <a:lnTo>
                    <a:pt x="14010" y="4268"/>
                  </a:lnTo>
                  <a:lnTo>
                    <a:pt x="14051" y="4283"/>
                  </a:lnTo>
                  <a:lnTo>
                    <a:pt x="14094" y="4295"/>
                  </a:lnTo>
                  <a:lnTo>
                    <a:pt x="14138" y="4305"/>
                  </a:lnTo>
                  <a:lnTo>
                    <a:pt x="14183" y="4315"/>
                  </a:lnTo>
                  <a:lnTo>
                    <a:pt x="14230" y="4322"/>
                  </a:lnTo>
                  <a:lnTo>
                    <a:pt x="14278" y="4327"/>
                  </a:lnTo>
                  <a:lnTo>
                    <a:pt x="14327" y="4329"/>
                  </a:lnTo>
                  <a:lnTo>
                    <a:pt x="14377" y="4330"/>
                  </a:lnTo>
                  <a:lnTo>
                    <a:pt x="14416" y="4330"/>
                  </a:lnTo>
                  <a:lnTo>
                    <a:pt x="14454" y="4329"/>
                  </a:lnTo>
                  <a:lnTo>
                    <a:pt x="14490" y="4326"/>
                  </a:lnTo>
                  <a:lnTo>
                    <a:pt x="14525" y="4324"/>
                  </a:lnTo>
                  <a:lnTo>
                    <a:pt x="14558" y="4320"/>
                  </a:lnTo>
                  <a:lnTo>
                    <a:pt x="14591" y="4316"/>
                  </a:lnTo>
                  <a:lnTo>
                    <a:pt x="14622" y="4310"/>
                  </a:lnTo>
                  <a:lnTo>
                    <a:pt x="14651" y="4305"/>
                  </a:lnTo>
                  <a:lnTo>
                    <a:pt x="14679" y="4299"/>
                  </a:lnTo>
                  <a:lnTo>
                    <a:pt x="14705" y="4293"/>
                  </a:lnTo>
                  <a:lnTo>
                    <a:pt x="14729" y="4287"/>
                  </a:lnTo>
                  <a:lnTo>
                    <a:pt x="14753" y="4280"/>
                  </a:lnTo>
                  <a:lnTo>
                    <a:pt x="14773" y="4274"/>
                  </a:lnTo>
                  <a:lnTo>
                    <a:pt x="14793" y="4266"/>
                  </a:lnTo>
                  <a:lnTo>
                    <a:pt x="14809" y="4259"/>
                  </a:lnTo>
                  <a:lnTo>
                    <a:pt x="14824" y="4252"/>
                  </a:lnTo>
                  <a:lnTo>
                    <a:pt x="14772" y="4005"/>
                  </a:lnTo>
                  <a:close/>
                  <a:moveTo>
                    <a:pt x="15796" y="4303"/>
                  </a:moveTo>
                  <a:lnTo>
                    <a:pt x="15796" y="3578"/>
                  </a:lnTo>
                  <a:lnTo>
                    <a:pt x="16368" y="2582"/>
                  </a:lnTo>
                  <a:lnTo>
                    <a:pt x="16013" y="2582"/>
                  </a:lnTo>
                  <a:lnTo>
                    <a:pt x="15806" y="3023"/>
                  </a:lnTo>
                  <a:lnTo>
                    <a:pt x="15785" y="3069"/>
                  </a:lnTo>
                  <a:lnTo>
                    <a:pt x="15763" y="3114"/>
                  </a:lnTo>
                  <a:lnTo>
                    <a:pt x="15744" y="3157"/>
                  </a:lnTo>
                  <a:lnTo>
                    <a:pt x="15726" y="3199"/>
                  </a:lnTo>
                  <a:lnTo>
                    <a:pt x="15707" y="3241"/>
                  </a:lnTo>
                  <a:lnTo>
                    <a:pt x="15690" y="3283"/>
                  </a:lnTo>
                  <a:lnTo>
                    <a:pt x="15673" y="3324"/>
                  </a:lnTo>
                  <a:lnTo>
                    <a:pt x="15657" y="3364"/>
                  </a:lnTo>
                  <a:lnTo>
                    <a:pt x="15652" y="3364"/>
                  </a:lnTo>
                  <a:lnTo>
                    <a:pt x="15635" y="3322"/>
                  </a:lnTo>
                  <a:lnTo>
                    <a:pt x="15617" y="3280"/>
                  </a:lnTo>
                  <a:lnTo>
                    <a:pt x="15599" y="3239"/>
                  </a:lnTo>
                  <a:lnTo>
                    <a:pt x="15581" y="3198"/>
                  </a:lnTo>
                  <a:lnTo>
                    <a:pt x="15563" y="3156"/>
                  </a:lnTo>
                  <a:lnTo>
                    <a:pt x="15543" y="3114"/>
                  </a:lnTo>
                  <a:lnTo>
                    <a:pt x="15523" y="3070"/>
                  </a:lnTo>
                  <a:lnTo>
                    <a:pt x="15502" y="3024"/>
                  </a:lnTo>
                  <a:lnTo>
                    <a:pt x="15297" y="2582"/>
                  </a:lnTo>
                  <a:lnTo>
                    <a:pt x="14937" y="2582"/>
                  </a:lnTo>
                  <a:lnTo>
                    <a:pt x="15481" y="3586"/>
                  </a:lnTo>
                  <a:lnTo>
                    <a:pt x="15481" y="4303"/>
                  </a:lnTo>
                  <a:lnTo>
                    <a:pt x="15796" y="4303"/>
                  </a:lnTo>
                  <a:close/>
                  <a:moveTo>
                    <a:pt x="7244" y="692"/>
                  </a:moveTo>
                  <a:lnTo>
                    <a:pt x="6894" y="1721"/>
                  </a:lnTo>
                  <a:lnTo>
                    <a:pt x="6222" y="1721"/>
                  </a:lnTo>
                  <a:lnTo>
                    <a:pt x="6881" y="0"/>
                  </a:lnTo>
                  <a:lnTo>
                    <a:pt x="7608" y="0"/>
                  </a:lnTo>
                  <a:lnTo>
                    <a:pt x="8267" y="1721"/>
                  </a:lnTo>
                  <a:lnTo>
                    <a:pt x="7595" y="1721"/>
                  </a:lnTo>
                  <a:lnTo>
                    <a:pt x="7244" y="692"/>
                  </a:lnTo>
                  <a:close/>
                  <a:moveTo>
                    <a:pt x="9765" y="495"/>
                  </a:moveTo>
                  <a:lnTo>
                    <a:pt x="9765" y="0"/>
                  </a:lnTo>
                  <a:lnTo>
                    <a:pt x="8101" y="0"/>
                  </a:lnTo>
                  <a:lnTo>
                    <a:pt x="8101" y="495"/>
                  </a:lnTo>
                  <a:lnTo>
                    <a:pt x="8589" y="495"/>
                  </a:lnTo>
                  <a:lnTo>
                    <a:pt x="8589" y="1721"/>
                  </a:lnTo>
                  <a:lnTo>
                    <a:pt x="9277" y="1721"/>
                  </a:lnTo>
                  <a:lnTo>
                    <a:pt x="9277" y="495"/>
                  </a:lnTo>
                  <a:lnTo>
                    <a:pt x="9765" y="495"/>
                  </a:lnTo>
                  <a:close/>
                  <a:moveTo>
                    <a:pt x="10621" y="692"/>
                  </a:moveTo>
                  <a:lnTo>
                    <a:pt x="10271" y="1721"/>
                  </a:lnTo>
                  <a:lnTo>
                    <a:pt x="9599" y="1721"/>
                  </a:lnTo>
                  <a:lnTo>
                    <a:pt x="10258" y="0"/>
                  </a:lnTo>
                  <a:lnTo>
                    <a:pt x="10985" y="0"/>
                  </a:lnTo>
                  <a:lnTo>
                    <a:pt x="11644" y="1721"/>
                  </a:lnTo>
                  <a:lnTo>
                    <a:pt x="10972" y="1721"/>
                  </a:lnTo>
                  <a:lnTo>
                    <a:pt x="10621" y="6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200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u="sng" dirty="0">
                <a:solidFill>
                  <a:prstClr val="black"/>
                </a:solidFill>
                <a:latin typeface="Myriad Pro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396"/>
            <a:ext cx="12163874" cy="67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30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/>
          <a:srcRect b="93753"/>
          <a:stretch/>
        </p:blipFill>
        <p:spPr>
          <a:xfrm>
            <a:off x="0" y="0"/>
            <a:ext cx="12434782" cy="590550"/>
          </a:xfrm>
          <a:prstGeom prst="rect">
            <a:avLst/>
          </a:prstGeom>
          <a:solidFill>
            <a:srgbClr val="A9143C"/>
          </a:solidFill>
          <a:ln w="57150">
            <a:solidFill>
              <a:srgbClr val="FFC000"/>
            </a:solidFill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 b="93753"/>
          <a:stretch/>
        </p:blipFill>
        <p:spPr>
          <a:xfrm>
            <a:off x="-27728" y="6732296"/>
            <a:ext cx="12252960" cy="204106"/>
          </a:xfrm>
          <a:prstGeom prst="rect">
            <a:avLst/>
          </a:prstGeom>
          <a:solidFill>
            <a:srgbClr val="A9143C"/>
          </a:solidFill>
        </p:spPr>
      </p:pic>
    </p:spTree>
    <p:extLst>
      <p:ext uri="{BB962C8B-B14F-4D97-AF65-F5344CB8AC3E}">
        <p14:creationId xmlns:p14="http://schemas.microsoft.com/office/powerpoint/2010/main" val="1596722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504" y="103188"/>
            <a:ext cx="10058926" cy="48736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5"/>
            <a:ext cx="2844801" cy="365125"/>
          </a:xfrm>
          <a:prstGeom prst="rect">
            <a:avLst/>
          </a:prstGeom>
        </p:spPr>
        <p:txBody>
          <a:bodyPr vert="horz" lIns="91399" tIns="45699" rIns="91399" bIns="45699" rtlCol="0" anchor="ctr"/>
          <a:lstStyle>
            <a:lvl1pPr algn="r">
              <a:defRPr sz="12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B438B5-5B0C-4FB3-91FF-D064EC06A55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66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Visual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afinanceandloans.co.za/wp-content/uploads/2015/01/woolworths-credit-car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999"/>
          <a:stretch/>
        </p:blipFill>
        <p:spPr>
          <a:xfrm flipH="1">
            <a:off x="8919333" y="6295415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9"/>
            <a:ext cx="325120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2810"/>
            <a:r>
              <a:rPr lang="en-US" sz="667" dirty="0">
                <a:solidFill>
                  <a:prstClr val="white"/>
                </a:solidFill>
                <a:latin typeface="Myriad Pro"/>
              </a:rPr>
              <a:t>Copyright © </a:t>
            </a:r>
            <a:r>
              <a:rPr lang="en-US" sz="667" dirty="0" smtClean="0">
                <a:solidFill>
                  <a:prstClr val="white"/>
                </a:solidFill>
                <a:latin typeface="Myriad Pro"/>
              </a:rPr>
              <a:t>2016 </a:t>
            </a:r>
            <a:r>
              <a:rPr lang="en-US" sz="667" dirty="0">
                <a:solidFill>
                  <a:prstClr val="white"/>
                </a:solidFill>
                <a:latin typeface="Myriad Pro"/>
              </a:rPr>
              <a:t>Tata Consultancy Services Limited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133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667" b="0">
                <a:solidFill>
                  <a:schemeClr val="bg1"/>
                </a:solidFill>
                <a:latin typeface="Myriad Pro"/>
              </a:defRPr>
            </a:lvl1pPr>
            <a:lvl2pPr marL="406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281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3pPr>
            <a:lvl4pPr marL="121921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4pPr>
            <a:lvl5pPr marL="1625620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5pPr>
            <a:lvl6pPr marL="203202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6pPr>
            <a:lvl7pPr marL="2438430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7pPr>
            <a:lvl8pPr marL="2844836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8pPr>
            <a:lvl9pPr marL="3251241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11201827" y="117508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  <p:sp>
        <p:nvSpPr>
          <p:cNvPr id="28" name="Freeform 6"/>
          <p:cNvSpPr>
            <a:spLocks noEditPoints="1"/>
          </p:cNvSpPr>
          <p:nvPr/>
        </p:nvSpPr>
        <p:spPr bwMode="auto">
          <a:xfrm>
            <a:off x="368301" y="140368"/>
            <a:ext cx="1466639" cy="464508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328750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Visual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999"/>
          <a:stretch/>
        </p:blipFill>
        <p:spPr>
          <a:xfrm flipH="1">
            <a:off x="8919333" y="6295415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9"/>
            <a:ext cx="325120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2810"/>
            <a:r>
              <a:rPr lang="en-US" sz="667" dirty="0">
                <a:solidFill>
                  <a:prstClr val="white"/>
                </a:solidFill>
                <a:latin typeface="Myriad Pro"/>
              </a:rPr>
              <a:t>Copyright © </a:t>
            </a:r>
            <a:r>
              <a:rPr lang="en-US" sz="667" dirty="0" smtClean="0">
                <a:solidFill>
                  <a:prstClr val="white"/>
                </a:solidFill>
                <a:latin typeface="Myriad Pro"/>
              </a:rPr>
              <a:t>2016 </a:t>
            </a:r>
            <a:r>
              <a:rPr lang="en-US" sz="667" dirty="0">
                <a:solidFill>
                  <a:prstClr val="white"/>
                </a:solidFill>
                <a:latin typeface="Myriad Pro"/>
              </a:rPr>
              <a:t>Tata Consultancy Services Limited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133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667" b="0">
                <a:solidFill>
                  <a:schemeClr val="bg1"/>
                </a:solidFill>
                <a:latin typeface="Myriad Pro"/>
              </a:defRPr>
            </a:lvl1pPr>
            <a:lvl2pPr marL="406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281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3pPr>
            <a:lvl4pPr marL="121921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4pPr>
            <a:lvl5pPr marL="1625620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5pPr>
            <a:lvl6pPr marL="203202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6pPr>
            <a:lvl7pPr marL="2438430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7pPr>
            <a:lvl8pPr marL="2844836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8pPr>
            <a:lvl9pPr marL="3251241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11201827" y="117508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  <p:sp>
        <p:nvSpPr>
          <p:cNvPr id="28" name="Freeform 6"/>
          <p:cNvSpPr>
            <a:spLocks noEditPoints="1"/>
          </p:cNvSpPr>
          <p:nvPr/>
        </p:nvSpPr>
        <p:spPr bwMode="auto">
          <a:xfrm>
            <a:off x="368301" y="140368"/>
            <a:ext cx="1466639" cy="464508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  <p:pic>
        <p:nvPicPr>
          <p:cNvPr id="9" name="Picture 4" descr="Image result for woolworths sa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" b="6797"/>
          <a:stretch/>
        </p:blipFill>
        <p:spPr bwMode="auto">
          <a:xfrm>
            <a:off x="41015" y="-29185"/>
            <a:ext cx="12150985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398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95892" y="0"/>
            <a:ext cx="5696108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8486" y="0"/>
            <a:ext cx="14382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35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0287" y="0"/>
            <a:ext cx="4971713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0288" y="0"/>
            <a:ext cx="1066800" cy="10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5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C85319E-BCA3-4845-9443-DAC78577772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F3C3F78-44CD-425E-902A-4EE7658C39D4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2" descr="http://www3.pcmag.com/media/images/515875-microservices-what-they-are-and-why-your-business-should-care.jpg?thumb=y&amp;width=740&amp;height=42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24" y="1561"/>
            <a:ext cx="12199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9"/>
          <p:cNvSpPr>
            <a:spLocks noEditPoints="1"/>
          </p:cNvSpPr>
          <p:nvPr userDrawn="1"/>
        </p:nvSpPr>
        <p:spPr bwMode="auto">
          <a:xfrm>
            <a:off x="11201827" y="117508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>
              <a:solidFill>
                <a:prstClr val="black"/>
              </a:solidFill>
              <a:latin typeface="Myriad Pro"/>
            </a:endParaRPr>
          </a:p>
        </p:txBody>
      </p:sp>
      <p:sp>
        <p:nvSpPr>
          <p:cNvPr id="20" name="Freeform 6"/>
          <p:cNvSpPr>
            <a:spLocks noEditPoints="1"/>
          </p:cNvSpPr>
          <p:nvPr userDrawn="1"/>
        </p:nvSpPr>
        <p:spPr bwMode="auto">
          <a:xfrm>
            <a:off x="368301" y="140368"/>
            <a:ext cx="1466639" cy="464508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2872423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0404"/>
              </a:gs>
              <a:gs pos="83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65000"/>
                  <a:lumOff val="35000"/>
                </a:schemeClr>
              </a:gs>
              <a:gs pos="100000">
                <a:srgbClr val="F1F3F2"/>
              </a:gs>
            </a:gsLst>
            <a:lin ang="0" scaled="1"/>
          </a:gradFill>
        </p:spPr>
      </p:pic>
      <p:sp>
        <p:nvSpPr>
          <p:cNvPr id="6" name="Rectangle 5"/>
          <p:cNvSpPr/>
          <p:nvPr userDrawn="1"/>
        </p:nvSpPr>
        <p:spPr>
          <a:xfrm>
            <a:off x="-19050" y="0"/>
            <a:ext cx="12211050" cy="620486"/>
          </a:xfrm>
          <a:prstGeom prst="rect">
            <a:avLst/>
          </a:prstGeom>
          <a:gradFill flip="none" rotWithShape="1">
            <a:gsLst>
              <a:gs pos="0">
                <a:srgbClr val="040404"/>
              </a:gs>
              <a:gs pos="78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100000">
                <a:srgbClr val="F1F3F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11498837" y="141891"/>
            <a:ext cx="548640" cy="36576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15921601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9" y="3200404"/>
            <a:ext cx="10363201" cy="609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709" y="3858639"/>
            <a:ext cx="10380133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4" descr="http://www.sfdc.org/wp-content/uploads/2014/01/CVS-pharmacy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1670" y="-20960"/>
            <a:ext cx="12213670" cy="71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2243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880" y="67056"/>
            <a:ext cx="9956800" cy="5635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t>- </a:t>
            </a:r>
            <a:fld id="{501197B6-4E80-420E-A5FE-44B60EDD458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t> -</a:t>
            </a:r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87680" y="905257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E84C4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741363" lvl="1" indent="-28575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6CCFF6"/>
              </a:buClr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</p:txBody>
      </p:sp>
      <p:pic>
        <p:nvPicPr>
          <p:cNvPr id="5" name="Picture 4" descr="Kingfish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" y="-459432"/>
            <a:ext cx="12258506" cy="73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13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9050" y="0"/>
            <a:ext cx="12211050" cy="620486"/>
          </a:xfrm>
          <a:prstGeom prst="rect">
            <a:avLst/>
          </a:prstGeom>
          <a:gradFill flip="none" rotWithShape="1">
            <a:gsLst>
              <a:gs pos="0">
                <a:srgbClr val="040404"/>
              </a:gs>
              <a:gs pos="78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100000">
                <a:srgbClr val="F1F3F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11498837" y="141891"/>
            <a:ext cx="548640" cy="36576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336066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0404"/>
              </a:gs>
              <a:gs pos="83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65000"/>
                  <a:lumOff val="35000"/>
                </a:schemeClr>
              </a:gs>
              <a:gs pos="100000">
                <a:srgbClr val="F1F3F2"/>
              </a:gs>
            </a:gsLst>
            <a:lin ang="0" scaled="1"/>
          </a:gradFill>
        </p:spPr>
      </p:pic>
      <p:sp>
        <p:nvSpPr>
          <p:cNvPr id="6" name="Rectangle 5"/>
          <p:cNvSpPr/>
          <p:nvPr userDrawn="1"/>
        </p:nvSpPr>
        <p:spPr>
          <a:xfrm>
            <a:off x="-19050" y="0"/>
            <a:ext cx="12211050" cy="620486"/>
          </a:xfrm>
          <a:prstGeom prst="rect">
            <a:avLst/>
          </a:prstGeom>
          <a:gradFill flip="none" rotWithShape="1">
            <a:gsLst>
              <a:gs pos="0">
                <a:srgbClr val="040404"/>
              </a:gs>
              <a:gs pos="78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100000">
                <a:srgbClr val="F1F3F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11498837" y="141891"/>
            <a:ext cx="548640" cy="36576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854190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01.nyt.com/images/2014/04/04/business/Barnes1/Barnes1-tmagArticl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78"/>
          <a:stretch/>
        </p:blipFill>
        <p:spPr bwMode="auto">
          <a:xfrm>
            <a:off x="0" y="669701"/>
            <a:ext cx="12506632" cy="740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-2428568" y="-1032388"/>
            <a:ext cx="15102348" cy="876054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69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9050" y="0"/>
            <a:ext cx="12211050" cy="620486"/>
          </a:xfrm>
          <a:prstGeom prst="rect">
            <a:avLst/>
          </a:prstGeom>
          <a:gradFill flip="none" rotWithShape="1">
            <a:gsLst>
              <a:gs pos="0">
                <a:srgbClr val="040404"/>
              </a:gs>
              <a:gs pos="78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100000">
                <a:srgbClr val="F1F3F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Freeform 9"/>
          <p:cNvSpPr>
            <a:spLocks noEditPoints="1"/>
          </p:cNvSpPr>
          <p:nvPr userDrawn="1"/>
        </p:nvSpPr>
        <p:spPr bwMode="auto">
          <a:xfrm>
            <a:off x="11498837" y="141891"/>
            <a:ext cx="548640" cy="36576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2670816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31694"/>
            <a:ext cx="10058400" cy="4873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luminous wallpaper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AutoShape 4" descr="Image result for luminous wallpaper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88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504" y="103188"/>
            <a:ext cx="10058926" cy="48736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5"/>
            <a:ext cx="2844801" cy="365125"/>
          </a:xfrm>
          <a:prstGeom prst="rect">
            <a:avLst/>
          </a:prstGeom>
        </p:spPr>
        <p:txBody>
          <a:bodyPr vert="horz" lIns="91399" tIns="45699" rIns="91399" bIns="45699" rtlCol="0" anchor="ctr"/>
          <a:lstStyle>
            <a:lvl1pPr algn="r">
              <a:defRPr sz="12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B438B5-5B0C-4FB3-91FF-D064EC06A55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763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5" y="2080611"/>
            <a:ext cx="9542777" cy="530352"/>
          </a:xfrm>
        </p:spPr>
        <p:txBody>
          <a:bodyPr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5" y="2675800"/>
            <a:ext cx="9542777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7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11503341" y="121605"/>
            <a:ext cx="485459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2628"/>
            <a:ext cx="2454503" cy="1125173"/>
          </a:xfrm>
          <a:prstGeom prst="rect">
            <a:avLst/>
          </a:prstGeom>
        </p:spPr>
      </p:pic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13191" y="144978"/>
            <a:ext cx="1099979" cy="464508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u="sng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611541" y="205741"/>
            <a:ext cx="0" cy="63246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28723" y="6384273"/>
            <a:ext cx="286007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77"/>
            <a:r>
              <a:rPr lang="en-US" sz="933" dirty="0" smtClean="0">
                <a:solidFill>
                  <a:prstClr val="white"/>
                </a:solidFill>
              </a:rPr>
              <a:t>|   Copyright </a:t>
            </a:r>
            <a:r>
              <a:rPr lang="en-US" sz="933" dirty="0">
                <a:solidFill>
                  <a:prstClr val="white"/>
                </a:solidFill>
              </a:rPr>
              <a:t>© </a:t>
            </a:r>
            <a:r>
              <a:rPr lang="en-US" sz="933" dirty="0" smtClean="0">
                <a:solidFill>
                  <a:prstClr val="white"/>
                </a:solidFill>
              </a:rPr>
              <a:t>2017 Tata Consultancy Services Limited</a:t>
            </a:r>
            <a:endParaRPr lang="en-US" sz="933" dirty="0">
              <a:solidFill>
                <a:prstClr val="white"/>
              </a:solidFill>
            </a:endParaRP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383652"/>
            <a:ext cx="3048000" cy="20320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632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5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16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400050" y="-247650"/>
            <a:ext cx="13239750" cy="7315200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66568" y="19050"/>
            <a:ext cx="333313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562303" y="-19050"/>
            <a:ext cx="3259393" cy="685800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498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818245" y="6601891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231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481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818245" y="6601891"/>
            <a:ext cx="3751448" cy="256109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616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146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52" y="6518754"/>
            <a:ext cx="3751448" cy="256109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436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818245" y="6601891"/>
            <a:ext cx="3751448" cy="256109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3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661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319E-BCA3-4845-9443-DAC7857777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3F78-44CD-425E-902A-4EE7658C39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968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93753"/>
          <a:stretch/>
        </p:blipFill>
        <p:spPr>
          <a:xfrm>
            <a:off x="0" y="0"/>
            <a:ext cx="12434782" cy="685800"/>
          </a:xfrm>
          <a:prstGeom prst="rect">
            <a:avLst/>
          </a:prstGeom>
          <a:solidFill>
            <a:srgbClr val="A9143C"/>
          </a:solidFill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4206016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0404"/>
              </a:gs>
              <a:gs pos="83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65000"/>
                  <a:lumOff val="35000"/>
                </a:schemeClr>
              </a:gs>
              <a:gs pos="100000">
                <a:srgbClr val="F1F3F2"/>
              </a:gs>
            </a:gsLst>
            <a:lin ang="0" scaled="1"/>
          </a:gradFill>
        </p:spPr>
      </p:pic>
      <p:sp>
        <p:nvSpPr>
          <p:cNvPr id="6" name="Rectangle 5"/>
          <p:cNvSpPr/>
          <p:nvPr userDrawn="1"/>
        </p:nvSpPr>
        <p:spPr>
          <a:xfrm>
            <a:off x="-19050" y="0"/>
            <a:ext cx="12211050" cy="620486"/>
          </a:xfrm>
          <a:prstGeom prst="rect">
            <a:avLst/>
          </a:prstGeom>
          <a:gradFill flip="none" rotWithShape="1">
            <a:gsLst>
              <a:gs pos="0">
                <a:srgbClr val="040404"/>
              </a:gs>
              <a:gs pos="78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100000">
                <a:srgbClr val="F1F3F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11498837" y="141891"/>
            <a:ext cx="548640" cy="36576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8045895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93753"/>
          <a:stretch/>
        </p:blipFill>
        <p:spPr>
          <a:xfrm>
            <a:off x="0" y="0"/>
            <a:ext cx="12434782" cy="685800"/>
          </a:xfrm>
          <a:prstGeom prst="rect">
            <a:avLst/>
          </a:prstGeom>
          <a:solidFill>
            <a:srgbClr val="A9143C"/>
          </a:solidFill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965832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1703023" y="6512133"/>
            <a:ext cx="642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FE088AA-EF1F-4111-AE3A-421D12F2C2A7}" type="slidenum">
              <a:rPr lang="en-US" sz="110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94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9050" y="0"/>
            <a:ext cx="12211050" cy="620486"/>
          </a:xfrm>
          <a:prstGeom prst="rect">
            <a:avLst/>
          </a:prstGeom>
          <a:gradFill flip="none" rotWithShape="1">
            <a:gsLst>
              <a:gs pos="0">
                <a:srgbClr val="040404"/>
              </a:gs>
              <a:gs pos="78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100000">
                <a:srgbClr val="F1F3F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11498837" y="141891"/>
            <a:ext cx="548640" cy="36576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80677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31694"/>
            <a:ext cx="10058400" cy="4873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luminous wallpaper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AutoShape 4" descr="Image result for luminous wallpaper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054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0404"/>
              </a:gs>
              <a:gs pos="83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65000"/>
                  <a:lumOff val="35000"/>
                </a:schemeClr>
              </a:gs>
              <a:gs pos="100000">
                <a:srgbClr val="F1F3F2"/>
              </a:gs>
            </a:gsLst>
            <a:lin ang="0" scaled="1"/>
          </a:gradFill>
        </p:spPr>
      </p:pic>
      <p:sp>
        <p:nvSpPr>
          <p:cNvPr id="6" name="Rectangle 5"/>
          <p:cNvSpPr/>
          <p:nvPr userDrawn="1"/>
        </p:nvSpPr>
        <p:spPr>
          <a:xfrm>
            <a:off x="-19050" y="0"/>
            <a:ext cx="12211050" cy="620486"/>
          </a:xfrm>
          <a:prstGeom prst="rect">
            <a:avLst/>
          </a:prstGeom>
          <a:gradFill flip="none" rotWithShape="1">
            <a:gsLst>
              <a:gs pos="0">
                <a:srgbClr val="040404"/>
              </a:gs>
              <a:gs pos="78000">
                <a:schemeClr val="tx1">
                  <a:lumMod val="65000"/>
                  <a:lumOff val="3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100000">
                <a:srgbClr val="F1F3F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11498837" y="141891"/>
            <a:ext cx="548640" cy="36576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2810"/>
            <a:endParaRPr lang="en-US" sz="1600" u="sng" dirty="0">
              <a:solidFill>
                <a:prstClr val="black"/>
              </a:solidFill>
              <a:latin typeface="Myriad Pro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3096" y="620486"/>
            <a:ext cx="12115845" cy="6237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27"/>
          <a:stretch/>
        </p:blipFill>
        <p:spPr>
          <a:xfrm>
            <a:off x="10572749" y="620486"/>
            <a:ext cx="856940" cy="62375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27"/>
          <a:stretch/>
        </p:blipFill>
        <p:spPr>
          <a:xfrm>
            <a:off x="11373004" y="649542"/>
            <a:ext cx="856940" cy="62375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139004" y="620486"/>
            <a:ext cx="15337704" cy="756272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9355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41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5319E-BCA3-4845-9443-DAC78577772B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C3F78-44CD-425E-902A-4EE7658C3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4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50" r:id="rId3"/>
    <p:sldLayoutId id="2147483662" r:id="rId4"/>
    <p:sldLayoutId id="2147483661" r:id="rId5"/>
    <p:sldLayoutId id="2147483663" r:id="rId6"/>
    <p:sldLayoutId id="2147483702" r:id="rId7"/>
    <p:sldLayoutId id="2147483730" r:id="rId8"/>
    <p:sldLayoutId id="2147483731" r:id="rId9"/>
    <p:sldLayoutId id="214748373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03023" y="6512133"/>
            <a:ext cx="642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FE088AA-EF1F-4111-AE3A-421D12F2C2A7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56662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21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03023" y="6512133"/>
            <a:ext cx="642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FE088AA-EF1F-4111-AE3A-421D12F2C2A7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03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90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1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endParaRPr 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2" y="6473952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067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914377">
                <a:defRPr/>
              </a:pPr>
              <a:t>‹#›</a:t>
            </a:fld>
            <a:r>
              <a:rPr lang="en-US" sz="1067" b="1" dirty="0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  <a:endParaRPr lang="en-US" sz="1067" b="1" dirty="0">
              <a:solidFill>
                <a:prstClr val="white">
                  <a:lumMod val="50000"/>
                </a:prstClr>
              </a:solidFill>
              <a:cs typeface="Arial" pitchFamily="34" charset="0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 flipH="1">
            <a:off x="1" y="6317015"/>
            <a:ext cx="2197100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056478" y="6477000"/>
            <a:ext cx="885825" cy="331144"/>
            <a:chOff x="7032639" y="6477000"/>
            <a:chExt cx="885825" cy="331144"/>
          </a:xfrm>
          <a:solidFill>
            <a:schemeClr val="bg1">
              <a:lumMod val="50000"/>
            </a:schemeClr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7032639" y="6482843"/>
              <a:ext cx="762000" cy="321784"/>
            </a:xfrm>
            <a:custGeom>
              <a:avLst/>
              <a:gdLst>
                <a:gd name="T0" fmla="*/ 13059 w 16368"/>
                <a:gd name="T1" fmla="*/ 6821 h 6912"/>
                <a:gd name="T2" fmla="*/ 13171 w 16368"/>
                <a:gd name="T3" fmla="*/ 6058 h 6912"/>
                <a:gd name="T4" fmla="*/ 12537 w 16368"/>
                <a:gd name="T5" fmla="*/ 5601 h 6912"/>
                <a:gd name="T6" fmla="*/ 13031 w 16368"/>
                <a:gd name="T7" fmla="*/ 5422 h 6912"/>
                <a:gd name="T8" fmla="*/ 12404 w 16368"/>
                <a:gd name="T9" fmla="*/ 5262 h 6912"/>
                <a:gd name="T10" fmla="*/ 12431 w 16368"/>
                <a:gd name="T11" fmla="*/ 6007 h 6912"/>
                <a:gd name="T12" fmla="*/ 12987 w 16368"/>
                <a:gd name="T13" fmla="*/ 6455 h 6912"/>
                <a:gd name="T14" fmla="*/ 12420 w 16368"/>
                <a:gd name="T15" fmla="*/ 6610 h 6912"/>
                <a:gd name="T16" fmla="*/ 10290 w 16368"/>
                <a:gd name="T17" fmla="*/ 6648 h 6912"/>
                <a:gd name="T18" fmla="*/ 9716 w 16368"/>
                <a:gd name="T19" fmla="*/ 5817 h 6912"/>
                <a:gd name="T20" fmla="*/ 10563 w 16368"/>
                <a:gd name="T21" fmla="*/ 5437 h 6912"/>
                <a:gd name="T22" fmla="*/ 9537 w 16368"/>
                <a:gd name="T23" fmla="*/ 5473 h 6912"/>
                <a:gd name="T24" fmla="*/ 9912 w 16368"/>
                <a:gd name="T25" fmla="*/ 6864 h 6912"/>
                <a:gd name="T26" fmla="*/ 7886 w 16368"/>
                <a:gd name="T27" fmla="*/ 6342 h 6912"/>
                <a:gd name="T28" fmla="*/ 3258 w 16368"/>
                <a:gd name="T29" fmla="*/ 6878 h 6912"/>
                <a:gd name="T30" fmla="*/ 4175 w 16368"/>
                <a:gd name="T31" fmla="*/ 6446 h 6912"/>
                <a:gd name="T32" fmla="*/ 3586 w 16368"/>
                <a:gd name="T33" fmla="*/ 5821 h 6912"/>
                <a:gd name="T34" fmla="*/ 3511 w 16368"/>
                <a:gd name="T35" fmla="*/ 5432 h 6912"/>
                <a:gd name="T36" fmla="*/ 3856 w 16368"/>
                <a:gd name="T37" fmla="*/ 5147 h 6912"/>
                <a:gd name="T38" fmla="*/ 3086 w 16368"/>
                <a:gd name="T39" fmla="*/ 5654 h 6912"/>
                <a:gd name="T40" fmla="*/ 3767 w 16368"/>
                <a:gd name="T41" fmla="*/ 6238 h 6912"/>
                <a:gd name="T42" fmla="*/ 3719 w 16368"/>
                <a:gd name="T43" fmla="*/ 6621 h 6912"/>
                <a:gd name="T44" fmla="*/ 6358 w 16368"/>
                <a:gd name="T45" fmla="*/ 6200 h 6912"/>
                <a:gd name="T46" fmla="*/ 6907 w 16368"/>
                <a:gd name="T47" fmla="*/ 6636 h 6912"/>
                <a:gd name="T48" fmla="*/ 6848 w 16368"/>
                <a:gd name="T49" fmla="*/ 5890 h 6912"/>
                <a:gd name="T50" fmla="*/ 6560 w 16368"/>
                <a:gd name="T51" fmla="*/ 5196 h 6912"/>
                <a:gd name="T52" fmla="*/ 6473 w 16368"/>
                <a:gd name="T53" fmla="*/ 5436 h 6912"/>
                <a:gd name="T54" fmla="*/ 6496 w 16368"/>
                <a:gd name="T55" fmla="*/ 5894 h 6912"/>
                <a:gd name="T56" fmla="*/ 765 w 16368"/>
                <a:gd name="T57" fmla="*/ 4050 h 6912"/>
                <a:gd name="T58" fmla="*/ 414 w 16368"/>
                <a:gd name="T59" fmla="*/ 3090 h 6912"/>
                <a:gd name="T60" fmla="*/ 1311 w 16368"/>
                <a:gd name="T61" fmla="*/ 2618 h 6912"/>
                <a:gd name="T62" fmla="*/ 70 w 16368"/>
                <a:gd name="T63" fmla="*/ 3082 h 6912"/>
                <a:gd name="T64" fmla="*/ 780 w 16368"/>
                <a:gd name="T65" fmla="*/ 4327 h 6912"/>
                <a:gd name="T66" fmla="*/ 2867 w 16368"/>
                <a:gd name="T67" fmla="*/ 4033 h 6912"/>
                <a:gd name="T68" fmla="*/ 2587 w 16368"/>
                <a:gd name="T69" fmla="*/ 2621 h 6912"/>
                <a:gd name="T70" fmla="*/ 1434 w 16368"/>
                <a:gd name="T71" fmla="*/ 3358 h 6912"/>
                <a:gd name="T72" fmla="*/ 2181 w 16368"/>
                <a:gd name="T73" fmla="*/ 4076 h 6912"/>
                <a:gd name="T74" fmla="*/ 1790 w 16368"/>
                <a:gd name="T75" fmla="*/ 3203 h 6912"/>
                <a:gd name="T76" fmla="*/ 2563 w 16368"/>
                <a:gd name="T77" fmla="*/ 2957 h 6912"/>
                <a:gd name="T78" fmla="*/ 2523 w 16368"/>
                <a:gd name="T79" fmla="*/ 3971 h 6912"/>
                <a:gd name="T80" fmla="*/ 3826 w 16368"/>
                <a:gd name="T81" fmla="*/ 3401 h 6912"/>
                <a:gd name="T82" fmla="*/ 5201 w 16368"/>
                <a:gd name="T83" fmla="*/ 4304 h 6912"/>
                <a:gd name="T84" fmla="*/ 6088 w 16368"/>
                <a:gd name="T85" fmla="*/ 3839 h 6912"/>
                <a:gd name="T86" fmla="*/ 5467 w 16368"/>
                <a:gd name="T87" fmla="*/ 3223 h 6912"/>
                <a:gd name="T88" fmla="*/ 5434 w 16368"/>
                <a:gd name="T89" fmla="*/ 2845 h 6912"/>
                <a:gd name="T90" fmla="*/ 5737 w 16368"/>
                <a:gd name="T91" fmla="*/ 2562 h 6912"/>
                <a:gd name="T92" fmla="*/ 4999 w 16368"/>
                <a:gd name="T93" fmla="*/ 3094 h 6912"/>
                <a:gd name="T94" fmla="*/ 5698 w 16368"/>
                <a:gd name="T95" fmla="*/ 3673 h 6912"/>
                <a:gd name="T96" fmla="*/ 5617 w 16368"/>
                <a:gd name="T97" fmla="*/ 4044 h 6912"/>
                <a:gd name="T98" fmla="*/ 6429 w 16368"/>
                <a:gd name="T99" fmla="*/ 3950 h 6912"/>
                <a:gd name="T100" fmla="*/ 7503 w 16368"/>
                <a:gd name="T101" fmla="*/ 4170 h 6912"/>
                <a:gd name="T102" fmla="*/ 7279 w 16368"/>
                <a:gd name="T103" fmla="*/ 3987 h 6912"/>
                <a:gd name="T104" fmla="*/ 6709 w 16368"/>
                <a:gd name="T105" fmla="*/ 3804 h 6912"/>
                <a:gd name="T106" fmla="*/ 10777 w 16368"/>
                <a:gd name="T107" fmla="*/ 3115 h 6912"/>
                <a:gd name="T108" fmla="*/ 12176 w 16368"/>
                <a:gd name="T109" fmla="*/ 3026 h 6912"/>
                <a:gd name="T110" fmla="*/ 14702 w 16368"/>
                <a:gd name="T111" fmla="*/ 4030 h 6912"/>
                <a:gd name="T112" fmla="*/ 13852 w 16368"/>
                <a:gd name="T113" fmla="*/ 3645 h 6912"/>
                <a:gd name="T114" fmla="*/ 14434 w 16368"/>
                <a:gd name="T115" fmla="*/ 2814 h 6912"/>
                <a:gd name="T116" fmla="*/ 14096 w 16368"/>
                <a:gd name="T117" fmla="*/ 2603 h 6912"/>
                <a:gd name="T118" fmla="*/ 13655 w 16368"/>
                <a:gd name="T119" fmla="*/ 4002 h 6912"/>
                <a:gd name="T120" fmla="*/ 15796 w 16368"/>
                <a:gd name="T121" fmla="*/ 3578 h 6912"/>
                <a:gd name="T122" fmla="*/ 8589 w 16368"/>
                <a:gd name="T123" fmla="*/ 495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68" h="6912">
                  <a:moveTo>
                    <a:pt x="6388" y="495"/>
                  </a:moveTo>
                  <a:lnTo>
                    <a:pt x="6388" y="0"/>
                  </a:lnTo>
                  <a:lnTo>
                    <a:pt x="4724" y="0"/>
                  </a:lnTo>
                  <a:lnTo>
                    <a:pt x="4724" y="495"/>
                  </a:lnTo>
                  <a:lnTo>
                    <a:pt x="5212" y="495"/>
                  </a:lnTo>
                  <a:lnTo>
                    <a:pt x="5212" y="1721"/>
                  </a:lnTo>
                  <a:lnTo>
                    <a:pt x="5900" y="1721"/>
                  </a:lnTo>
                  <a:lnTo>
                    <a:pt x="5900" y="495"/>
                  </a:lnTo>
                  <a:lnTo>
                    <a:pt x="6388" y="495"/>
                  </a:lnTo>
                  <a:close/>
                  <a:moveTo>
                    <a:pt x="12191" y="6803"/>
                  </a:moveTo>
                  <a:lnTo>
                    <a:pt x="12210" y="6813"/>
                  </a:lnTo>
                  <a:lnTo>
                    <a:pt x="12231" y="6823"/>
                  </a:lnTo>
                  <a:lnTo>
                    <a:pt x="12253" y="6833"/>
                  </a:lnTo>
                  <a:lnTo>
                    <a:pt x="12278" y="6843"/>
                  </a:lnTo>
                  <a:lnTo>
                    <a:pt x="12304" y="6853"/>
                  </a:lnTo>
                  <a:lnTo>
                    <a:pt x="12331" y="6862"/>
                  </a:lnTo>
                  <a:lnTo>
                    <a:pt x="12361" y="6871"/>
                  </a:lnTo>
                  <a:lnTo>
                    <a:pt x="12391" y="6878"/>
                  </a:lnTo>
                  <a:lnTo>
                    <a:pt x="12422" y="6885"/>
                  </a:lnTo>
                  <a:lnTo>
                    <a:pt x="12454" y="6893"/>
                  </a:lnTo>
                  <a:lnTo>
                    <a:pt x="12487" y="6898"/>
                  </a:lnTo>
                  <a:lnTo>
                    <a:pt x="12520" y="6903"/>
                  </a:lnTo>
                  <a:lnTo>
                    <a:pt x="12554" y="6907"/>
                  </a:lnTo>
                  <a:lnTo>
                    <a:pt x="12588" y="6910"/>
                  </a:lnTo>
                  <a:lnTo>
                    <a:pt x="12622" y="6911"/>
                  </a:lnTo>
                  <a:lnTo>
                    <a:pt x="12657" y="6912"/>
                  </a:lnTo>
                  <a:lnTo>
                    <a:pt x="12697" y="6911"/>
                  </a:lnTo>
                  <a:lnTo>
                    <a:pt x="12737" y="6909"/>
                  </a:lnTo>
                  <a:lnTo>
                    <a:pt x="12775" y="6906"/>
                  </a:lnTo>
                  <a:lnTo>
                    <a:pt x="12812" y="6901"/>
                  </a:lnTo>
                  <a:lnTo>
                    <a:pt x="12848" y="6896"/>
                  </a:lnTo>
                  <a:lnTo>
                    <a:pt x="12882" y="6888"/>
                  </a:lnTo>
                  <a:lnTo>
                    <a:pt x="12914" y="6879"/>
                  </a:lnTo>
                  <a:lnTo>
                    <a:pt x="12946" y="6870"/>
                  </a:lnTo>
                  <a:lnTo>
                    <a:pt x="12976" y="6860"/>
                  </a:lnTo>
                  <a:lnTo>
                    <a:pt x="13004" y="6848"/>
                  </a:lnTo>
                  <a:lnTo>
                    <a:pt x="13032" y="6835"/>
                  </a:lnTo>
                  <a:lnTo>
                    <a:pt x="13059" y="6821"/>
                  </a:lnTo>
                  <a:lnTo>
                    <a:pt x="13083" y="6807"/>
                  </a:lnTo>
                  <a:lnTo>
                    <a:pt x="13107" y="6791"/>
                  </a:lnTo>
                  <a:lnTo>
                    <a:pt x="13129" y="6775"/>
                  </a:lnTo>
                  <a:lnTo>
                    <a:pt x="13150" y="6758"/>
                  </a:lnTo>
                  <a:lnTo>
                    <a:pt x="13169" y="6739"/>
                  </a:lnTo>
                  <a:lnTo>
                    <a:pt x="13187" y="6720"/>
                  </a:lnTo>
                  <a:lnTo>
                    <a:pt x="13205" y="6700"/>
                  </a:lnTo>
                  <a:lnTo>
                    <a:pt x="13220" y="6680"/>
                  </a:lnTo>
                  <a:lnTo>
                    <a:pt x="13235" y="6659"/>
                  </a:lnTo>
                  <a:lnTo>
                    <a:pt x="13248" y="6637"/>
                  </a:lnTo>
                  <a:lnTo>
                    <a:pt x="13259" y="6615"/>
                  </a:lnTo>
                  <a:lnTo>
                    <a:pt x="13270" y="6592"/>
                  </a:lnTo>
                  <a:lnTo>
                    <a:pt x="13280" y="6568"/>
                  </a:lnTo>
                  <a:lnTo>
                    <a:pt x="13288" y="6545"/>
                  </a:lnTo>
                  <a:lnTo>
                    <a:pt x="13294" y="6521"/>
                  </a:lnTo>
                  <a:lnTo>
                    <a:pt x="13300" y="6496"/>
                  </a:lnTo>
                  <a:lnTo>
                    <a:pt x="13304" y="6471"/>
                  </a:lnTo>
                  <a:lnTo>
                    <a:pt x="13307" y="6446"/>
                  </a:lnTo>
                  <a:lnTo>
                    <a:pt x="13309" y="6420"/>
                  </a:lnTo>
                  <a:lnTo>
                    <a:pt x="13309" y="6395"/>
                  </a:lnTo>
                  <a:lnTo>
                    <a:pt x="13309" y="6372"/>
                  </a:lnTo>
                  <a:lnTo>
                    <a:pt x="13308" y="6350"/>
                  </a:lnTo>
                  <a:lnTo>
                    <a:pt x="13306" y="6327"/>
                  </a:lnTo>
                  <a:lnTo>
                    <a:pt x="13303" y="6307"/>
                  </a:lnTo>
                  <a:lnTo>
                    <a:pt x="13299" y="6285"/>
                  </a:lnTo>
                  <a:lnTo>
                    <a:pt x="13294" y="6266"/>
                  </a:lnTo>
                  <a:lnTo>
                    <a:pt x="13289" y="6245"/>
                  </a:lnTo>
                  <a:lnTo>
                    <a:pt x="13283" y="6226"/>
                  </a:lnTo>
                  <a:lnTo>
                    <a:pt x="13275" y="6207"/>
                  </a:lnTo>
                  <a:lnTo>
                    <a:pt x="13267" y="6189"/>
                  </a:lnTo>
                  <a:lnTo>
                    <a:pt x="13258" y="6172"/>
                  </a:lnTo>
                  <a:lnTo>
                    <a:pt x="13248" y="6154"/>
                  </a:lnTo>
                  <a:lnTo>
                    <a:pt x="13238" y="6137"/>
                  </a:lnTo>
                  <a:lnTo>
                    <a:pt x="13226" y="6120"/>
                  </a:lnTo>
                  <a:lnTo>
                    <a:pt x="13213" y="6104"/>
                  </a:lnTo>
                  <a:lnTo>
                    <a:pt x="13200" y="6089"/>
                  </a:lnTo>
                  <a:lnTo>
                    <a:pt x="13186" y="6073"/>
                  </a:lnTo>
                  <a:lnTo>
                    <a:pt x="13171" y="6058"/>
                  </a:lnTo>
                  <a:lnTo>
                    <a:pt x="13155" y="6044"/>
                  </a:lnTo>
                  <a:lnTo>
                    <a:pt x="13138" y="6029"/>
                  </a:lnTo>
                  <a:lnTo>
                    <a:pt x="13120" y="6016"/>
                  </a:lnTo>
                  <a:lnTo>
                    <a:pt x="13102" y="6002"/>
                  </a:lnTo>
                  <a:lnTo>
                    <a:pt x="13082" y="5989"/>
                  </a:lnTo>
                  <a:lnTo>
                    <a:pt x="13062" y="5976"/>
                  </a:lnTo>
                  <a:lnTo>
                    <a:pt x="13041" y="5964"/>
                  </a:lnTo>
                  <a:lnTo>
                    <a:pt x="13019" y="5952"/>
                  </a:lnTo>
                  <a:lnTo>
                    <a:pt x="12995" y="5939"/>
                  </a:lnTo>
                  <a:lnTo>
                    <a:pt x="12972" y="5927"/>
                  </a:lnTo>
                  <a:lnTo>
                    <a:pt x="12947" y="5916"/>
                  </a:lnTo>
                  <a:lnTo>
                    <a:pt x="12920" y="5905"/>
                  </a:lnTo>
                  <a:lnTo>
                    <a:pt x="12894" y="5893"/>
                  </a:lnTo>
                  <a:lnTo>
                    <a:pt x="12866" y="5883"/>
                  </a:lnTo>
                  <a:lnTo>
                    <a:pt x="12825" y="5867"/>
                  </a:lnTo>
                  <a:lnTo>
                    <a:pt x="12786" y="5851"/>
                  </a:lnTo>
                  <a:lnTo>
                    <a:pt x="12751" y="5835"/>
                  </a:lnTo>
                  <a:lnTo>
                    <a:pt x="12718" y="5821"/>
                  </a:lnTo>
                  <a:lnTo>
                    <a:pt x="12688" y="5806"/>
                  </a:lnTo>
                  <a:lnTo>
                    <a:pt x="12662" y="5790"/>
                  </a:lnTo>
                  <a:lnTo>
                    <a:pt x="12637" y="5775"/>
                  </a:lnTo>
                  <a:lnTo>
                    <a:pt x="12616" y="5758"/>
                  </a:lnTo>
                  <a:lnTo>
                    <a:pt x="12606" y="5750"/>
                  </a:lnTo>
                  <a:lnTo>
                    <a:pt x="12597" y="5742"/>
                  </a:lnTo>
                  <a:lnTo>
                    <a:pt x="12589" y="5734"/>
                  </a:lnTo>
                  <a:lnTo>
                    <a:pt x="12581" y="5725"/>
                  </a:lnTo>
                  <a:lnTo>
                    <a:pt x="12574" y="5717"/>
                  </a:lnTo>
                  <a:lnTo>
                    <a:pt x="12568" y="5707"/>
                  </a:lnTo>
                  <a:lnTo>
                    <a:pt x="12561" y="5698"/>
                  </a:lnTo>
                  <a:lnTo>
                    <a:pt x="12556" y="5689"/>
                  </a:lnTo>
                  <a:lnTo>
                    <a:pt x="12552" y="5679"/>
                  </a:lnTo>
                  <a:lnTo>
                    <a:pt x="12548" y="5668"/>
                  </a:lnTo>
                  <a:lnTo>
                    <a:pt x="12545" y="5658"/>
                  </a:lnTo>
                  <a:lnTo>
                    <a:pt x="12542" y="5647"/>
                  </a:lnTo>
                  <a:lnTo>
                    <a:pt x="12540" y="5637"/>
                  </a:lnTo>
                  <a:lnTo>
                    <a:pt x="12538" y="5626"/>
                  </a:lnTo>
                  <a:lnTo>
                    <a:pt x="12538" y="5613"/>
                  </a:lnTo>
                  <a:lnTo>
                    <a:pt x="12537" y="5601"/>
                  </a:lnTo>
                  <a:lnTo>
                    <a:pt x="12538" y="5583"/>
                  </a:lnTo>
                  <a:lnTo>
                    <a:pt x="12541" y="5563"/>
                  </a:lnTo>
                  <a:lnTo>
                    <a:pt x="12544" y="5554"/>
                  </a:lnTo>
                  <a:lnTo>
                    <a:pt x="12546" y="5545"/>
                  </a:lnTo>
                  <a:lnTo>
                    <a:pt x="12550" y="5536"/>
                  </a:lnTo>
                  <a:lnTo>
                    <a:pt x="12553" y="5526"/>
                  </a:lnTo>
                  <a:lnTo>
                    <a:pt x="12558" y="5517"/>
                  </a:lnTo>
                  <a:lnTo>
                    <a:pt x="12563" y="5508"/>
                  </a:lnTo>
                  <a:lnTo>
                    <a:pt x="12569" y="5500"/>
                  </a:lnTo>
                  <a:lnTo>
                    <a:pt x="12575" y="5491"/>
                  </a:lnTo>
                  <a:lnTo>
                    <a:pt x="12581" y="5482"/>
                  </a:lnTo>
                  <a:lnTo>
                    <a:pt x="12588" y="5475"/>
                  </a:lnTo>
                  <a:lnTo>
                    <a:pt x="12596" y="5467"/>
                  </a:lnTo>
                  <a:lnTo>
                    <a:pt x="12604" y="5460"/>
                  </a:lnTo>
                  <a:lnTo>
                    <a:pt x="12614" y="5453"/>
                  </a:lnTo>
                  <a:lnTo>
                    <a:pt x="12623" y="5446"/>
                  </a:lnTo>
                  <a:lnTo>
                    <a:pt x="12633" y="5438"/>
                  </a:lnTo>
                  <a:lnTo>
                    <a:pt x="12644" y="5432"/>
                  </a:lnTo>
                  <a:lnTo>
                    <a:pt x="12656" y="5427"/>
                  </a:lnTo>
                  <a:lnTo>
                    <a:pt x="12667" y="5421"/>
                  </a:lnTo>
                  <a:lnTo>
                    <a:pt x="12680" y="5417"/>
                  </a:lnTo>
                  <a:lnTo>
                    <a:pt x="12693" y="5412"/>
                  </a:lnTo>
                  <a:lnTo>
                    <a:pt x="12707" y="5408"/>
                  </a:lnTo>
                  <a:lnTo>
                    <a:pt x="12721" y="5405"/>
                  </a:lnTo>
                  <a:lnTo>
                    <a:pt x="12736" y="5402"/>
                  </a:lnTo>
                  <a:lnTo>
                    <a:pt x="12752" y="5398"/>
                  </a:lnTo>
                  <a:lnTo>
                    <a:pt x="12768" y="5396"/>
                  </a:lnTo>
                  <a:lnTo>
                    <a:pt x="12785" y="5395"/>
                  </a:lnTo>
                  <a:lnTo>
                    <a:pt x="12803" y="5394"/>
                  </a:lnTo>
                  <a:lnTo>
                    <a:pt x="12821" y="5393"/>
                  </a:lnTo>
                  <a:lnTo>
                    <a:pt x="12852" y="5394"/>
                  </a:lnTo>
                  <a:lnTo>
                    <a:pt x="12881" y="5396"/>
                  </a:lnTo>
                  <a:lnTo>
                    <a:pt x="12908" y="5398"/>
                  </a:lnTo>
                  <a:lnTo>
                    <a:pt x="12935" y="5402"/>
                  </a:lnTo>
                  <a:lnTo>
                    <a:pt x="12960" y="5406"/>
                  </a:lnTo>
                  <a:lnTo>
                    <a:pt x="12985" y="5411"/>
                  </a:lnTo>
                  <a:lnTo>
                    <a:pt x="13008" y="5417"/>
                  </a:lnTo>
                  <a:lnTo>
                    <a:pt x="13031" y="5422"/>
                  </a:lnTo>
                  <a:lnTo>
                    <a:pt x="13052" y="5429"/>
                  </a:lnTo>
                  <a:lnTo>
                    <a:pt x="13072" y="5435"/>
                  </a:lnTo>
                  <a:lnTo>
                    <a:pt x="13091" y="5442"/>
                  </a:lnTo>
                  <a:lnTo>
                    <a:pt x="13109" y="5449"/>
                  </a:lnTo>
                  <a:lnTo>
                    <a:pt x="13139" y="5463"/>
                  </a:lnTo>
                  <a:lnTo>
                    <a:pt x="13166" y="5475"/>
                  </a:lnTo>
                  <a:lnTo>
                    <a:pt x="13241" y="5222"/>
                  </a:lnTo>
                  <a:lnTo>
                    <a:pt x="13223" y="5213"/>
                  </a:lnTo>
                  <a:lnTo>
                    <a:pt x="13205" y="5205"/>
                  </a:lnTo>
                  <a:lnTo>
                    <a:pt x="13185" y="5197"/>
                  </a:lnTo>
                  <a:lnTo>
                    <a:pt x="13165" y="5189"/>
                  </a:lnTo>
                  <a:lnTo>
                    <a:pt x="13142" y="5182"/>
                  </a:lnTo>
                  <a:lnTo>
                    <a:pt x="13120" y="5175"/>
                  </a:lnTo>
                  <a:lnTo>
                    <a:pt x="13096" y="5168"/>
                  </a:lnTo>
                  <a:lnTo>
                    <a:pt x="13071" y="5162"/>
                  </a:lnTo>
                  <a:lnTo>
                    <a:pt x="13044" y="5157"/>
                  </a:lnTo>
                  <a:lnTo>
                    <a:pt x="13017" y="5152"/>
                  </a:lnTo>
                  <a:lnTo>
                    <a:pt x="12988" y="5147"/>
                  </a:lnTo>
                  <a:lnTo>
                    <a:pt x="12958" y="5144"/>
                  </a:lnTo>
                  <a:lnTo>
                    <a:pt x="12928" y="5141"/>
                  </a:lnTo>
                  <a:lnTo>
                    <a:pt x="12896" y="5139"/>
                  </a:lnTo>
                  <a:lnTo>
                    <a:pt x="12862" y="5137"/>
                  </a:lnTo>
                  <a:lnTo>
                    <a:pt x="12828" y="5137"/>
                  </a:lnTo>
                  <a:lnTo>
                    <a:pt x="12794" y="5138"/>
                  </a:lnTo>
                  <a:lnTo>
                    <a:pt x="12760" y="5139"/>
                  </a:lnTo>
                  <a:lnTo>
                    <a:pt x="12727" y="5142"/>
                  </a:lnTo>
                  <a:lnTo>
                    <a:pt x="12694" y="5146"/>
                  </a:lnTo>
                  <a:lnTo>
                    <a:pt x="12664" y="5152"/>
                  </a:lnTo>
                  <a:lnTo>
                    <a:pt x="12633" y="5158"/>
                  </a:lnTo>
                  <a:lnTo>
                    <a:pt x="12603" y="5165"/>
                  </a:lnTo>
                  <a:lnTo>
                    <a:pt x="12576" y="5175"/>
                  </a:lnTo>
                  <a:lnTo>
                    <a:pt x="12548" y="5184"/>
                  </a:lnTo>
                  <a:lnTo>
                    <a:pt x="12522" y="5195"/>
                  </a:lnTo>
                  <a:lnTo>
                    <a:pt x="12496" y="5206"/>
                  </a:lnTo>
                  <a:lnTo>
                    <a:pt x="12471" y="5219"/>
                  </a:lnTo>
                  <a:lnTo>
                    <a:pt x="12448" y="5232"/>
                  </a:lnTo>
                  <a:lnTo>
                    <a:pt x="12425" y="5247"/>
                  </a:lnTo>
                  <a:lnTo>
                    <a:pt x="12404" y="5262"/>
                  </a:lnTo>
                  <a:lnTo>
                    <a:pt x="12383" y="5278"/>
                  </a:lnTo>
                  <a:lnTo>
                    <a:pt x="12364" y="5295"/>
                  </a:lnTo>
                  <a:lnTo>
                    <a:pt x="12346" y="5313"/>
                  </a:lnTo>
                  <a:lnTo>
                    <a:pt x="12329" y="5331"/>
                  </a:lnTo>
                  <a:lnTo>
                    <a:pt x="12313" y="5350"/>
                  </a:lnTo>
                  <a:lnTo>
                    <a:pt x="12299" y="5371"/>
                  </a:lnTo>
                  <a:lnTo>
                    <a:pt x="12285" y="5391"/>
                  </a:lnTo>
                  <a:lnTo>
                    <a:pt x="12273" y="5413"/>
                  </a:lnTo>
                  <a:lnTo>
                    <a:pt x="12262" y="5435"/>
                  </a:lnTo>
                  <a:lnTo>
                    <a:pt x="12251" y="5458"/>
                  </a:lnTo>
                  <a:lnTo>
                    <a:pt x="12243" y="5480"/>
                  </a:lnTo>
                  <a:lnTo>
                    <a:pt x="12236" y="5505"/>
                  </a:lnTo>
                  <a:lnTo>
                    <a:pt x="12230" y="5528"/>
                  </a:lnTo>
                  <a:lnTo>
                    <a:pt x="12225" y="5554"/>
                  </a:lnTo>
                  <a:lnTo>
                    <a:pt x="12222" y="5578"/>
                  </a:lnTo>
                  <a:lnTo>
                    <a:pt x="12220" y="5605"/>
                  </a:lnTo>
                  <a:lnTo>
                    <a:pt x="12219" y="5631"/>
                  </a:lnTo>
                  <a:lnTo>
                    <a:pt x="12220" y="5654"/>
                  </a:lnTo>
                  <a:lnTo>
                    <a:pt x="12221" y="5676"/>
                  </a:lnTo>
                  <a:lnTo>
                    <a:pt x="12224" y="5698"/>
                  </a:lnTo>
                  <a:lnTo>
                    <a:pt x="12227" y="5720"/>
                  </a:lnTo>
                  <a:lnTo>
                    <a:pt x="12232" y="5740"/>
                  </a:lnTo>
                  <a:lnTo>
                    <a:pt x="12237" y="5761"/>
                  </a:lnTo>
                  <a:lnTo>
                    <a:pt x="12244" y="5780"/>
                  </a:lnTo>
                  <a:lnTo>
                    <a:pt x="12251" y="5799"/>
                  </a:lnTo>
                  <a:lnTo>
                    <a:pt x="12260" y="5818"/>
                  </a:lnTo>
                  <a:lnTo>
                    <a:pt x="12270" y="5836"/>
                  </a:lnTo>
                  <a:lnTo>
                    <a:pt x="12280" y="5854"/>
                  </a:lnTo>
                  <a:lnTo>
                    <a:pt x="12291" y="5871"/>
                  </a:lnTo>
                  <a:lnTo>
                    <a:pt x="12304" y="5888"/>
                  </a:lnTo>
                  <a:lnTo>
                    <a:pt x="12317" y="5905"/>
                  </a:lnTo>
                  <a:lnTo>
                    <a:pt x="12330" y="5920"/>
                  </a:lnTo>
                  <a:lnTo>
                    <a:pt x="12346" y="5935"/>
                  </a:lnTo>
                  <a:lnTo>
                    <a:pt x="12361" y="5951"/>
                  </a:lnTo>
                  <a:lnTo>
                    <a:pt x="12377" y="5965"/>
                  </a:lnTo>
                  <a:lnTo>
                    <a:pt x="12395" y="5979"/>
                  </a:lnTo>
                  <a:lnTo>
                    <a:pt x="12412" y="5994"/>
                  </a:lnTo>
                  <a:lnTo>
                    <a:pt x="12431" y="6007"/>
                  </a:lnTo>
                  <a:lnTo>
                    <a:pt x="12451" y="6020"/>
                  </a:lnTo>
                  <a:lnTo>
                    <a:pt x="12471" y="6033"/>
                  </a:lnTo>
                  <a:lnTo>
                    <a:pt x="12492" y="6045"/>
                  </a:lnTo>
                  <a:lnTo>
                    <a:pt x="12514" y="6057"/>
                  </a:lnTo>
                  <a:lnTo>
                    <a:pt x="12536" y="6068"/>
                  </a:lnTo>
                  <a:lnTo>
                    <a:pt x="12559" y="6080"/>
                  </a:lnTo>
                  <a:lnTo>
                    <a:pt x="12583" y="6091"/>
                  </a:lnTo>
                  <a:lnTo>
                    <a:pt x="12607" y="6101"/>
                  </a:lnTo>
                  <a:lnTo>
                    <a:pt x="12633" y="6111"/>
                  </a:lnTo>
                  <a:lnTo>
                    <a:pt x="12659" y="6122"/>
                  </a:lnTo>
                  <a:lnTo>
                    <a:pt x="12685" y="6131"/>
                  </a:lnTo>
                  <a:lnTo>
                    <a:pt x="12724" y="6146"/>
                  </a:lnTo>
                  <a:lnTo>
                    <a:pt x="12761" y="6160"/>
                  </a:lnTo>
                  <a:lnTo>
                    <a:pt x="12794" y="6176"/>
                  </a:lnTo>
                  <a:lnTo>
                    <a:pt x="12824" y="6191"/>
                  </a:lnTo>
                  <a:lnTo>
                    <a:pt x="12852" y="6206"/>
                  </a:lnTo>
                  <a:lnTo>
                    <a:pt x="12877" y="6222"/>
                  </a:lnTo>
                  <a:lnTo>
                    <a:pt x="12899" y="6238"/>
                  </a:lnTo>
                  <a:lnTo>
                    <a:pt x="12919" y="6254"/>
                  </a:lnTo>
                  <a:lnTo>
                    <a:pt x="12928" y="6264"/>
                  </a:lnTo>
                  <a:lnTo>
                    <a:pt x="12936" y="6272"/>
                  </a:lnTo>
                  <a:lnTo>
                    <a:pt x="12944" y="6281"/>
                  </a:lnTo>
                  <a:lnTo>
                    <a:pt x="12951" y="6290"/>
                  </a:lnTo>
                  <a:lnTo>
                    <a:pt x="12957" y="6299"/>
                  </a:lnTo>
                  <a:lnTo>
                    <a:pt x="12962" y="6309"/>
                  </a:lnTo>
                  <a:lnTo>
                    <a:pt x="12969" y="6319"/>
                  </a:lnTo>
                  <a:lnTo>
                    <a:pt x="12973" y="6328"/>
                  </a:lnTo>
                  <a:lnTo>
                    <a:pt x="12977" y="6338"/>
                  </a:lnTo>
                  <a:lnTo>
                    <a:pt x="12980" y="6349"/>
                  </a:lnTo>
                  <a:lnTo>
                    <a:pt x="12983" y="6360"/>
                  </a:lnTo>
                  <a:lnTo>
                    <a:pt x="12986" y="6370"/>
                  </a:lnTo>
                  <a:lnTo>
                    <a:pt x="12987" y="6381"/>
                  </a:lnTo>
                  <a:lnTo>
                    <a:pt x="12989" y="6393"/>
                  </a:lnTo>
                  <a:lnTo>
                    <a:pt x="12989" y="6405"/>
                  </a:lnTo>
                  <a:lnTo>
                    <a:pt x="12990" y="6417"/>
                  </a:lnTo>
                  <a:lnTo>
                    <a:pt x="12989" y="6429"/>
                  </a:lnTo>
                  <a:lnTo>
                    <a:pt x="12988" y="6443"/>
                  </a:lnTo>
                  <a:lnTo>
                    <a:pt x="12987" y="6455"/>
                  </a:lnTo>
                  <a:lnTo>
                    <a:pt x="12985" y="6467"/>
                  </a:lnTo>
                  <a:lnTo>
                    <a:pt x="12982" y="6479"/>
                  </a:lnTo>
                  <a:lnTo>
                    <a:pt x="12978" y="6491"/>
                  </a:lnTo>
                  <a:lnTo>
                    <a:pt x="12974" y="6502"/>
                  </a:lnTo>
                  <a:lnTo>
                    <a:pt x="12970" y="6513"/>
                  </a:lnTo>
                  <a:lnTo>
                    <a:pt x="12963" y="6523"/>
                  </a:lnTo>
                  <a:lnTo>
                    <a:pt x="12957" y="6534"/>
                  </a:lnTo>
                  <a:lnTo>
                    <a:pt x="12951" y="6544"/>
                  </a:lnTo>
                  <a:lnTo>
                    <a:pt x="12944" y="6553"/>
                  </a:lnTo>
                  <a:lnTo>
                    <a:pt x="12936" y="6562"/>
                  </a:lnTo>
                  <a:lnTo>
                    <a:pt x="12928" y="6570"/>
                  </a:lnTo>
                  <a:lnTo>
                    <a:pt x="12918" y="6579"/>
                  </a:lnTo>
                  <a:lnTo>
                    <a:pt x="12908" y="6587"/>
                  </a:lnTo>
                  <a:lnTo>
                    <a:pt x="12898" y="6594"/>
                  </a:lnTo>
                  <a:lnTo>
                    <a:pt x="12888" y="6601"/>
                  </a:lnTo>
                  <a:lnTo>
                    <a:pt x="12877" y="6608"/>
                  </a:lnTo>
                  <a:lnTo>
                    <a:pt x="12864" y="6614"/>
                  </a:lnTo>
                  <a:lnTo>
                    <a:pt x="12852" y="6621"/>
                  </a:lnTo>
                  <a:lnTo>
                    <a:pt x="12839" y="6626"/>
                  </a:lnTo>
                  <a:lnTo>
                    <a:pt x="12824" y="6631"/>
                  </a:lnTo>
                  <a:lnTo>
                    <a:pt x="12810" y="6635"/>
                  </a:lnTo>
                  <a:lnTo>
                    <a:pt x="12796" y="6639"/>
                  </a:lnTo>
                  <a:lnTo>
                    <a:pt x="12780" y="6642"/>
                  </a:lnTo>
                  <a:lnTo>
                    <a:pt x="12764" y="6645"/>
                  </a:lnTo>
                  <a:lnTo>
                    <a:pt x="12748" y="6647"/>
                  </a:lnTo>
                  <a:lnTo>
                    <a:pt x="12731" y="6649"/>
                  </a:lnTo>
                  <a:lnTo>
                    <a:pt x="12714" y="6650"/>
                  </a:lnTo>
                  <a:lnTo>
                    <a:pt x="12695" y="6651"/>
                  </a:lnTo>
                  <a:lnTo>
                    <a:pt x="12677" y="6651"/>
                  </a:lnTo>
                  <a:lnTo>
                    <a:pt x="12647" y="6651"/>
                  </a:lnTo>
                  <a:lnTo>
                    <a:pt x="12618" y="6649"/>
                  </a:lnTo>
                  <a:lnTo>
                    <a:pt x="12588" y="6646"/>
                  </a:lnTo>
                  <a:lnTo>
                    <a:pt x="12558" y="6643"/>
                  </a:lnTo>
                  <a:lnTo>
                    <a:pt x="12530" y="6638"/>
                  </a:lnTo>
                  <a:lnTo>
                    <a:pt x="12502" y="6632"/>
                  </a:lnTo>
                  <a:lnTo>
                    <a:pt x="12473" y="6626"/>
                  </a:lnTo>
                  <a:lnTo>
                    <a:pt x="12447" y="6619"/>
                  </a:lnTo>
                  <a:lnTo>
                    <a:pt x="12420" y="6610"/>
                  </a:lnTo>
                  <a:lnTo>
                    <a:pt x="12395" y="6602"/>
                  </a:lnTo>
                  <a:lnTo>
                    <a:pt x="12370" y="6593"/>
                  </a:lnTo>
                  <a:lnTo>
                    <a:pt x="12347" y="6584"/>
                  </a:lnTo>
                  <a:lnTo>
                    <a:pt x="12323" y="6574"/>
                  </a:lnTo>
                  <a:lnTo>
                    <a:pt x="12302" y="6563"/>
                  </a:lnTo>
                  <a:lnTo>
                    <a:pt x="12280" y="6553"/>
                  </a:lnTo>
                  <a:lnTo>
                    <a:pt x="12261" y="6542"/>
                  </a:lnTo>
                  <a:lnTo>
                    <a:pt x="12191" y="6803"/>
                  </a:lnTo>
                  <a:close/>
                  <a:moveTo>
                    <a:pt x="11914" y="5865"/>
                  </a:moveTo>
                  <a:lnTo>
                    <a:pt x="11265" y="5865"/>
                  </a:lnTo>
                  <a:lnTo>
                    <a:pt x="11265" y="5422"/>
                  </a:lnTo>
                  <a:lnTo>
                    <a:pt x="11953" y="5422"/>
                  </a:lnTo>
                  <a:lnTo>
                    <a:pt x="11953" y="5163"/>
                  </a:lnTo>
                  <a:lnTo>
                    <a:pt x="10951" y="5163"/>
                  </a:lnTo>
                  <a:lnTo>
                    <a:pt x="10951" y="6884"/>
                  </a:lnTo>
                  <a:lnTo>
                    <a:pt x="11991" y="6884"/>
                  </a:lnTo>
                  <a:lnTo>
                    <a:pt x="11991" y="6626"/>
                  </a:lnTo>
                  <a:lnTo>
                    <a:pt x="11265" y="6626"/>
                  </a:lnTo>
                  <a:lnTo>
                    <a:pt x="11265" y="6122"/>
                  </a:lnTo>
                  <a:lnTo>
                    <a:pt x="11914" y="6122"/>
                  </a:lnTo>
                  <a:lnTo>
                    <a:pt x="11914" y="5865"/>
                  </a:lnTo>
                  <a:close/>
                  <a:moveTo>
                    <a:pt x="10633" y="6586"/>
                  </a:moveTo>
                  <a:lnTo>
                    <a:pt x="10617" y="6593"/>
                  </a:lnTo>
                  <a:lnTo>
                    <a:pt x="10600" y="6599"/>
                  </a:lnTo>
                  <a:lnTo>
                    <a:pt x="10582" y="6605"/>
                  </a:lnTo>
                  <a:lnTo>
                    <a:pt x="10562" y="6611"/>
                  </a:lnTo>
                  <a:lnTo>
                    <a:pt x="10542" y="6617"/>
                  </a:lnTo>
                  <a:lnTo>
                    <a:pt x="10522" y="6623"/>
                  </a:lnTo>
                  <a:lnTo>
                    <a:pt x="10500" y="6627"/>
                  </a:lnTo>
                  <a:lnTo>
                    <a:pt x="10479" y="6632"/>
                  </a:lnTo>
                  <a:lnTo>
                    <a:pt x="10456" y="6635"/>
                  </a:lnTo>
                  <a:lnTo>
                    <a:pt x="10433" y="6639"/>
                  </a:lnTo>
                  <a:lnTo>
                    <a:pt x="10409" y="6642"/>
                  </a:lnTo>
                  <a:lnTo>
                    <a:pt x="10385" y="6644"/>
                  </a:lnTo>
                  <a:lnTo>
                    <a:pt x="10362" y="6646"/>
                  </a:lnTo>
                  <a:lnTo>
                    <a:pt x="10338" y="6647"/>
                  </a:lnTo>
                  <a:lnTo>
                    <a:pt x="10314" y="6648"/>
                  </a:lnTo>
                  <a:lnTo>
                    <a:pt x="10290" y="6648"/>
                  </a:lnTo>
                  <a:lnTo>
                    <a:pt x="10255" y="6648"/>
                  </a:lnTo>
                  <a:lnTo>
                    <a:pt x="10221" y="6646"/>
                  </a:lnTo>
                  <a:lnTo>
                    <a:pt x="10188" y="6642"/>
                  </a:lnTo>
                  <a:lnTo>
                    <a:pt x="10155" y="6638"/>
                  </a:lnTo>
                  <a:lnTo>
                    <a:pt x="10125" y="6632"/>
                  </a:lnTo>
                  <a:lnTo>
                    <a:pt x="10094" y="6624"/>
                  </a:lnTo>
                  <a:lnTo>
                    <a:pt x="10065" y="6615"/>
                  </a:lnTo>
                  <a:lnTo>
                    <a:pt x="10037" y="6605"/>
                  </a:lnTo>
                  <a:lnTo>
                    <a:pt x="10009" y="6594"/>
                  </a:lnTo>
                  <a:lnTo>
                    <a:pt x="9983" y="6582"/>
                  </a:lnTo>
                  <a:lnTo>
                    <a:pt x="9958" y="6567"/>
                  </a:lnTo>
                  <a:lnTo>
                    <a:pt x="9934" y="6552"/>
                  </a:lnTo>
                  <a:lnTo>
                    <a:pt x="9911" y="6537"/>
                  </a:lnTo>
                  <a:lnTo>
                    <a:pt x="9889" y="6519"/>
                  </a:lnTo>
                  <a:lnTo>
                    <a:pt x="9868" y="6501"/>
                  </a:lnTo>
                  <a:lnTo>
                    <a:pt x="9848" y="6480"/>
                  </a:lnTo>
                  <a:lnTo>
                    <a:pt x="9830" y="6460"/>
                  </a:lnTo>
                  <a:lnTo>
                    <a:pt x="9813" y="6439"/>
                  </a:lnTo>
                  <a:lnTo>
                    <a:pt x="9795" y="6416"/>
                  </a:lnTo>
                  <a:lnTo>
                    <a:pt x="9781" y="6391"/>
                  </a:lnTo>
                  <a:lnTo>
                    <a:pt x="9767" y="6367"/>
                  </a:lnTo>
                  <a:lnTo>
                    <a:pt x="9753" y="6340"/>
                  </a:lnTo>
                  <a:lnTo>
                    <a:pt x="9742" y="6314"/>
                  </a:lnTo>
                  <a:lnTo>
                    <a:pt x="9731" y="6286"/>
                  </a:lnTo>
                  <a:lnTo>
                    <a:pt x="9722" y="6256"/>
                  </a:lnTo>
                  <a:lnTo>
                    <a:pt x="9713" y="6227"/>
                  </a:lnTo>
                  <a:lnTo>
                    <a:pt x="9706" y="6196"/>
                  </a:lnTo>
                  <a:lnTo>
                    <a:pt x="9701" y="6164"/>
                  </a:lnTo>
                  <a:lnTo>
                    <a:pt x="9696" y="6132"/>
                  </a:lnTo>
                  <a:lnTo>
                    <a:pt x="9693" y="6098"/>
                  </a:lnTo>
                  <a:lnTo>
                    <a:pt x="9691" y="6064"/>
                  </a:lnTo>
                  <a:lnTo>
                    <a:pt x="9691" y="6028"/>
                  </a:lnTo>
                  <a:lnTo>
                    <a:pt x="9691" y="5991"/>
                  </a:lnTo>
                  <a:lnTo>
                    <a:pt x="9694" y="5954"/>
                  </a:lnTo>
                  <a:lnTo>
                    <a:pt x="9697" y="5918"/>
                  </a:lnTo>
                  <a:lnTo>
                    <a:pt x="9702" y="5883"/>
                  </a:lnTo>
                  <a:lnTo>
                    <a:pt x="9708" y="5849"/>
                  </a:lnTo>
                  <a:lnTo>
                    <a:pt x="9716" y="5817"/>
                  </a:lnTo>
                  <a:lnTo>
                    <a:pt x="9726" y="5785"/>
                  </a:lnTo>
                  <a:lnTo>
                    <a:pt x="9736" y="5755"/>
                  </a:lnTo>
                  <a:lnTo>
                    <a:pt x="9747" y="5727"/>
                  </a:lnTo>
                  <a:lnTo>
                    <a:pt x="9759" y="5699"/>
                  </a:lnTo>
                  <a:lnTo>
                    <a:pt x="9774" y="5673"/>
                  </a:lnTo>
                  <a:lnTo>
                    <a:pt x="9789" y="5647"/>
                  </a:lnTo>
                  <a:lnTo>
                    <a:pt x="9805" y="5622"/>
                  </a:lnTo>
                  <a:lnTo>
                    <a:pt x="9823" y="5600"/>
                  </a:lnTo>
                  <a:lnTo>
                    <a:pt x="9841" y="5577"/>
                  </a:lnTo>
                  <a:lnTo>
                    <a:pt x="9861" y="5557"/>
                  </a:lnTo>
                  <a:lnTo>
                    <a:pt x="9881" y="5538"/>
                  </a:lnTo>
                  <a:lnTo>
                    <a:pt x="9903" y="5520"/>
                  </a:lnTo>
                  <a:lnTo>
                    <a:pt x="9925" y="5503"/>
                  </a:lnTo>
                  <a:lnTo>
                    <a:pt x="9949" y="5487"/>
                  </a:lnTo>
                  <a:lnTo>
                    <a:pt x="9973" y="5473"/>
                  </a:lnTo>
                  <a:lnTo>
                    <a:pt x="9999" y="5460"/>
                  </a:lnTo>
                  <a:lnTo>
                    <a:pt x="10024" y="5448"/>
                  </a:lnTo>
                  <a:lnTo>
                    <a:pt x="10052" y="5436"/>
                  </a:lnTo>
                  <a:lnTo>
                    <a:pt x="10080" y="5427"/>
                  </a:lnTo>
                  <a:lnTo>
                    <a:pt x="10108" y="5419"/>
                  </a:lnTo>
                  <a:lnTo>
                    <a:pt x="10138" y="5412"/>
                  </a:lnTo>
                  <a:lnTo>
                    <a:pt x="10168" y="5407"/>
                  </a:lnTo>
                  <a:lnTo>
                    <a:pt x="10198" y="5402"/>
                  </a:lnTo>
                  <a:lnTo>
                    <a:pt x="10230" y="5398"/>
                  </a:lnTo>
                  <a:lnTo>
                    <a:pt x="10262" y="5396"/>
                  </a:lnTo>
                  <a:lnTo>
                    <a:pt x="10294" y="5396"/>
                  </a:lnTo>
                  <a:lnTo>
                    <a:pt x="10320" y="5396"/>
                  </a:lnTo>
                  <a:lnTo>
                    <a:pt x="10346" y="5397"/>
                  </a:lnTo>
                  <a:lnTo>
                    <a:pt x="10370" y="5400"/>
                  </a:lnTo>
                  <a:lnTo>
                    <a:pt x="10395" y="5402"/>
                  </a:lnTo>
                  <a:lnTo>
                    <a:pt x="10418" y="5405"/>
                  </a:lnTo>
                  <a:lnTo>
                    <a:pt x="10441" y="5408"/>
                  </a:lnTo>
                  <a:lnTo>
                    <a:pt x="10463" y="5412"/>
                  </a:lnTo>
                  <a:lnTo>
                    <a:pt x="10485" y="5416"/>
                  </a:lnTo>
                  <a:lnTo>
                    <a:pt x="10505" y="5421"/>
                  </a:lnTo>
                  <a:lnTo>
                    <a:pt x="10526" y="5426"/>
                  </a:lnTo>
                  <a:lnTo>
                    <a:pt x="10545" y="5431"/>
                  </a:lnTo>
                  <a:lnTo>
                    <a:pt x="10563" y="5437"/>
                  </a:lnTo>
                  <a:lnTo>
                    <a:pt x="10598" y="5450"/>
                  </a:lnTo>
                  <a:lnTo>
                    <a:pt x="10630" y="5463"/>
                  </a:lnTo>
                  <a:lnTo>
                    <a:pt x="10699" y="5213"/>
                  </a:lnTo>
                  <a:lnTo>
                    <a:pt x="10685" y="5206"/>
                  </a:lnTo>
                  <a:lnTo>
                    <a:pt x="10671" y="5200"/>
                  </a:lnTo>
                  <a:lnTo>
                    <a:pt x="10654" y="5193"/>
                  </a:lnTo>
                  <a:lnTo>
                    <a:pt x="10635" y="5187"/>
                  </a:lnTo>
                  <a:lnTo>
                    <a:pt x="10615" y="5180"/>
                  </a:lnTo>
                  <a:lnTo>
                    <a:pt x="10593" y="5174"/>
                  </a:lnTo>
                  <a:lnTo>
                    <a:pt x="10569" y="5167"/>
                  </a:lnTo>
                  <a:lnTo>
                    <a:pt x="10543" y="5162"/>
                  </a:lnTo>
                  <a:lnTo>
                    <a:pt x="10516" y="5156"/>
                  </a:lnTo>
                  <a:lnTo>
                    <a:pt x="10488" y="5152"/>
                  </a:lnTo>
                  <a:lnTo>
                    <a:pt x="10457" y="5148"/>
                  </a:lnTo>
                  <a:lnTo>
                    <a:pt x="10424" y="5144"/>
                  </a:lnTo>
                  <a:lnTo>
                    <a:pt x="10392" y="5141"/>
                  </a:lnTo>
                  <a:lnTo>
                    <a:pt x="10356" y="5139"/>
                  </a:lnTo>
                  <a:lnTo>
                    <a:pt x="10319" y="5137"/>
                  </a:lnTo>
                  <a:lnTo>
                    <a:pt x="10281" y="5137"/>
                  </a:lnTo>
                  <a:lnTo>
                    <a:pt x="10232" y="5138"/>
                  </a:lnTo>
                  <a:lnTo>
                    <a:pt x="10184" y="5141"/>
                  </a:lnTo>
                  <a:lnTo>
                    <a:pt x="10137" y="5146"/>
                  </a:lnTo>
                  <a:lnTo>
                    <a:pt x="10091" y="5152"/>
                  </a:lnTo>
                  <a:lnTo>
                    <a:pt x="10045" y="5161"/>
                  </a:lnTo>
                  <a:lnTo>
                    <a:pt x="10001" y="5172"/>
                  </a:lnTo>
                  <a:lnTo>
                    <a:pt x="9957" y="5185"/>
                  </a:lnTo>
                  <a:lnTo>
                    <a:pt x="9915" y="5199"/>
                  </a:lnTo>
                  <a:lnTo>
                    <a:pt x="9874" y="5215"/>
                  </a:lnTo>
                  <a:lnTo>
                    <a:pt x="9834" y="5233"/>
                  </a:lnTo>
                  <a:lnTo>
                    <a:pt x="9795" y="5253"/>
                  </a:lnTo>
                  <a:lnTo>
                    <a:pt x="9758" y="5275"/>
                  </a:lnTo>
                  <a:lnTo>
                    <a:pt x="9723" y="5298"/>
                  </a:lnTo>
                  <a:lnTo>
                    <a:pt x="9688" y="5323"/>
                  </a:lnTo>
                  <a:lnTo>
                    <a:pt x="9654" y="5349"/>
                  </a:lnTo>
                  <a:lnTo>
                    <a:pt x="9623" y="5378"/>
                  </a:lnTo>
                  <a:lnTo>
                    <a:pt x="9593" y="5409"/>
                  </a:lnTo>
                  <a:lnTo>
                    <a:pt x="9564" y="5440"/>
                  </a:lnTo>
                  <a:lnTo>
                    <a:pt x="9537" y="5473"/>
                  </a:lnTo>
                  <a:lnTo>
                    <a:pt x="9512" y="5509"/>
                  </a:lnTo>
                  <a:lnTo>
                    <a:pt x="9488" y="5545"/>
                  </a:lnTo>
                  <a:lnTo>
                    <a:pt x="9467" y="5584"/>
                  </a:lnTo>
                  <a:lnTo>
                    <a:pt x="9447" y="5622"/>
                  </a:lnTo>
                  <a:lnTo>
                    <a:pt x="9429" y="5664"/>
                  </a:lnTo>
                  <a:lnTo>
                    <a:pt x="9414" y="5706"/>
                  </a:lnTo>
                  <a:lnTo>
                    <a:pt x="9399" y="5750"/>
                  </a:lnTo>
                  <a:lnTo>
                    <a:pt x="9387" y="5796"/>
                  </a:lnTo>
                  <a:lnTo>
                    <a:pt x="9378" y="5843"/>
                  </a:lnTo>
                  <a:lnTo>
                    <a:pt x="9370" y="5891"/>
                  </a:lnTo>
                  <a:lnTo>
                    <a:pt x="9364" y="5942"/>
                  </a:lnTo>
                  <a:lnTo>
                    <a:pt x="9360" y="5993"/>
                  </a:lnTo>
                  <a:lnTo>
                    <a:pt x="9359" y="6045"/>
                  </a:lnTo>
                  <a:lnTo>
                    <a:pt x="9360" y="6093"/>
                  </a:lnTo>
                  <a:lnTo>
                    <a:pt x="9364" y="6141"/>
                  </a:lnTo>
                  <a:lnTo>
                    <a:pt x="9368" y="6187"/>
                  </a:lnTo>
                  <a:lnTo>
                    <a:pt x="9375" y="6232"/>
                  </a:lnTo>
                  <a:lnTo>
                    <a:pt x="9383" y="6276"/>
                  </a:lnTo>
                  <a:lnTo>
                    <a:pt x="9393" y="6319"/>
                  </a:lnTo>
                  <a:lnTo>
                    <a:pt x="9405" y="6361"/>
                  </a:lnTo>
                  <a:lnTo>
                    <a:pt x="9420" y="6401"/>
                  </a:lnTo>
                  <a:lnTo>
                    <a:pt x="9436" y="6441"/>
                  </a:lnTo>
                  <a:lnTo>
                    <a:pt x="9454" y="6478"/>
                  </a:lnTo>
                  <a:lnTo>
                    <a:pt x="9473" y="6514"/>
                  </a:lnTo>
                  <a:lnTo>
                    <a:pt x="9493" y="6549"/>
                  </a:lnTo>
                  <a:lnTo>
                    <a:pt x="9516" y="6583"/>
                  </a:lnTo>
                  <a:lnTo>
                    <a:pt x="9540" y="6615"/>
                  </a:lnTo>
                  <a:lnTo>
                    <a:pt x="9566" y="6646"/>
                  </a:lnTo>
                  <a:lnTo>
                    <a:pt x="9594" y="6675"/>
                  </a:lnTo>
                  <a:lnTo>
                    <a:pt x="9623" y="6702"/>
                  </a:lnTo>
                  <a:lnTo>
                    <a:pt x="9654" y="6728"/>
                  </a:lnTo>
                  <a:lnTo>
                    <a:pt x="9687" y="6752"/>
                  </a:lnTo>
                  <a:lnTo>
                    <a:pt x="9721" y="6776"/>
                  </a:lnTo>
                  <a:lnTo>
                    <a:pt x="9755" y="6796"/>
                  </a:lnTo>
                  <a:lnTo>
                    <a:pt x="9792" y="6816"/>
                  </a:lnTo>
                  <a:lnTo>
                    <a:pt x="9831" y="6834"/>
                  </a:lnTo>
                  <a:lnTo>
                    <a:pt x="9871" y="6851"/>
                  </a:lnTo>
                  <a:lnTo>
                    <a:pt x="9912" y="6864"/>
                  </a:lnTo>
                  <a:lnTo>
                    <a:pt x="9955" y="6877"/>
                  </a:lnTo>
                  <a:lnTo>
                    <a:pt x="9999" y="6887"/>
                  </a:lnTo>
                  <a:lnTo>
                    <a:pt x="10044" y="6897"/>
                  </a:lnTo>
                  <a:lnTo>
                    <a:pt x="10091" y="6903"/>
                  </a:lnTo>
                  <a:lnTo>
                    <a:pt x="10139" y="6908"/>
                  </a:lnTo>
                  <a:lnTo>
                    <a:pt x="10188" y="6911"/>
                  </a:lnTo>
                  <a:lnTo>
                    <a:pt x="10238" y="6912"/>
                  </a:lnTo>
                  <a:lnTo>
                    <a:pt x="10277" y="6912"/>
                  </a:lnTo>
                  <a:lnTo>
                    <a:pt x="10315" y="6910"/>
                  </a:lnTo>
                  <a:lnTo>
                    <a:pt x="10351" y="6908"/>
                  </a:lnTo>
                  <a:lnTo>
                    <a:pt x="10385" y="6905"/>
                  </a:lnTo>
                  <a:lnTo>
                    <a:pt x="10419" y="6902"/>
                  </a:lnTo>
                  <a:lnTo>
                    <a:pt x="10452" y="6897"/>
                  </a:lnTo>
                  <a:lnTo>
                    <a:pt x="10483" y="6893"/>
                  </a:lnTo>
                  <a:lnTo>
                    <a:pt x="10512" y="6886"/>
                  </a:lnTo>
                  <a:lnTo>
                    <a:pt x="10540" y="6881"/>
                  </a:lnTo>
                  <a:lnTo>
                    <a:pt x="10566" y="6875"/>
                  </a:lnTo>
                  <a:lnTo>
                    <a:pt x="10590" y="6868"/>
                  </a:lnTo>
                  <a:lnTo>
                    <a:pt x="10614" y="6862"/>
                  </a:lnTo>
                  <a:lnTo>
                    <a:pt x="10634" y="6855"/>
                  </a:lnTo>
                  <a:lnTo>
                    <a:pt x="10654" y="6848"/>
                  </a:lnTo>
                  <a:lnTo>
                    <a:pt x="10670" y="6840"/>
                  </a:lnTo>
                  <a:lnTo>
                    <a:pt x="10685" y="6833"/>
                  </a:lnTo>
                  <a:lnTo>
                    <a:pt x="10633" y="6586"/>
                  </a:lnTo>
                  <a:close/>
                  <a:moveTo>
                    <a:pt x="8774" y="5163"/>
                  </a:moveTo>
                  <a:lnTo>
                    <a:pt x="8774" y="6884"/>
                  </a:lnTo>
                  <a:lnTo>
                    <a:pt x="9089" y="6884"/>
                  </a:lnTo>
                  <a:lnTo>
                    <a:pt x="9089" y="5163"/>
                  </a:lnTo>
                  <a:lnTo>
                    <a:pt x="8774" y="5163"/>
                  </a:lnTo>
                  <a:close/>
                  <a:moveTo>
                    <a:pt x="7994" y="6884"/>
                  </a:moveTo>
                  <a:lnTo>
                    <a:pt x="8589" y="5163"/>
                  </a:lnTo>
                  <a:lnTo>
                    <a:pt x="8255" y="5163"/>
                  </a:lnTo>
                  <a:lnTo>
                    <a:pt x="8003" y="5951"/>
                  </a:lnTo>
                  <a:lnTo>
                    <a:pt x="7978" y="6029"/>
                  </a:lnTo>
                  <a:lnTo>
                    <a:pt x="7954" y="6108"/>
                  </a:lnTo>
                  <a:lnTo>
                    <a:pt x="7930" y="6186"/>
                  </a:lnTo>
                  <a:lnTo>
                    <a:pt x="7908" y="6265"/>
                  </a:lnTo>
                  <a:lnTo>
                    <a:pt x="7886" y="6342"/>
                  </a:lnTo>
                  <a:lnTo>
                    <a:pt x="7866" y="6420"/>
                  </a:lnTo>
                  <a:lnTo>
                    <a:pt x="7846" y="6497"/>
                  </a:lnTo>
                  <a:lnTo>
                    <a:pt x="7828" y="6574"/>
                  </a:lnTo>
                  <a:lnTo>
                    <a:pt x="7823" y="6574"/>
                  </a:lnTo>
                  <a:lnTo>
                    <a:pt x="7805" y="6496"/>
                  </a:lnTo>
                  <a:lnTo>
                    <a:pt x="7787" y="6418"/>
                  </a:lnTo>
                  <a:lnTo>
                    <a:pt x="7767" y="6340"/>
                  </a:lnTo>
                  <a:lnTo>
                    <a:pt x="7746" y="6264"/>
                  </a:lnTo>
                  <a:lnTo>
                    <a:pt x="7725" y="6185"/>
                  </a:lnTo>
                  <a:lnTo>
                    <a:pt x="7702" y="6107"/>
                  </a:lnTo>
                  <a:lnTo>
                    <a:pt x="7679" y="6027"/>
                  </a:lnTo>
                  <a:lnTo>
                    <a:pt x="7654" y="5947"/>
                  </a:lnTo>
                  <a:lnTo>
                    <a:pt x="7419" y="5163"/>
                  </a:lnTo>
                  <a:lnTo>
                    <a:pt x="7076" y="5163"/>
                  </a:lnTo>
                  <a:lnTo>
                    <a:pt x="7634" y="6884"/>
                  </a:lnTo>
                  <a:lnTo>
                    <a:pt x="7994" y="6884"/>
                  </a:lnTo>
                  <a:close/>
                  <a:moveTo>
                    <a:pt x="5423" y="5865"/>
                  </a:moveTo>
                  <a:lnTo>
                    <a:pt x="4774" y="5865"/>
                  </a:lnTo>
                  <a:lnTo>
                    <a:pt x="4774" y="5422"/>
                  </a:lnTo>
                  <a:lnTo>
                    <a:pt x="5462" y="5422"/>
                  </a:lnTo>
                  <a:lnTo>
                    <a:pt x="5462" y="5163"/>
                  </a:lnTo>
                  <a:lnTo>
                    <a:pt x="4459" y="5163"/>
                  </a:lnTo>
                  <a:lnTo>
                    <a:pt x="4459" y="6884"/>
                  </a:lnTo>
                  <a:lnTo>
                    <a:pt x="5500" y="6884"/>
                  </a:lnTo>
                  <a:lnTo>
                    <a:pt x="5500" y="6626"/>
                  </a:lnTo>
                  <a:lnTo>
                    <a:pt x="4774" y="6626"/>
                  </a:lnTo>
                  <a:lnTo>
                    <a:pt x="4774" y="6122"/>
                  </a:lnTo>
                  <a:lnTo>
                    <a:pt x="5423" y="6122"/>
                  </a:lnTo>
                  <a:lnTo>
                    <a:pt x="5423" y="5865"/>
                  </a:lnTo>
                  <a:close/>
                  <a:moveTo>
                    <a:pt x="3059" y="6803"/>
                  </a:moveTo>
                  <a:lnTo>
                    <a:pt x="3077" y="6813"/>
                  </a:lnTo>
                  <a:lnTo>
                    <a:pt x="3098" y="6823"/>
                  </a:lnTo>
                  <a:lnTo>
                    <a:pt x="3121" y="6833"/>
                  </a:lnTo>
                  <a:lnTo>
                    <a:pt x="3146" y="6843"/>
                  </a:lnTo>
                  <a:lnTo>
                    <a:pt x="3171" y="6853"/>
                  </a:lnTo>
                  <a:lnTo>
                    <a:pt x="3199" y="6862"/>
                  </a:lnTo>
                  <a:lnTo>
                    <a:pt x="3228" y="6871"/>
                  </a:lnTo>
                  <a:lnTo>
                    <a:pt x="3258" y="6878"/>
                  </a:lnTo>
                  <a:lnTo>
                    <a:pt x="3289" y="6885"/>
                  </a:lnTo>
                  <a:lnTo>
                    <a:pt x="3322" y="6893"/>
                  </a:lnTo>
                  <a:lnTo>
                    <a:pt x="3354" y="6898"/>
                  </a:lnTo>
                  <a:lnTo>
                    <a:pt x="3387" y="6903"/>
                  </a:lnTo>
                  <a:lnTo>
                    <a:pt x="3421" y="6907"/>
                  </a:lnTo>
                  <a:lnTo>
                    <a:pt x="3456" y="6910"/>
                  </a:lnTo>
                  <a:lnTo>
                    <a:pt x="3489" y="6911"/>
                  </a:lnTo>
                  <a:lnTo>
                    <a:pt x="3524" y="6912"/>
                  </a:lnTo>
                  <a:lnTo>
                    <a:pt x="3565" y="6911"/>
                  </a:lnTo>
                  <a:lnTo>
                    <a:pt x="3604" y="6909"/>
                  </a:lnTo>
                  <a:lnTo>
                    <a:pt x="3643" y="6906"/>
                  </a:lnTo>
                  <a:lnTo>
                    <a:pt x="3680" y="6901"/>
                  </a:lnTo>
                  <a:lnTo>
                    <a:pt x="3715" y="6896"/>
                  </a:lnTo>
                  <a:lnTo>
                    <a:pt x="3749" y="6888"/>
                  </a:lnTo>
                  <a:lnTo>
                    <a:pt x="3782" y="6879"/>
                  </a:lnTo>
                  <a:lnTo>
                    <a:pt x="3814" y="6870"/>
                  </a:lnTo>
                  <a:lnTo>
                    <a:pt x="3843" y="6860"/>
                  </a:lnTo>
                  <a:lnTo>
                    <a:pt x="3872" y="6848"/>
                  </a:lnTo>
                  <a:lnTo>
                    <a:pt x="3900" y="6835"/>
                  </a:lnTo>
                  <a:lnTo>
                    <a:pt x="3926" y="6821"/>
                  </a:lnTo>
                  <a:lnTo>
                    <a:pt x="3951" y="6807"/>
                  </a:lnTo>
                  <a:lnTo>
                    <a:pt x="3974" y="6791"/>
                  </a:lnTo>
                  <a:lnTo>
                    <a:pt x="3996" y="6775"/>
                  </a:lnTo>
                  <a:lnTo>
                    <a:pt x="4017" y="6758"/>
                  </a:lnTo>
                  <a:lnTo>
                    <a:pt x="4037" y="6739"/>
                  </a:lnTo>
                  <a:lnTo>
                    <a:pt x="4055" y="6720"/>
                  </a:lnTo>
                  <a:lnTo>
                    <a:pt x="4072" y="6700"/>
                  </a:lnTo>
                  <a:lnTo>
                    <a:pt x="4088" y="6680"/>
                  </a:lnTo>
                  <a:lnTo>
                    <a:pt x="4102" y="6659"/>
                  </a:lnTo>
                  <a:lnTo>
                    <a:pt x="4115" y="6637"/>
                  </a:lnTo>
                  <a:lnTo>
                    <a:pt x="4127" y="6615"/>
                  </a:lnTo>
                  <a:lnTo>
                    <a:pt x="4137" y="6592"/>
                  </a:lnTo>
                  <a:lnTo>
                    <a:pt x="4146" y="6568"/>
                  </a:lnTo>
                  <a:lnTo>
                    <a:pt x="4154" y="6545"/>
                  </a:lnTo>
                  <a:lnTo>
                    <a:pt x="4162" y="6521"/>
                  </a:lnTo>
                  <a:lnTo>
                    <a:pt x="4167" y="6496"/>
                  </a:lnTo>
                  <a:lnTo>
                    <a:pt x="4172" y="6471"/>
                  </a:lnTo>
                  <a:lnTo>
                    <a:pt x="4175" y="6446"/>
                  </a:lnTo>
                  <a:lnTo>
                    <a:pt x="4176" y="6420"/>
                  </a:lnTo>
                  <a:lnTo>
                    <a:pt x="4177" y="6395"/>
                  </a:lnTo>
                  <a:lnTo>
                    <a:pt x="4177" y="6372"/>
                  </a:lnTo>
                  <a:lnTo>
                    <a:pt x="4175" y="6350"/>
                  </a:lnTo>
                  <a:lnTo>
                    <a:pt x="4173" y="6327"/>
                  </a:lnTo>
                  <a:lnTo>
                    <a:pt x="4170" y="6307"/>
                  </a:lnTo>
                  <a:lnTo>
                    <a:pt x="4167" y="6285"/>
                  </a:lnTo>
                  <a:lnTo>
                    <a:pt x="4162" y="6266"/>
                  </a:lnTo>
                  <a:lnTo>
                    <a:pt x="4156" y="6245"/>
                  </a:lnTo>
                  <a:lnTo>
                    <a:pt x="4149" y="6226"/>
                  </a:lnTo>
                  <a:lnTo>
                    <a:pt x="4142" y="6207"/>
                  </a:lnTo>
                  <a:lnTo>
                    <a:pt x="4134" y="6189"/>
                  </a:lnTo>
                  <a:lnTo>
                    <a:pt x="4126" y="6172"/>
                  </a:lnTo>
                  <a:lnTo>
                    <a:pt x="4116" y="6154"/>
                  </a:lnTo>
                  <a:lnTo>
                    <a:pt x="4105" y="6137"/>
                  </a:lnTo>
                  <a:lnTo>
                    <a:pt x="4093" y="6120"/>
                  </a:lnTo>
                  <a:lnTo>
                    <a:pt x="4081" y="6104"/>
                  </a:lnTo>
                  <a:lnTo>
                    <a:pt x="4067" y="6089"/>
                  </a:lnTo>
                  <a:lnTo>
                    <a:pt x="4053" y="6073"/>
                  </a:lnTo>
                  <a:lnTo>
                    <a:pt x="4039" y="6058"/>
                  </a:lnTo>
                  <a:lnTo>
                    <a:pt x="4022" y="6044"/>
                  </a:lnTo>
                  <a:lnTo>
                    <a:pt x="4006" y="6029"/>
                  </a:lnTo>
                  <a:lnTo>
                    <a:pt x="3988" y="6016"/>
                  </a:lnTo>
                  <a:lnTo>
                    <a:pt x="3969" y="6002"/>
                  </a:lnTo>
                  <a:lnTo>
                    <a:pt x="3950" y="5989"/>
                  </a:lnTo>
                  <a:lnTo>
                    <a:pt x="3929" y="5976"/>
                  </a:lnTo>
                  <a:lnTo>
                    <a:pt x="3908" y="5964"/>
                  </a:lnTo>
                  <a:lnTo>
                    <a:pt x="3886" y="5952"/>
                  </a:lnTo>
                  <a:lnTo>
                    <a:pt x="3863" y="5939"/>
                  </a:lnTo>
                  <a:lnTo>
                    <a:pt x="3839" y="5927"/>
                  </a:lnTo>
                  <a:lnTo>
                    <a:pt x="3814" y="5916"/>
                  </a:lnTo>
                  <a:lnTo>
                    <a:pt x="3788" y="5905"/>
                  </a:lnTo>
                  <a:lnTo>
                    <a:pt x="3762" y="5893"/>
                  </a:lnTo>
                  <a:lnTo>
                    <a:pt x="3734" y="5883"/>
                  </a:lnTo>
                  <a:lnTo>
                    <a:pt x="3693" y="5867"/>
                  </a:lnTo>
                  <a:lnTo>
                    <a:pt x="3654" y="5851"/>
                  </a:lnTo>
                  <a:lnTo>
                    <a:pt x="3618" y="5835"/>
                  </a:lnTo>
                  <a:lnTo>
                    <a:pt x="3586" y="5821"/>
                  </a:lnTo>
                  <a:lnTo>
                    <a:pt x="3556" y="5806"/>
                  </a:lnTo>
                  <a:lnTo>
                    <a:pt x="3529" y="5790"/>
                  </a:lnTo>
                  <a:lnTo>
                    <a:pt x="3505" y="5775"/>
                  </a:lnTo>
                  <a:lnTo>
                    <a:pt x="3483" y="5758"/>
                  </a:lnTo>
                  <a:lnTo>
                    <a:pt x="3473" y="5750"/>
                  </a:lnTo>
                  <a:lnTo>
                    <a:pt x="3465" y="5742"/>
                  </a:lnTo>
                  <a:lnTo>
                    <a:pt x="3456" y="5734"/>
                  </a:lnTo>
                  <a:lnTo>
                    <a:pt x="3449" y="5725"/>
                  </a:lnTo>
                  <a:lnTo>
                    <a:pt x="3441" y="5717"/>
                  </a:lnTo>
                  <a:lnTo>
                    <a:pt x="3435" y="5707"/>
                  </a:lnTo>
                  <a:lnTo>
                    <a:pt x="3429" y="5698"/>
                  </a:lnTo>
                  <a:lnTo>
                    <a:pt x="3424" y="5689"/>
                  </a:lnTo>
                  <a:lnTo>
                    <a:pt x="3419" y="5679"/>
                  </a:lnTo>
                  <a:lnTo>
                    <a:pt x="3416" y="5668"/>
                  </a:lnTo>
                  <a:lnTo>
                    <a:pt x="3412" y="5658"/>
                  </a:lnTo>
                  <a:lnTo>
                    <a:pt x="3410" y="5647"/>
                  </a:lnTo>
                  <a:lnTo>
                    <a:pt x="3408" y="5637"/>
                  </a:lnTo>
                  <a:lnTo>
                    <a:pt x="3406" y="5626"/>
                  </a:lnTo>
                  <a:lnTo>
                    <a:pt x="3405" y="5613"/>
                  </a:lnTo>
                  <a:lnTo>
                    <a:pt x="3405" y="5601"/>
                  </a:lnTo>
                  <a:lnTo>
                    <a:pt x="3406" y="5583"/>
                  </a:lnTo>
                  <a:lnTo>
                    <a:pt x="3409" y="5563"/>
                  </a:lnTo>
                  <a:lnTo>
                    <a:pt x="3411" y="5554"/>
                  </a:lnTo>
                  <a:lnTo>
                    <a:pt x="3414" y="5545"/>
                  </a:lnTo>
                  <a:lnTo>
                    <a:pt x="3417" y="5536"/>
                  </a:lnTo>
                  <a:lnTo>
                    <a:pt x="3421" y="5526"/>
                  </a:lnTo>
                  <a:lnTo>
                    <a:pt x="3425" y="5517"/>
                  </a:lnTo>
                  <a:lnTo>
                    <a:pt x="3430" y="5508"/>
                  </a:lnTo>
                  <a:lnTo>
                    <a:pt x="3436" y="5500"/>
                  </a:lnTo>
                  <a:lnTo>
                    <a:pt x="3442" y="5491"/>
                  </a:lnTo>
                  <a:lnTo>
                    <a:pt x="3449" y="5482"/>
                  </a:lnTo>
                  <a:lnTo>
                    <a:pt x="3456" y="5475"/>
                  </a:lnTo>
                  <a:lnTo>
                    <a:pt x="3464" y="5467"/>
                  </a:lnTo>
                  <a:lnTo>
                    <a:pt x="3472" y="5460"/>
                  </a:lnTo>
                  <a:lnTo>
                    <a:pt x="3481" y="5453"/>
                  </a:lnTo>
                  <a:lnTo>
                    <a:pt x="3490" y="5446"/>
                  </a:lnTo>
                  <a:lnTo>
                    <a:pt x="3501" y="5438"/>
                  </a:lnTo>
                  <a:lnTo>
                    <a:pt x="3511" y="5432"/>
                  </a:lnTo>
                  <a:lnTo>
                    <a:pt x="3522" y="5427"/>
                  </a:lnTo>
                  <a:lnTo>
                    <a:pt x="3534" y="5421"/>
                  </a:lnTo>
                  <a:lnTo>
                    <a:pt x="3547" y="5417"/>
                  </a:lnTo>
                  <a:lnTo>
                    <a:pt x="3560" y="5412"/>
                  </a:lnTo>
                  <a:lnTo>
                    <a:pt x="3574" y="5408"/>
                  </a:lnTo>
                  <a:lnTo>
                    <a:pt x="3589" y="5405"/>
                  </a:lnTo>
                  <a:lnTo>
                    <a:pt x="3604" y="5402"/>
                  </a:lnTo>
                  <a:lnTo>
                    <a:pt x="3619" y="5398"/>
                  </a:lnTo>
                  <a:lnTo>
                    <a:pt x="3636" y="5396"/>
                  </a:lnTo>
                  <a:lnTo>
                    <a:pt x="3653" y="5395"/>
                  </a:lnTo>
                  <a:lnTo>
                    <a:pt x="3671" y="5394"/>
                  </a:lnTo>
                  <a:lnTo>
                    <a:pt x="3689" y="5393"/>
                  </a:lnTo>
                  <a:lnTo>
                    <a:pt x="3719" y="5394"/>
                  </a:lnTo>
                  <a:lnTo>
                    <a:pt x="3747" y="5396"/>
                  </a:lnTo>
                  <a:lnTo>
                    <a:pt x="3776" y="5398"/>
                  </a:lnTo>
                  <a:lnTo>
                    <a:pt x="3802" y="5402"/>
                  </a:lnTo>
                  <a:lnTo>
                    <a:pt x="3828" y="5406"/>
                  </a:lnTo>
                  <a:lnTo>
                    <a:pt x="3853" y="5411"/>
                  </a:lnTo>
                  <a:lnTo>
                    <a:pt x="3876" y="5417"/>
                  </a:lnTo>
                  <a:lnTo>
                    <a:pt x="3899" y="5422"/>
                  </a:lnTo>
                  <a:lnTo>
                    <a:pt x="3919" y="5429"/>
                  </a:lnTo>
                  <a:lnTo>
                    <a:pt x="3940" y="5435"/>
                  </a:lnTo>
                  <a:lnTo>
                    <a:pt x="3958" y="5442"/>
                  </a:lnTo>
                  <a:lnTo>
                    <a:pt x="3975" y="5449"/>
                  </a:lnTo>
                  <a:lnTo>
                    <a:pt x="4007" y="5463"/>
                  </a:lnTo>
                  <a:lnTo>
                    <a:pt x="4033" y="5475"/>
                  </a:lnTo>
                  <a:lnTo>
                    <a:pt x="4108" y="5222"/>
                  </a:lnTo>
                  <a:lnTo>
                    <a:pt x="4091" y="5213"/>
                  </a:lnTo>
                  <a:lnTo>
                    <a:pt x="4073" y="5205"/>
                  </a:lnTo>
                  <a:lnTo>
                    <a:pt x="4053" y="5197"/>
                  </a:lnTo>
                  <a:lnTo>
                    <a:pt x="4033" y="5189"/>
                  </a:lnTo>
                  <a:lnTo>
                    <a:pt x="4010" y="5182"/>
                  </a:lnTo>
                  <a:lnTo>
                    <a:pt x="3988" y="5175"/>
                  </a:lnTo>
                  <a:lnTo>
                    <a:pt x="3963" y="5168"/>
                  </a:lnTo>
                  <a:lnTo>
                    <a:pt x="3939" y="5162"/>
                  </a:lnTo>
                  <a:lnTo>
                    <a:pt x="3912" y="5157"/>
                  </a:lnTo>
                  <a:lnTo>
                    <a:pt x="3884" y="5152"/>
                  </a:lnTo>
                  <a:lnTo>
                    <a:pt x="3856" y="5147"/>
                  </a:lnTo>
                  <a:lnTo>
                    <a:pt x="3826" y="5144"/>
                  </a:lnTo>
                  <a:lnTo>
                    <a:pt x="3795" y="5141"/>
                  </a:lnTo>
                  <a:lnTo>
                    <a:pt x="3763" y="5139"/>
                  </a:lnTo>
                  <a:lnTo>
                    <a:pt x="3730" y="5137"/>
                  </a:lnTo>
                  <a:lnTo>
                    <a:pt x="3695" y="5137"/>
                  </a:lnTo>
                  <a:lnTo>
                    <a:pt x="3661" y="5138"/>
                  </a:lnTo>
                  <a:lnTo>
                    <a:pt x="3628" y="5139"/>
                  </a:lnTo>
                  <a:lnTo>
                    <a:pt x="3594" y="5142"/>
                  </a:lnTo>
                  <a:lnTo>
                    <a:pt x="3562" y="5146"/>
                  </a:lnTo>
                  <a:lnTo>
                    <a:pt x="3530" y="5152"/>
                  </a:lnTo>
                  <a:lnTo>
                    <a:pt x="3501" y="5158"/>
                  </a:lnTo>
                  <a:lnTo>
                    <a:pt x="3471" y="5165"/>
                  </a:lnTo>
                  <a:lnTo>
                    <a:pt x="3442" y="5175"/>
                  </a:lnTo>
                  <a:lnTo>
                    <a:pt x="3415" y="5184"/>
                  </a:lnTo>
                  <a:lnTo>
                    <a:pt x="3388" y="5195"/>
                  </a:lnTo>
                  <a:lnTo>
                    <a:pt x="3363" y="5206"/>
                  </a:lnTo>
                  <a:lnTo>
                    <a:pt x="3338" y="5219"/>
                  </a:lnTo>
                  <a:lnTo>
                    <a:pt x="3315" y="5232"/>
                  </a:lnTo>
                  <a:lnTo>
                    <a:pt x="3293" y="5247"/>
                  </a:lnTo>
                  <a:lnTo>
                    <a:pt x="3272" y="5262"/>
                  </a:lnTo>
                  <a:lnTo>
                    <a:pt x="3251" y="5278"/>
                  </a:lnTo>
                  <a:lnTo>
                    <a:pt x="3232" y="5295"/>
                  </a:lnTo>
                  <a:lnTo>
                    <a:pt x="3213" y="5313"/>
                  </a:lnTo>
                  <a:lnTo>
                    <a:pt x="3196" y="5331"/>
                  </a:lnTo>
                  <a:lnTo>
                    <a:pt x="3181" y="5350"/>
                  </a:lnTo>
                  <a:lnTo>
                    <a:pt x="3166" y="5371"/>
                  </a:lnTo>
                  <a:lnTo>
                    <a:pt x="3152" y="5391"/>
                  </a:lnTo>
                  <a:lnTo>
                    <a:pt x="3140" y="5413"/>
                  </a:lnTo>
                  <a:lnTo>
                    <a:pt x="3128" y="5435"/>
                  </a:lnTo>
                  <a:lnTo>
                    <a:pt x="3119" y="5458"/>
                  </a:lnTo>
                  <a:lnTo>
                    <a:pt x="3110" y="5480"/>
                  </a:lnTo>
                  <a:lnTo>
                    <a:pt x="3103" y="5505"/>
                  </a:lnTo>
                  <a:lnTo>
                    <a:pt x="3097" y="5528"/>
                  </a:lnTo>
                  <a:lnTo>
                    <a:pt x="3093" y="5554"/>
                  </a:lnTo>
                  <a:lnTo>
                    <a:pt x="3088" y="5578"/>
                  </a:lnTo>
                  <a:lnTo>
                    <a:pt x="3086" y="5605"/>
                  </a:lnTo>
                  <a:lnTo>
                    <a:pt x="3086" y="5631"/>
                  </a:lnTo>
                  <a:lnTo>
                    <a:pt x="3086" y="5654"/>
                  </a:lnTo>
                  <a:lnTo>
                    <a:pt x="3088" y="5676"/>
                  </a:lnTo>
                  <a:lnTo>
                    <a:pt x="3090" y="5698"/>
                  </a:lnTo>
                  <a:lnTo>
                    <a:pt x="3095" y="5720"/>
                  </a:lnTo>
                  <a:lnTo>
                    <a:pt x="3099" y="5740"/>
                  </a:lnTo>
                  <a:lnTo>
                    <a:pt x="3105" y="5761"/>
                  </a:lnTo>
                  <a:lnTo>
                    <a:pt x="3111" y="5780"/>
                  </a:lnTo>
                  <a:lnTo>
                    <a:pt x="3119" y="5799"/>
                  </a:lnTo>
                  <a:lnTo>
                    <a:pt x="3127" y="5818"/>
                  </a:lnTo>
                  <a:lnTo>
                    <a:pt x="3137" y="5836"/>
                  </a:lnTo>
                  <a:lnTo>
                    <a:pt x="3148" y="5854"/>
                  </a:lnTo>
                  <a:lnTo>
                    <a:pt x="3159" y="5871"/>
                  </a:lnTo>
                  <a:lnTo>
                    <a:pt x="3171" y="5888"/>
                  </a:lnTo>
                  <a:lnTo>
                    <a:pt x="3184" y="5905"/>
                  </a:lnTo>
                  <a:lnTo>
                    <a:pt x="3198" y="5920"/>
                  </a:lnTo>
                  <a:lnTo>
                    <a:pt x="3212" y="5935"/>
                  </a:lnTo>
                  <a:lnTo>
                    <a:pt x="3229" y="5951"/>
                  </a:lnTo>
                  <a:lnTo>
                    <a:pt x="3245" y="5965"/>
                  </a:lnTo>
                  <a:lnTo>
                    <a:pt x="3262" y="5979"/>
                  </a:lnTo>
                  <a:lnTo>
                    <a:pt x="3280" y="5994"/>
                  </a:lnTo>
                  <a:lnTo>
                    <a:pt x="3298" y="6007"/>
                  </a:lnTo>
                  <a:lnTo>
                    <a:pt x="3319" y="6020"/>
                  </a:lnTo>
                  <a:lnTo>
                    <a:pt x="3338" y="6033"/>
                  </a:lnTo>
                  <a:lnTo>
                    <a:pt x="3360" y="6045"/>
                  </a:lnTo>
                  <a:lnTo>
                    <a:pt x="3381" y="6057"/>
                  </a:lnTo>
                  <a:lnTo>
                    <a:pt x="3404" y="6068"/>
                  </a:lnTo>
                  <a:lnTo>
                    <a:pt x="3427" y="6080"/>
                  </a:lnTo>
                  <a:lnTo>
                    <a:pt x="3451" y="6091"/>
                  </a:lnTo>
                  <a:lnTo>
                    <a:pt x="3475" y="6101"/>
                  </a:lnTo>
                  <a:lnTo>
                    <a:pt x="3501" y="6111"/>
                  </a:lnTo>
                  <a:lnTo>
                    <a:pt x="3526" y="6122"/>
                  </a:lnTo>
                  <a:lnTo>
                    <a:pt x="3552" y="6131"/>
                  </a:lnTo>
                  <a:lnTo>
                    <a:pt x="3592" y="6146"/>
                  </a:lnTo>
                  <a:lnTo>
                    <a:pt x="3628" y="6160"/>
                  </a:lnTo>
                  <a:lnTo>
                    <a:pt x="3661" y="6176"/>
                  </a:lnTo>
                  <a:lnTo>
                    <a:pt x="3692" y="6191"/>
                  </a:lnTo>
                  <a:lnTo>
                    <a:pt x="3720" y="6206"/>
                  </a:lnTo>
                  <a:lnTo>
                    <a:pt x="3744" y="6222"/>
                  </a:lnTo>
                  <a:lnTo>
                    <a:pt x="3767" y="6238"/>
                  </a:lnTo>
                  <a:lnTo>
                    <a:pt x="3786" y="6254"/>
                  </a:lnTo>
                  <a:lnTo>
                    <a:pt x="3795" y="6264"/>
                  </a:lnTo>
                  <a:lnTo>
                    <a:pt x="3804" y="6272"/>
                  </a:lnTo>
                  <a:lnTo>
                    <a:pt x="3811" y="6281"/>
                  </a:lnTo>
                  <a:lnTo>
                    <a:pt x="3818" y="6290"/>
                  </a:lnTo>
                  <a:lnTo>
                    <a:pt x="3825" y="6299"/>
                  </a:lnTo>
                  <a:lnTo>
                    <a:pt x="3830" y="6309"/>
                  </a:lnTo>
                  <a:lnTo>
                    <a:pt x="3835" y="6319"/>
                  </a:lnTo>
                  <a:lnTo>
                    <a:pt x="3840" y="6328"/>
                  </a:lnTo>
                  <a:lnTo>
                    <a:pt x="3844" y="6338"/>
                  </a:lnTo>
                  <a:lnTo>
                    <a:pt x="3848" y="6349"/>
                  </a:lnTo>
                  <a:lnTo>
                    <a:pt x="3851" y="6360"/>
                  </a:lnTo>
                  <a:lnTo>
                    <a:pt x="3853" y="6370"/>
                  </a:lnTo>
                  <a:lnTo>
                    <a:pt x="3855" y="6381"/>
                  </a:lnTo>
                  <a:lnTo>
                    <a:pt x="3856" y="6393"/>
                  </a:lnTo>
                  <a:lnTo>
                    <a:pt x="3857" y="6405"/>
                  </a:lnTo>
                  <a:lnTo>
                    <a:pt x="3858" y="6417"/>
                  </a:lnTo>
                  <a:lnTo>
                    <a:pt x="3857" y="6429"/>
                  </a:lnTo>
                  <a:lnTo>
                    <a:pt x="3856" y="6443"/>
                  </a:lnTo>
                  <a:lnTo>
                    <a:pt x="3855" y="6455"/>
                  </a:lnTo>
                  <a:lnTo>
                    <a:pt x="3852" y="6467"/>
                  </a:lnTo>
                  <a:lnTo>
                    <a:pt x="3850" y="6479"/>
                  </a:lnTo>
                  <a:lnTo>
                    <a:pt x="3845" y="6491"/>
                  </a:lnTo>
                  <a:lnTo>
                    <a:pt x="3841" y="6502"/>
                  </a:lnTo>
                  <a:lnTo>
                    <a:pt x="3836" y="6513"/>
                  </a:lnTo>
                  <a:lnTo>
                    <a:pt x="3831" y="6523"/>
                  </a:lnTo>
                  <a:lnTo>
                    <a:pt x="3825" y="6534"/>
                  </a:lnTo>
                  <a:lnTo>
                    <a:pt x="3819" y="6544"/>
                  </a:lnTo>
                  <a:lnTo>
                    <a:pt x="3811" y="6553"/>
                  </a:lnTo>
                  <a:lnTo>
                    <a:pt x="3804" y="6562"/>
                  </a:lnTo>
                  <a:lnTo>
                    <a:pt x="3794" y="6570"/>
                  </a:lnTo>
                  <a:lnTo>
                    <a:pt x="3786" y="6579"/>
                  </a:lnTo>
                  <a:lnTo>
                    <a:pt x="3776" y="6587"/>
                  </a:lnTo>
                  <a:lnTo>
                    <a:pt x="3766" y="6594"/>
                  </a:lnTo>
                  <a:lnTo>
                    <a:pt x="3754" y="6601"/>
                  </a:lnTo>
                  <a:lnTo>
                    <a:pt x="3743" y="6608"/>
                  </a:lnTo>
                  <a:lnTo>
                    <a:pt x="3732" y="6614"/>
                  </a:lnTo>
                  <a:lnTo>
                    <a:pt x="3719" y="6621"/>
                  </a:lnTo>
                  <a:lnTo>
                    <a:pt x="3705" y="6626"/>
                  </a:lnTo>
                  <a:lnTo>
                    <a:pt x="3692" y="6631"/>
                  </a:lnTo>
                  <a:lnTo>
                    <a:pt x="3678" y="6635"/>
                  </a:lnTo>
                  <a:lnTo>
                    <a:pt x="3663" y="6639"/>
                  </a:lnTo>
                  <a:lnTo>
                    <a:pt x="3648" y="6642"/>
                  </a:lnTo>
                  <a:lnTo>
                    <a:pt x="3632" y="6645"/>
                  </a:lnTo>
                  <a:lnTo>
                    <a:pt x="3615" y="6647"/>
                  </a:lnTo>
                  <a:lnTo>
                    <a:pt x="3598" y="6649"/>
                  </a:lnTo>
                  <a:lnTo>
                    <a:pt x="3581" y="6650"/>
                  </a:lnTo>
                  <a:lnTo>
                    <a:pt x="3563" y="6651"/>
                  </a:lnTo>
                  <a:lnTo>
                    <a:pt x="3545" y="6651"/>
                  </a:lnTo>
                  <a:lnTo>
                    <a:pt x="3514" y="6651"/>
                  </a:lnTo>
                  <a:lnTo>
                    <a:pt x="3484" y="6649"/>
                  </a:lnTo>
                  <a:lnTo>
                    <a:pt x="3455" y="6646"/>
                  </a:lnTo>
                  <a:lnTo>
                    <a:pt x="3426" y="6643"/>
                  </a:lnTo>
                  <a:lnTo>
                    <a:pt x="3397" y="6638"/>
                  </a:lnTo>
                  <a:lnTo>
                    <a:pt x="3369" y="6632"/>
                  </a:lnTo>
                  <a:lnTo>
                    <a:pt x="3341" y="6626"/>
                  </a:lnTo>
                  <a:lnTo>
                    <a:pt x="3315" y="6619"/>
                  </a:lnTo>
                  <a:lnTo>
                    <a:pt x="3288" y="6610"/>
                  </a:lnTo>
                  <a:lnTo>
                    <a:pt x="3262" y="6602"/>
                  </a:lnTo>
                  <a:lnTo>
                    <a:pt x="3238" y="6593"/>
                  </a:lnTo>
                  <a:lnTo>
                    <a:pt x="3213" y="6584"/>
                  </a:lnTo>
                  <a:lnTo>
                    <a:pt x="3191" y="6574"/>
                  </a:lnTo>
                  <a:lnTo>
                    <a:pt x="3168" y="6563"/>
                  </a:lnTo>
                  <a:lnTo>
                    <a:pt x="3148" y="6553"/>
                  </a:lnTo>
                  <a:lnTo>
                    <a:pt x="3128" y="6542"/>
                  </a:lnTo>
                  <a:lnTo>
                    <a:pt x="3059" y="6803"/>
                  </a:lnTo>
                  <a:close/>
                  <a:moveTo>
                    <a:pt x="5775" y="6884"/>
                  </a:moveTo>
                  <a:lnTo>
                    <a:pt x="6085" y="6884"/>
                  </a:lnTo>
                  <a:lnTo>
                    <a:pt x="6085" y="6183"/>
                  </a:lnTo>
                  <a:lnTo>
                    <a:pt x="6242" y="6183"/>
                  </a:lnTo>
                  <a:lnTo>
                    <a:pt x="6274" y="6184"/>
                  </a:lnTo>
                  <a:lnTo>
                    <a:pt x="6304" y="6188"/>
                  </a:lnTo>
                  <a:lnTo>
                    <a:pt x="6318" y="6190"/>
                  </a:lnTo>
                  <a:lnTo>
                    <a:pt x="6332" y="6193"/>
                  </a:lnTo>
                  <a:lnTo>
                    <a:pt x="6345" y="6196"/>
                  </a:lnTo>
                  <a:lnTo>
                    <a:pt x="6358" y="6200"/>
                  </a:lnTo>
                  <a:lnTo>
                    <a:pt x="6370" y="6204"/>
                  </a:lnTo>
                  <a:lnTo>
                    <a:pt x="6381" y="6209"/>
                  </a:lnTo>
                  <a:lnTo>
                    <a:pt x="6394" y="6215"/>
                  </a:lnTo>
                  <a:lnTo>
                    <a:pt x="6404" y="6221"/>
                  </a:lnTo>
                  <a:lnTo>
                    <a:pt x="6414" y="6227"/>
                  </a:lnTo>
                  <a:lnTo>
                    <a:pt x="6424" y="6234"/>
                  </a:lnTo>
                  <a:lnTo>
                    <a:pt x="6435" y="6242"/>
                  </a:lnTo>
                  <a:lnTo>
                    <a:pt x="6444" y="6250"/>
                  </a:lnTo>
                  <a:lnTo>
                    <a:pt x="6453" y="6260"/>
                  </a:lnTo>
                  <a:lnTo>
                    <a:pt x="6461" y="6269"/>
                  </a:lnTo>
                  <a:lnTo>
                    <a:pt x="6469" y="6279"/>
                  </a:lnTo>
                  <a:lnTo>
                    <a:pt x="6478" y="6290"/>
                  </a:lnTo>
                  <a:lnTo>
                    <a:pt x="6485" y="6303"/>
                  </a:lnTo>
                  <a:lnTo>
                    <a:pt x="6492" y="6315"/>
                  </a:lnTo>
                  <a:lnTo>
                    <a:pt x="6499" y="6328"/>
                  </a:lnTo>
                  <a:lnTo>
                    <a:pt x="6505" y="6341"/>
                  </a:lnTo>
                  <a:lnTo>
                    <a:pt x="6512" y="6357"/>
                  </a:lnTo>
                  <a:lnTo>
                    <a:pt x="6518" y="6372"/>
                  </a:lnTo>
                  <a:lnTo>
                    <a:pt x="6524" y="6388"/>
                  </a:lnTo>
                  <a:lnTo>
                    <a:pt x="6530" y="6405"/>
                  </a:lnTo>
                  <a:lnTo>
                    <a:pt x="6540" y="6442"/>
                  </a:lnTo>
                  <a:lnTo>
                    <a:pt x="6549" y="6481"/>
                  </a:lnTo>
                  <a:lnTo>
                    <a:pt x="6567" y="6558"/>
                  </a:lnTo>
                  <a:lnTo>
                    <a:pt x="6584" y="6627"/>
                  </a:lnTo>
                  <a:lnTo>
                    <a:pt x="6599" y="6689"/>
                  </a:lnTo>
                  <a:lnTo>
                    <a:pt x="6615" y="6744"/>
                  </a:lnTo>
                  <a:lnTo>
                    <a:pt x="6629" y="6791"/>
                  </a:lnTo>
                  <a:lnTo>
                    <a:pt x="6642" y="6830"/>
                  </a:lnTo>
                  <a:lnTo>
                    <a:pt x="6654" y="6862"/>
                  </a:lnTo>
                  <a:lnTo>
                    <a:pt x="6664" y="6884"/>
                  </a:lnTo>
                  <a:lnTo>
                    <a:pt x="6985" y="6884"/>
                  </a:lnTo>
                  <a:lnTo>
                    <a:pt x="6978" y="6871"/>
                  </a:lnTo>
                  <a:lnTo>
                    <a:pt x="6972" y="6854"/>
                  </a:lnTo>
                  <a:lnTo>
                    <a:pt x="6965" y="6834"/>
                  </a:lnTo>
                  <a:lnTo>
                    <a:pt x="6956" y="6812"/>
                  </a:lnTo>
                  <a:lnTo>
                    <a:pt x="6941" y="6761"/>
                  </a:lnTo>
                  <a:lnTo>
                    <a:pt x="6925" y="6701"/>
                  </a:lnTo>
                  <a:lnTo>
                    <a:pt x="6907" y="6636"/>
                  </a:lnTo>
                  <a:lnTo>
                    <a:pt x="6889" y="6563"/>
                  </a:lnTo>
                  <a:lnTo>
                    <a:pt x="6869" y="6488"/>
                  </a:lnTo>
                  <a:lnTo>
                    <a:pt x="6850" y="6409"/>
                  </a:lnTo>
                  <a:lnTo>
                    <a:pt x="6842" y="6378"/>
                  </a:lnTo>
                  <a:lnTo>
                    <a:pt x="6833" y="6349"/>
                  </a:lnTo>
                  <a:lnTo>
                    <a:pt x="6822" y="6320"/>
                  </a:lnTo>
                  <a:lnTo>
                    <a:pt x="6812" y="6293"/>
                  </a:lnTo>
                  <a:lnTo>
                    <a:pt x="6801" y="6268"/>
                  </a:lnTo>
                  <a:lnTo>
                    <a:pt x="6789" y="6243"/>
                  </a:lnTo>
                  <a:lnTo>
                    <a:pt x="6775" y="6221"/>
                  </a:lnTo>
                  <a:lnTo>
                    <a:pt x="6761" y="6198"/>
                  </a:lnTo>
                  <a:lnTo>
                    <a:pt x="6747" y="6178"/>
                  </a:lnTo>
                  <a:lnTo>
                    <a:pt x="6730" y="6159"/>
                  </a:lnTo>
                  <a:lnTo>
                    <a:pt x="6713" y="6142"/>
                  </a:lnTo>
                  <a:lnTo>
                    <a:pt x="6696" y="6126"/>
                  </a:lnTo>
                  <a:lnTo>
                    <a:pt x="6676" y="6111"/>
                  </a:lnTo>
                  <a:lnTo>
                    <a:pt x="6656" y="6099"/>
                  </a:lnTo>
                  <a:lnTo>
                    <a:pt x="6634" y="6088"/>
                  </a:lnTo>
                  <a:lnTo>
                    <a:pt x="6612" y="6078"/>
                  </a:lnTo>
                  <a:lnTo>
                    <a:pt x="6612" y="6070"/>
                  </a:lnTo>
                  <a:lnTo>
                    <a:pt x="6627" y="6065"/>
                  </a:lnTo>
                  <a:lnTo>
                    <a:pt x="6642" y="6059"/>
                  </a:lnTo>
                  <a:lnTo>
                    <a:pt x="6657" y="6052"/>
                  </a:lnTo>
                  <a:lnTo>
                    <a:pt x="6671" y="6045"/>
                  </a:lnTo>
                  <a:lnTo>
                    <a:pt x="6686" y="6038"/>
                  </a:lnTo>
                  <a:lnTo>
                    <a:pt x="6701" y="6029"/>
                  </a:lnTo>
                  <a:lnTo>
                    <a:pt x="6714" y="6020"/>
                  </a:lnTo>
                  <a:lnTo>
                    <a:pt x="6728" y="6011"/>
                  </a:lnTo>
                  <a:lnTo>
                    <a:pt x="6742" y="6001"/>
                  </a:lnTo>
                  <a:lnTo>
                    <a:pt x="6755" y="5991"/>
                  </a:lnTo>
                  <a:lnTo>
                    <a:pt x="6768" y="5980"/>
                  </a:lnTo>
                  <a:lnTo>
                    <a:pt x="6780" y="5969"/>
                  </a:lnTo>
                  <a:lnTo>
                    <a:pt x="6793" y="5957"/>
                  </a:lnTo>
                  <a:lnTo>
                    <a:pt x="6805" y="5945"/>
                  </a:lnTo>
                  <a:lnTo>
                    <a:pt x="6816" y="5931"/>
                  </a:lnTo>
                  <a:lnTo>
                    <a:pt x="6828" y="5918"/>
                  </a:lnTo>
                  <a:lnTo>
                    <a:pt x="6838" y="5905"/>
                  </a:lnTo>
                  <a:lnTo>
                    <a:pt x="6848" y="5890"/>
                  </a:lnTo>
                  <a:lnTo>
                    <a:pt x="6857" y="5876"/>
                  </a:lnTo>
                  <a:lnTo>
                    <a:pt x="6866" y="5861"/>
                  </a:lnTo>
                  <a:lnTo>
                    <a:pt x="6875" y="5845"/>
                  </a:lnTo>
                  <a:lnTo>
                    <a:pt x="6883" y="5829"/>
                  </a:lnTo>
                  <a:lnTo>
                    <a:pt x="6890" y="5813"/>
                  </a:lnTo>
                  <a:lnTo>
                    <a:pt x="6896" y="5795"/>
                  </a:lnTo>
                  <a:lnTo>
                    <a:pt x="6902" y="5778"/>
                  </a:lnTo>
                  <a:lnTo>
                    <a:pt x="6907" y="5761"/>
                  </a:lnTo>
                  <a:lnTo>
                    <a:pt x="6911" y="5742"/>
                  </a:lnTo>
                  <a:lnTo>
                    <a:pt x="6915" y="5723"/>
                  </a:lnTo>
                  <a:lnTo>
                    <a:pt x="6919" y="5704"/>
                  </a:lnTo>
                  <a:lnTo>
                    <a:pt x="6921" y="5685"/>
                  </a:lnTo>
                  <a:lnTo>
                    <a:pt x="6922" y="5664"/>
                  </a:lnTo>
                  <a:lnTo>
                    <a:pt x="6923" y="5644"/>
                  </a:lnTo>
                  <a:lnTo>
                    <a:pt x="6922" y="5616"/>
                  </a:lnTo>
                  <a:lnTo>
                    <a:pt x="6920" y="5591"/>
                  </a:lnTo>
                  <a:lnTo>
                    <a:pt x="6917" y="5564"/>
                  </a:lnTo>
                  <a:lnTo>
                    <a:pt x="6912" y="5540"/>
                  </a:lnTo>
                  <a:lnTo>
                    <a:pt x="6907" y="5515"/>
                  </a:lnTo>
                  <a:lnTo>
                    <a:pt x="6900" y="5492"/>
                  </a:lnTo>
                  <a:lnTo>
                    <a:pt x="6893" y="5469"/>
                  </a:lnTo>
                  <a:lnTo>
                    <a:pt x="6884" y="5447"/>
                  </a:lnTo>
                  <a:lnTo>
                    <a:pt x="6874" y="5426"/>
                  </a:lnTo>
                  <a:lnTo>
                    <a:pt x="6863" y="5406"/>
                  </a:lnTo>
                  <a:lnTo>
                    <a:pt x="6851" y="5385"/>
                  </a:lnTo>
                  <a:lnTo>
                    <a:pt x="6838" y="5367"/>
                  </a:lnTo>
                  <a:lnTo>
                    <a:pt x="6823" y="5349"/>
                  </a:lnTo>
                  <a:lnTo>
                    <a:pt x="6808" y="5332"/>
                  </a:lnTo>
                  <a:lnTo>
                    <a:pt x="6793" y="5317"/>
                  </a:lnTo>
                  <a:lnTo>
                    <a:pt x="6775" y="5301"/>
                  </a:lnTo>
                  <a:lnTo>
                    <a:pt x="6753" y="5284"/>
                  </a:lnTo>
                  <a:lnTo>
                    <a:pt x="6729" y="5268"/>
                  </a:lnTo>
                  <a:lnTo>
                    <a:pt x="6705" y="5252"/>
                  </a:lnTo>
                  <a:lnTo>
                    <a:pt x="6679" y="5239"/>
                  </a:lnTo>
                  <a:lnTo>
                    <a:pt x="6652" y="5227"/>
                  </a:lnTo>
                  <a:lnTo>
                    <a:pt x="6623" y="5215"/>
                  </a:lnTo>
                  <a:lnTo>
                    <a:pt x="6592" y="5205"/>
                  </a:lnTo>
                  <a:lnTo>
                    <a:pt x="6560" y="5196"/>
                  </a:lnTo>
                  <a:lnTo>
                    <a:pt x="6527" y="5189"/>
                  </a:lnTo>
                  <a:lnTo>
                    <a:pt x="6492" y="5182"/>
                  </a:lnTo>
                  <a:lnTo>
                    <a:pt x="6456" y="5176"/>
                  </a:lnTo>
                  <a:lnTo>
                    <a:pt x="6417" y="5171"/>
                  </a:lnTo>
                  <a:lnTo>
                    <a:pt x="6378" y="5168"/>
                  </a:lnTo>
                  <a:lnTo>
                    <a:pt x="6336" y="5165"/>
                  </a:lnTo>
                  <a:lnTo>
                    <a:pt x="6293" y="5164"/>
                  </a:lnTo>
                  <a:lnTo>
                    <a:pt x="6248" y="5163"/>
                  </a:lnTo>
                  <a:lnTo>
                    <a:pt x="6181" y="5164"/>
                  </a:lnTo>
                  <a:lnTo>
                    <a:pt x="6114" y="5166"/>
                  </a:lnTo>
                  <a:lnTo>
                    <a:pt x="6050" y="5169"/>
                  </a:lnTo>
                  <a:lnTo>
                    <a:pt x="5989" y="5174"/>
                  </a:lnTo>
                  <a:lnTo>
                    <a:pt x="5929" y="5179"/>
                  </a:lnTo>
                  <a:lnTo>
                    <a:pt x="5874" y="5186"/>
                  </a:lnTo>
                  <a:lnTo>
                    <a:pt x="5822" y="5193"/>
                  </a:lnTo>
                  <a:lnTo>
                    <a:pt x="5775" y="5200"/>
                  </a:lnTo>
                  <a:lnTo>
                    <a:pt x="5775" y="6884"/>
                  </a:lnTo>
                  <a:close/>
                  <a:moveTo>
                    <a:pt x="6085" y="5414"/>
                  </a:moveTo>
                  <a:lnTo>
                    <a:pt x="6098" y="5411"/>
                  </a:lnTo>
                  <a:lnTo>
                    <a:pt x="6114" y="5409"/>
                  </a:lnTo>
                  <a:lnTo>
                    <a:pt x="6134" y="5406"/>
                  </a:lnTo>
                  <a:lnTo>
                    <a:pt x="6156" y="5404"/>
                  </a:lnTo>
                  <a:lnTo>
                    <a:pt x="6182" y="5402"/>
                  </a:lnTo>
                  <a:lnTo>
                    <a:pt x="6211" y="5400"/>
                  </a:lnTo>
                  <a:lnTo>
                    <a:pt x="6243" y="5398"/>
                  </a:lnTo>
                  <a:lnTo>
                    <a:pt x="6278" y="5398"/>
                  </a:lnTo>
                  <a:lnTo>
                    <a:pt x="6298" y="5398"/>
                  </a:lnTo>
                  <a:lnTo>
                    <a:pt x="6316" y="5400"/>
                  </a:lnTo>
                  <a:lnTo>
                    <a:pt x="6333" y="5402"/>
                  </a:lnTo>
                  <a:lnTo>
                    <a:pt x="6351" y="5403"/>
                  </a:lnTo>
                  <a:lnTo>
                    <a:pt x="6368" y="5406"/>
                  </a:lnTo>
                  <a:lnTo>
                    <a:pt x="6385" y="5409"/>
                  </a:lnTo>
                  <a:lnTo>
                    <a:pt x="6400" y="5412"/>
                  </a:lnTo>
                  <a:lnTo>
                    <a:pt x="6416" y="5416"/>
                  </a:lnTo>
                  <a:lnTo>
                    <a:pt x="6431" y="5420"/>
                  </a:lnTo>
                  <a:lnTo>
                    <a:pt x="6445" y="5425"/>
                  </a:lnTo>
                  <a:lnTo>
                    <a:pt x="6459" y="5430"/>
                  </a:lnTo>
                  <a:lnTo>
                    <a:pt x="6473" y="5436"/>
                  </a:lnTo>
                  <a:lnTo>
                    <a:pt x="6486" y="5443"/>
                  </a:lnTo>
                  <a:lnTo>
                    <a:pt x="6498" y="5451"/>
                  </a:lnTo>
                  <a:lnTo>
                    <a:pt x="6509" y="5458"/>
                  </a:lnTo>
                  <a:lnTo>
                    <a:pt x="6521" y="5466"/>
                  </a:lnTo>
                  <a:lnTo>
                    <a:pt x="6531" y="5475"/>
                  </a:lnTo>
                  <a:lnTo>
                    <a:pt x="6541" y="5484"/>
                  </a:lnTo>
                  <a:lnTo>
                    <a:pt x="6550" y="5494"/>
                  </a:lnTo>
                  <a:lnTo>
                    <a:pt x="6559" y="5504"/>
                  </a:lnTo>
                  <a:lnTo>
                    <a:pt x="6568" y="5515"/>
                  </a:lnTo>
                  <a:lnTo>
                    <a:pt x="6575" y="5526"/>
                  </a:lnTo>
                  <a:lnTo>
                    <a:pt x="6582" y="5539"/>
                  </a:lnTo>
                  <a:lnTo>
                    <a:pt x="6588" y="5551"/>
                  </a:lnTo>
                  <a:lnTo>
                    <a:pt x="6593" y="5564"/>
                  </a:lnTo>
                  <a:lnTo>
                    <a:pt x="6598" y="5578"/>
                  </a:lnTo>
                  <a:lnTo>
                    <a:pt x="6602" y="5593"/>
                  </a:lnTo>
                  <a:lnTo>
                    <a:pt x="6606" y="5607"/>
                  </a:lnTo>
                  <a:lnTo>
                    <a:pt x="6608" y="5622"/>
                  </a:lnTo>
                  <a:lnTo>
                    <a:pt x="6610" y="5639"/>
                  </a:lnTo>
                  <a:lnTo>
                    <a:pt x="6611" y="5655"/>
                  </a:lnTo>
                  <a:lnTo>
                    <a:pt x="6612" y="5673"/>
                  </a:lnTo>
                  <a:lnTo>
                    <a:pt x="6611" y="5688"/>
                  </a:lnTo>
                  <a:lnTo>
                    <a:pt x="6610" y="5703"/>
                  </a:lnTo>
                  <a:lnTo>
                    <a:pt x="6608" y="5719"/>
                  </a:lnTo>
                  <a:lnTo>
                    <a:pt x="6606" y="5734"/>
                  </a:lnTo>
                  <a:lnTo>
                    <a:pt x="6602" y="5747"/>
                  </a:lnTo>
                  <a:lnTo>
                    <a:pt x="6598" y="5762"/>
                  </a:lnTo>
                  <a:lnTo>
                    <a:pt x="6593" y="5775"/>
                  </a:lnTo>
                  <a:lnTo>
                    <a:pt x="6588" y="5788"/>
                  </a:lnTo>
                  <a:lnTo>
                    <a:pt x="6582" y="5800"/>
                  </a:lnTo>
                  <a:lnTo>
                    <a:pt x="6575" y="5813"/>
                  </a:lnTo>
                  <a:lnTo>
                    <a:pt x="6568" y="5825"/>
                  </a:lnTo>
                  <a:lnTo>
                    <a:pt x="6559" y="5836"/>
                  </a:lnTo>
                  <a:lnTo>
                    <a:pt x="6550" y="5847"/>
                  </a:lnTo>
                  <a:lnTo>
                    <a:pt x="6541" y="5858"/>
                  </a:lnTo>
                  <a:lnTo>
                    <a:pt x="6531" y="5868"/>
                  </a:lnTo>
                  <a:lnTo>
                    <a:pt x="6520" y="5877"/>
                  </a:lnTo>
                  <a:lnTo>
                    <a:pt x="6508" y="5886"/>
                  </a:lnTo>
                  <a:lnTo>
                    <a:pt x="6496" y="5894"/>
                  </a:lnTo>
                  <a:lnTo>
                    <a:pt x="6484" y="5903"/>
                  </a:lnTo>
                  <a:lnTo>
                    <a:pt x="6470" y="5910"/>
                  </a:lnTo>
                  <a:lnTo>
                    <a:pt x="6457" y="5916"/>
                  </a:lnTo>
                  <a:lnTo>
                    <a:pt x="6443" y="5923"/>
                  </a:lnTo>
                  <a:lnTo>
                    <a:pt x="6428" y="5928"/>
                  </a:lnTo>
                  <a:lnTo>
                    <a:pt x="6412" y="5933"/>
                  </a:lnTo>
                  <a:lnTo>
                    <a:pt x="6396" y="5938"/>
                  </a:lnTo>
                  <a:lnTo>
                    <a:pt x="6379" y="5943"/>
                  </a:lnTo>
                  <a:lnTo>
                    <a:pt x="6362" y="5946"/>
                  </a:lnTo>
                  <a:lnTo>
                    <a:pt x="6345" y="5949"/>
                  </a:lnTo>
                  <a:lnTo>
                    <a:pt x="6326" y="5951"/>
                  </a:lnTo>
                  <a:lnTo>
                    <a:pt x="6308" y="5953"/>
                  </a:lnTo>
                  <a:lnTo>
                    <a:pt x="6289" y="5954"/>
                  </a:lnTo>
                  <a:lnTo>
                    <a:pt x="6269" y="5954"/>
                  </a:lnTo>
                  <a:lnTo>
                    <a:pt x="6085" y="5954"/>
                  </a:lnTo>
                  <a:lnTo>
                    <a:pt x="6085" y="5414"/>
                  </a:lnTo>
                  <a:close/>
                  <a:moveTo>
                    <a:pt x="1274" y="4005"/>
                  </a:moveTo>
                  <a:lnTo>
                    <a:pt x="1257" y="4011"/>
                  </a:lnTo>
                  <a:lnTo>
                    <a:pt x="1241" y="4018"/>
                  </a:lnTo>
                  <a:lnTo>
                    <a:pt x="1222" y="4024"/>
                  </a:lnTo>
                  <a:lnTo>
                    <a:pt x="1203" y="4030"/>
                  </a:lnTo>
                  <a:lnTo>
                    <a:pt x="1184" y="4035"/>
                  </a:lnTo>
                  <a:lnTo>
                    <a:pt x="1162" y="4040"/>
                  </a:lnTo>
                  <a:lnTo>
                    <a:pt x="1141" y="4046"/>
                  </a:lnTo>
                  <a:lnTo>
                    <a:pt x="1119" y="4050"/>
                  </a:lnTo>
                  <a:lnTo>
                    <a:pt x="1097" y="4054"/>
                  </a:lnTo>
                  <a:lnTo>
                    <a:pt x="1073" y="4057"/>
                  </a:lnTo>
                  <a:lnTo>
                    <a:pt x="1050" y="4060"/>
                  </a:lnTo>
                  <a:lnTo>
                    <a:pt x="1026" y="4062"/>
                  </a:lnTo>
                  <a:lnTo>
                    <a:pt x="1003" y="4064"/>
                  </a:lnTo>
                  <a:lnTo>
                    <a:pt x="979" y="4066"/>
                  </a:lnTo>
                  <a:lnTo>
                    <a:pt x="954" y="4067"/>
                  </a:lnTo>
                  <a:lnTo>
                    <a:pt x="931" y="4067"/>
                  </a:lnTo>
                  <a:lnTo>
                    <a:pt x="896" y="4066"/>
                  </a:lnTo>
                  <a:lnTo>
                    <a:pt x="861" y="4064"/>
                  </a:lnTo>
                  <a:lnTo>
                    <a:pt x="829" y="4061"/>
                  </a:lnTo>
                  <a:lnTo>
                    <a:pt x="796" y="4056"/>
                  </a:lnTo>
                  <a:lnTo>
                    <a:pt x="765" y="4050"/>
                  </a:lnTo>
                  <a:lnTo>
                    <a:pt x="735" y="4042"/>
                  </a:lnTo>
                  <a:lnTo>
                    <a:pt x="706" y="4033"/>
                  </a:lnTo>
                  <a:lnTo>
                    <a:pt x="677" y="4023"/>
                  </a:lnTo>
                  <a:lnTo>
                    <a:pt x="651" y="4012"/>
                  </a:lnTo>
                  <a:lnTo>
                    <a:pt x="624" y="4000"/>
                  </a:lnTo>
                  <a:lnTo>
                    <a:pt x="598" y="3986"/>
                  </a:lnTo>
                  <a:lnTo>
                    <a:pt x="575" y="3971"/>
                  </a:lnTo>
                  <a:lnTo>
                    <a:pt x="551" y="3955"/>
                  </a:lnTo>
                  <a:lnTo>
                    <a:pt x="530" y="3937"/>
                  </a:lnTo>
                  <a:lnTo>
                    <a:pt x="508" y="3919"/>
                  </a:lnTo>
                  <a:lnTo>
                    <a:pt x="489" y="3899"/>
                  </a:lnTo>
                  <a:lnTo>
                    <a:pt x="471" y="3879"/>
                  </a:lnTo>
                  <a:lnTo>
                    <a:pt x="453" y="3856"/>
                  </a:lnTo>
                  <a:lnTo>
                    <a:pt x="437" y="3834"/>
                  </a:lnTo>
                  <a:lnTo>
                    <a:pt x="421" y="3810"/>
                  </a:lnTo>
                  <a:lnTo>
                    <a:pt x="407" y="3785"/>
                  </a:lnTo>
                  <a:lnTo>
                    <a:pt x="394" y="3759"/>
                  </a:lnTo>
                  <a:lnTo>
                    <a:pt x="383" y="3732"/>
                  </a:lnTo>
                  <a:lnTo>
                    <a:pt x="371" y="3704"/>
                  </a:lnTo>
                  <a:lnTo>
                    <a:pt x="362" y="3675"/>
                  </a:lnTo>
                  <a:lnTo>
                    <a:pt x="354" y="3645"/>
                  </a:lnTo>
                  <a:lnTo>
                    <a:pt x="347" y="3614"/>
                  </a:lnTo>
                  <a:lnTo>
                    <a:pt x="342" y="3582"/>
                  </a:lnTo>
                  <a:lnTo>
                    <a:pt x="337" y="3550"/>
                  </a:lnTo>
                  <a:lnTo>
                    <a:pt x="333" y="3517"/>
                  </a:lnTo>
                  <a:lnTo>
                    <a:pt x="331" y="3482"/>
                  </a:lnTo>
                  <a:lnTo>
                    <a:pt x="331" y="3447"/>
                  </a:lnTo>
                  <a:lnTo>
                    <a:pt x="332" y="3408"/>
                  </a:lnTo>
                  <a:lnTo>
                    <a:pt x="335" y="3372"/>
                  </a:lnTo>
                  <a:lnTo>
                    <a:pt x="338" y="3336"/>
                  </a:lnTo>
                  <a:lnTo>
                    <a:pt x="343" y="3301"/>
                  </a:lnTo>
                  <a:lnTo>
                    <a:pt x="349" y="3267"/>
                  </a:lnTo>
                  <a:lnTo>
                    <a:pt x="357" y="3235"/>
                  </a:lnTo>
                  <a:lnTo>
                    <a:pt x="366" y="3204"/>
                  </a:lnTo>
                  <a:lnTo>
                    <a:pt x="376" y="3173"/>
                  </a:lnTo>
                  <a:lnTo>
                    <a:pt x="388" y="3145"/>
                  </a:lnTo>
                  <a:lnTo>
                    <a:pt x="401" y="3117"/>
                  </a:lnTo>
                  <a:lnTo>
                    <a:pt x="414" y="3090"/>
                  </a:lnTo>
                  <a:lnTo>
                    <a:pt x="430" y="3065"/>
                  </a:lnTo>
                  <a:lnTo>
                    <a:pt x="446" y="3041"/>
                  </a:lnTo>
                  <a:lnTo>
                    <a:pt x="463" y="3018"/>
                  </a:lnTo>
                  <a:lnTo>
                    <a:pt x="482" y="2996"/>
                  </a:lnTo>
                  <a:lnTo>
                    <a:pt x="501" y="2976"/>
                  </a:lnTo>
                  <a:lnTo>
                    <a:pt x="522" y="2956"/>
                  </a:lnTo>
                  <a:lnTo>
                    <a:pt x="543" y="2938"/>
                  </a:lnTo>
                  <a:lnTo>
                    <a:pt x="566" y="2921"/>
                  </a:lnTo>
                  <a:lnTo>
                    <a:pt x="589" y="2905"/>
                  </a:lnTo>
                  <a:lnTo>
                    <a:pt x="614" y="2891"/>
                  </a:lnTo>
                  <a:lnTo>
                    <a:pt x="639" y="2878"/>
                  </a:lnTo>
                  <a:lnTo>
                    <a:pt x="665" y="2865"/>
                  </a:lnTo>
                  <a:lnTo>
                    <a:pt x="693" y="2855"/>
                  </a:lnTo>
                  <a:lnTo>
                    <a:pt x="720" y="2845"/>
                  </a:lnTo>
                  <a:lnTo>
                    <a:pt x="749" y="2837"/>
                  </a:lnTo>
                  <a:lnTo>
                    <a:pt x="779" y="2831"/>
                  </a:lnTo>
                  <a:lnTo>
                    <a:pt x="808" y="2825"/>
                  </a:lnTo>
                  <a:lnTo>
                    <a:pt x="839" y="2820"/>
                  </a:lnTo>
                  <a:lnTo>
                    <a:pt x="871" y="2816"/>
                  </a:lnTo>
                  <a:lnTo>
                    <a:pt x="902" y="2815"/>
                  </a:lnTo>
                  <a:lnTo>
                    <a:pt x="935" y="2814"/>
                  </a:lnTo>
                  <a:lnTo>
                    <a:pt x="961" y="2814"/>
                  </a:lnTo>
                  <a:lnTo>
                    <a:pt x="986" y="2815"/>
                  </a:lnTo>
                  <a:lnTo>
                    <a:pt x="1011" y="2817"/>
                  </a:lnTo>
                  <a:lnTo>
                    <a:pt x="1035" y="2819"/>
                  </a:lnTo>
                  <a:lnTo>
                    <a:pt x="1059" y="2822"/>
                  </a:lnTo>
                  <a:lnTo>
                    <a:pt x="1081" y="2826"/>
                  </a:lnTo>
                  <a:lnTo>
                    <a:pt x="1104" y="2830"/>
                  </a:lnTo>
                  <a:lnTo>
                    <a:pt x="1125" y="2835"/>
                  </a:lnTo>
                  <a:lnTo>
                    <a:pt x="1146" y="2839"/>
                  </a:lnTo>
                  <a:lnTo>
                    <a:pt x="1166" y="2844"/>
                  </a:lnTo>
                  <a:lnTo>
                    <a:pt x="1186" y="2850"/>
                  </a:lnTo>
                  <a:lnTo>
                    <a:pt x="1204" y="2855"/>
                  </a:lnTo>
                  <a:lnTo>
                    <a:pt x="1239" y="2868"/>
                  </a:lnTo>
                  <a:lnTo>
                    <a:pt x="1271" y="2882"/>
                  </a:lnTo>
                  <a:lnTo>
                    <a:pt x="1339" y="2631"/>
                  </a:lnTo>
                  <a:lnTo>
                    <a:pt x="1326" y="2625"/>
                  </a:lnTo>
                  <a:lnTo>
                    <a:pt x="1311" y="2618"/>
                  </a:lnTo>
                  <a:lnTo>
                    <a:pt x="1294" y="2612"/>
                  </a:lnTo>
                  <a:lnTo>
                    <a:pt x="1276" y="2605"/>
                  </a:lnTo>
                  <a:lnTo>
                    <a:pt x="1255" y="2599"/>
                  </a:lnTo>
                  <a:lnTo>
                    <a:pt x="1234" y="2592"/>
                  </a:lnTo>
                  <a:lnTo>
                    <a:pt x="1210" y="2586"/>
                  </a:lnTo>
                  <a:lnTo>
                    <a:pt x="1185" y="2580"/>
                  </a:lnTo>
                  <a:lnTo>
                    <a:pt x="1157" y="2575"/>
                  </a:lnTo>
                  <a:lnTo>
                    <a:pt x="1128" y="2570"/>
                  </a:lnTo>
                  <a:lnTo>
                    <a:pt x="1098" y="2566"/>
                  </a:lnTo>
                  <a:lnTo>
                    <a:pt x="1065" y="2562"/>
                  </a:lnTo>
                  <a:lnTo>
                    <a:pt x="1032" y="2559"/>
                  </a:lnTo>
                  <a:lnTo>
                    <a:pt x="996" y="2557"/>
                  </a:lnTo>
                  <a:lnTo>
                    <a:pt x="960" y="2556"/>
                  </a:lnTo>
                  <a:lnTo>
                    <a:pt x="922" y="2555"/>
                  </a:lnTo>
                  <a:lnTo>
                    <a:pt x="873" y="2556"/>
                  </a:lnTo>
                  <a:lnTo>
                    <a:pt x="825" y="2559"/>
                  </a:lnTo>
                  <a:lnTo>
                    <a:pt x="777" y="2564"/>
                  </a:lnTo>
                  <a:lnTo>
                    <a:pt x="731" y="2571"/>
                  </a:lnTo>
                  <a:lnTo>
                    <a:pt x="685" y="2579"/>
                  </a:lnTo>
                  <a:lnTo>
                    <a:pt x="641" y="2590"/>
                  </a:lnTo>
                  <a:lnTo>
                    <a:pt x="598" y="2603"/>
                  </a:lnTo>
                  <a:lnTo>
                    <a:pt x="555" y="2617"/>
                  </a:lnTo>
                  <a:lnTo>
                    <a:pt x="515" y="2633"/>
                  </a:lnTo>
                  <a:lnTo>
                    <a:pt x="475" y="2652"/>
                  </a:lnTo>
                  <a:lnTo>
                    <a:pt x="436" y="2671"/>
                  </a:lnTo>
                  <a:lnTo>
                    <a:pt x="399" y="2693"/>
                  </a:lnTo>
                  <a:lnTo>
                    <a:pt x="363" y="2716"/>
                  </a:lnTo>
                  <a:lnTo>
                    <a:pt x="328" y="2742"/>
                  </a:lnTo>
                  <a:lnTo>
                    <a:pt x="296" y="2768"/>
                  </a:lnTo>
                  <a:lnTo>
                    <a:pt x="264" y="2797"/>
                  </a:lnTo>
                  <a:lnTo>
                    <a:pt x="233" y="2827"/>
                  </a:lnTo>
                  <a:lnTo>
                    <a:pt x="205" y="2858"/>
                  </a:lnTo>
                  <a:lnTo>
                    <a:pt x="178" y="2892"/>
                  </a:lnTo>
                  <a:lnTo>
                    <a:pt x="152" y="2927"/>
                  </a:lnTo>
                  <a:lnTo>
                    <a:pt x="130" y="2964"/>
                  </a:lnTo>
                  <a:lnTo>
                    <a:pt x="107" y="3001"/>
                  </a:lnTo>
                  <a:lnTo>
                    <a:pt x="88" y="3041"/>
                  </a:lnTo>
                  <a:lnTo>
                    <a:pt x="70" y="3082"/>
                  </a:lnTo>
                  <a:lnTo>
                    <a:pt x="54" y="3125"/>
                  </a:lnTo>
                  <a:lnTo>
                    <a:pt x="40" y="3169"/>
                  </a:lnTo>
                  <a:lnTo>
                    <a:pt x="28" y="3214"/>
                  </a:lnTo>
                  <a:lnTo>
                    <a:pt x="18" y="3261"/>
                  </a:lnTo>
                  <a:lnTo>
                    <a:pt x="10" y="3309"/>
                  </a:lnTo>
                  <a:lnTo>
                    <a:pt x="4" y="3359"/>
                  </a:lnTo>
                  <a:lnTo>
                    <a:pt x="1" y="3410"/>
                  </a:lnTo>
                  <a:lnTo>
                    <a:pt x="0" y="3463"/>
                  </a:lnTo>
                  <a:lnTo>
                    <a:pt x="1" y="3512"/>
                  </a:lnTo>
                  <a:lnTo>
                    <a:pt x="4" y="3559"/>
                  </a:lnTo>
                  <a:lnTo>
                    <a:pt x="8" y="3606"/>
                  </a:lnTo>
                  <a:lnTo>
                    <a:pt x="15" y="3651"/>
                  </a:lnTo>
                  <a:lnTo>
                    <a:pt x="24" y="3695"/>
                  </a:lnTo>
                  <a:lnTo>
                    <a:pt x="35" y="3738"/>
                  </a:lnTo>
                  <a:lnTo>
                    <a:pt x="46" y="3779"/>
                  </a:lnTo>
                  <a:lnTo>
                    <a:pt x="60" y="3820"/>
                  </a:lnTo>
                  <a:lnTo>
                    <a:pt x="77" y="3858"/>
                  </a:lnTo>
                  <a:lnTo>
                    <a:pt x="94" y="3896"/>
                  </a:lnTo>
                  <a:lnTo>
                    <a:pt x="114" y="3933"/>
                  </a:lnTo>
                  <a:lnTo>
                    <a:pt x="134" y="3968"/>
                  </a:lnTo>
                  <a:lnTo>
                    <a:pt x="157" y="4002"/>
                  </a:lnTo>
                  <a:lnTo>
                    <a:pt x="181" y="4033"/>
                  </a:lnTo>
                  <a:lnTo>
                    <a:pt x="207" y="4064"/>
                  </a:lnTo>
                  <a:lnTo>
                    <a:pt x="234" y="4093"/>
                  </a:lnTo>
                  <a:lnTo>
                    <a:pt x="264" y="4120"/>
                  </a:lnTo>
                  <a:lnTo>
                    <a:pt x="295" y="4147"/>
                  </a:lnTo>
                  <a:lnTo>
                    <a:pt x="327" y="4171"/>
                  </a:lnTo>
                  <a:lnTo>
                    <a:pt x="361" y="4194"/>
                  </a:lnTo>
                  <a:lnTo>
                    <a:pt x="396" y="4215"/>
                  </a:lnTo>
                  <a:lnTo>
                    <a:pt x="433" y="4235"/>
                  </a:lnTo>
                  <a:lnTo>
                    <a:pt x="472" y="4252"/>
                  </a:lnTo>
                  <a:lnTo>
                    <a:pt x="512" y="4268"/>
                  </a:lnTo>
                  <a:lnTo>
                    <a:pt x="552" y="4283"/>
                  </a:lnTo>
                  <a:lnTo>
                    <a:pt x="595" y="4295"/>
                  </a:lnTo>
                  <a:lnTo>
                    <a:pt x="639" y="4305"/>
                  </a:lnTo>
                  <a:lnTo>
                    <a:pt x="684" y="4315"/>
                  </a:lnTo>
                  <a:lnTo>
                    <a:pt x="731" y="4322"/>
                  </a:lnTo>
                  <a:lnTo>
                    <a:pt x="780" y="4327"/>
                  </a:lnTo>
                  <a:lnTo>
                    <a:pt x="829" y="4329"/>
                  </a:lnTo>
                  <a:lnTo>
                    <a:pt x="879" y="4330"/>
                  </a:lnTo>
                  <a:lnTo>
                    <a:pt x="918" y="4330"/>
                  </a:lnTo>
                  <a:lnTo>
                    <a:pt x="955" y="4329"/>
                  </a:lnTo>
                  <a:lnTo>
                    <a:pt x="991" y="4326"/>
                  </a:lnTo>
                  <a:lnTo>
                    <a:pt x="1026" y="4324"/>
                  </a:lnTo>
                  <a:lnTo>
                    <a:pt x="1060" y="4320"/>
                  </a:lnTo>
                  <a:lnTo>
                    <a:pt x="1093" y="4316"/>
                  </a:lnTo>
                  <a:lnTo>
                    <a:pt x="1123" y="4310"/>
                  </a:lnTo>
                  <a:lnTo>
                    <a:pt x="1153" y="4305"/>
                  </a:lnTo>
                  <a:lnTo>
                    <a:pt x="1181" y="4299"/>
                  </a:lnTo>
                  <a:lnTo>
                    <a:pt x="1207" y="4293"/>
                  </a:lnTo>
                  <a:lnTo>
                    <a:pt x="1231" y="4287"/>
                  </a:lnTo>
                  <a:lnTo>
                    <a:pt x="1254" y="4280"/>
                  </a:lnTo>
                  <a:lnTo>
                    <a:pt x="1275" y="4274"/>
                  </a:lnTo>
                  <a:lnTo>
                    <a:pt x="1294" y="4266"/>
                  </a:lnTo>
                  <a:lnTo>
                    <a:pt x="1310" y="4259"/>
                  </a:lnTo>
                  <a:lnTo>
                    <a:pt x="1326" y="4252"/>
                  </a:lnTo>
                  <a:lnTo>
                    <a:pt x="1274" y="4005"/>
                  </a:lnTo>
                  <a:close/>
                  <a:moveTo>
                    <a:pt x="2227" y="4332"/>
                  </a:moveTo>
                  <a:lnTo>
                    <a:pt x="2271" y="4331"/>
                  </a:lnTo>
                  <a:lnTo>
                    <a:pt x="2314" y="4328"/>
                  </a:lnTo>
                  <a:lnTo>
                    <a:pt x="2357" y="4323"/>
                  </a:lnTo>
                  <a:lnTo>
                    <a:pt x="2398" y="4317"/>
                  </a:lnTo>
                  <a:lnTo>
                    <a:pt x="2439" y="4307"/>
                  </a:lnTo>
                  <a:lnTo>
                    <a:pt x="2479" y="4297"/>
                  </a:lnTo>
                  <a:lnTo>
                    <a:pt x="2518" y="4285"/>
                  </a:lnTo>
                  <a:lnTo>
                    <a:pt x="2554" y="4271"/>
                  </a:lnTo>
                  <a:lnTo>
                    <a:pt x="2591" y="4255"/>
                  </a:lnTo>
                  <a:lnTo>
                    <a:pt x="2627" y="4238"/>
                  </a:lnTo>
                  <a:lnTo>
                    <a:pt x="2662" y="4218"/>
                  </a:lnTo>
                  <a:lnTo>
                    <a:pt x="2695" y="4197"/>
                  </a:lnTo>
                  <a:lnTo>
                    <a:pt x="2726" y="4173"/>
                  </a:lnTo>
                  <a:lnTo>
                    <a:pt x="2758" y="4149"/>
                  </a:lnTo>
                  <a:lnTo>
                    <a:pt x="2787" y="4122"/>
                  </a:lnTo>
                  <a:lnTo>
                    <a:pt x="2815" y="4095"/>
                  </a:lnTo>
                  <a:lnTo>
                    <a:pt x="2842" y="4065"/>
                  </a:lnTo>
                  <a:lnTo>
                    <a:pt x="2867" y="4033"/>
                  </a:lnTo>
                  <a:lnTo>
                    <a:pt x="2891" y="4001"/>
                  </a:lnTo>
                  <a:lnTo>
                    <a:pt x="2914" y="3966"/>
                  </a:lnTo>
                  <a:lnTo>
                    <a:pt x="2934" y="3929"/>
                  </a:lnTo>
                  <a:lnTo>
                    <a:pt x="2953" y="3891"/>
                  </a:lnTo>
                  <a:lnTo>
                    <a:pt x="2971" y="3851"/>
                  </a:lnTo>
                  <a:lnTo>
                    <a:pt x="2987" y="3810"/>
                  </a:lnTo>
                  <a:lnTo>
                    <a:pt x="3001" y="3767"/>
                  </a:lnTo>
                  <a:lnTo>
                    <a:pt x="3014" y="3722"/>
                  </a:lnTo>
                  <a:lnTo>
                    <a:pt x="3024" y="3677"/>
                  </a:lnTo>
                  <a:lnTo>
                    <a:pt x="3033" y="3629"/>
                  </a:lnTo>
                  <a:lnTo>
                    <a:pt x="3040" y="3580"/>
                  </a:lnTo>
                  <a:lnTo>
                    <a:pt x="3044" y="3530"/>
                  </a:lnTo>
                  <a:lnTo>
                    <a:pt x="3048" y="3478"/>
                  </a:lnTo>
                  <a:lnTo>
                    <a:pt x="3049" y="3425"/>
                  </a:lnTo>
                  <a:lnTo>
                    <a:pt x="3048" y="3379"/>
                  </a:lnTo>
                  <a:lnTo>
                    <a:pt x="3045" y="3334"/>
                  </a:lnTo>
                  <a:lnTo>
                    <a:pt x="3041" y="3290"/>
                  </a:lnTo>
                  <a:lnTo>
                    <a:pt x="3035" y="3246"/>
                  </a:lnTo>
                  <a:lnTo>
                    <a:pt x="3027" y="3204"/>
                  </a:lnTo>
                  <a:lnTo>
                    <a:pt x="3018" y="3162"/>
                  </a:lnTo>
                  <a:lnTo>
                    <a:pt x="3008" y="3121"/>
                  </a:lnTo>
                  <a:lnTo>
                    <a:pt x="2994" y="3081"/>
                  </a:lnTo>
                  <a:lnTo>
                    <a:pt x="2981" y="3042"/>
                  </a:lnTo>
                  <a:lnTo>
                    <a:pt x="2965" y="3005"/>
                  </a:lnTo>
                  <a:lnTo>
                    <a:pt x="2947" y="2969"/>
                  </a:lnTo>
                  <a:lnTo>
                    <a:pt x="2929" y="2933"/>
                  </a:lnTo>
                  <a:lnTo>
                    <a:pt x="2908" y="2899"/>
                  </a:lnTo>
                  <a:lnTo>
                    <a:pt x="2886" y="2866"/>
                  </a:lnTo>
                  <a:lnTo>
                    <a:pt x="2863" y="2835"/>
                  </a:lnTo>
                  <a:lnTo>
                    <a:pt x="2838" y="2805"/>
                  </a:lnTo>
                  <a:lnTo>
                    <a:pt x="2811" y="2776"/>
                  </a:lnTo>
                  <a:lnTo>
                    <a:pt x="2784" y="2749"/>
                  </a:lnTo>
                  <a:lnTo>
                    <a:pt x="2755" y="2723"/>
                  </a:lnTo>
                  <a:lnTo>
                    <a:pt x="2724" y="2700"/>
                  </a:lnTo>
                  <a:lnTo>
                    <a:pt x="2692" y="2677"/>
                  </a:lnTo>
                  <a:lnTo>
                    <a:pt x="2658" y="2657"/>
                  </a:lnTo>
                  <a:lnTo>
                    <a:pt x="2623" y="2637"/>
                  </a:lnTo>
                  <a:lnTo>
                    <a:pt x="2587" y="2621"/>
                  </a:lnTo>
                  <a:lnTo>
                    <a:pt x="2549" y="2606"/>
                  </a:lnTo>
                  <a:lnTo>
                    <a:pt x="2510" y="2592"/>
                  </a:lnTo>
                  <a:lnTo>
                    <a:pt x="2471" y="2580"/>
                  </a:lnTo>
                  <a:lnTo>
                    <a:pt x="2429" y="2571"/>
                  </a:lnTo>
                  <a:lnTo>
                    <a:pt x="2387" y="2564"/>
                  </a:lnTo>
                  <a:lnTo>
                    <a:pt x="2343" y="2558"/>
                  </a:lnTo>
                  <a:lnTo>
                    <a:pt x="2297" y="2555"/>
                  </a:lnTo>
                  <a:lnTo>
                    <a:pt x="2251" y="2554"/>
                  </a:lnTo>
                  <a:lnTo>
                    <a:pt x="2206" y="2555"/>
                  </a:lnTo>
                  <a:lnTo>
                    <a:pt x="2162" y="2558"/>
                  </a:lnTo>
                  <a:lnTo>
                    <a:pt x="2118" y="2564"/>
                  </a:lnTo>
                  <a:lnTo>
                    <a:pt x="2076" y="2571"/>
                  </a:lnTo>
                  <a:lnTo>
                    <a:pt x="2035" y="2580"/>
                  </a:lnTo>
                  <a:lnTo>
                    <a:pt x="1995" y="2591"/>
                  </a:lnTo>
                  <a:lnTo>
                    <a:pt x="1955" y="2605"/>
                  </a:lnTo>
                  <a:lnTo>
                    <a:pt x="1917" y="2620"/>
                  </a:lnTo>
                  <a:lnTo>
                    <a:pt x="1880" y="2637"/>
                  </a:lnTo>
                  <a:lnTo>
                    <a:pt x="1844" y="2657"/>
                  </a:lnTo>
                  <a:lnTo>
                    <a:pt x="1811" y="2677"/>
                  </a:lnTo>
                  <a:lnTo>
                    <a:pt x="1777" y="2700"/>
                  </a:lnTo>
                  <a:lnTo>
                    <a:pt x="1745" y="2724"/>
                  </a:lnTo>
                  <a:lnTo>
                    <a:pt x="1716" y="2750"/>
                  </a:lnTo>
                  <a:lnTo>
                    <a:pt x="1686" y="2777"/>
                  </a:lnTo>
                  <a:lnTo>
                    <a:pt x="1658" y="2806"/>
                  </a:lnTo>
                  <a:lnTo>
                    <a:pt x="1632" y="2837"/>
                  </a:lnTo>
                  <a:lnTo>
                    <a:pt x="1607" y="2870"/>
                  </a:lnTo>
                  <a:lnTo>
                    <a:pt x="1584" y="2903"/>
                  </a:lnTo>
                  <a:lnTo>
                    <a:pt x="1562" y="2938"/>
                  </a:lnTo>
                  <a:lnTo>
                    <a:pt x="1542" y="2975"/>
                  </a:lnTo>
                  <a:lnTo>
                    <a:pt x="1523" y="3013"/>
                  </a:lnTo>
                  <a:lnTo>
                    <a:pt x="1506" y="3052"/>
                  </a:lnTo>
                  <a:lnTo>
                    <a:pt x="1491" y="3091"/>
                  </a:lnTo>
                  <a:lnTo>
                    <a:pt x="1476" y="3133"/>
                  </a:lnTo>
                  <a:lnTo>
                    <a:pt x="1465" y="3176"/>
                  </a:lnTo>
                  <a:lnTo>
                    <a:pt x="1455" y="3220"/>
                  </a:lnTo>
                  <a:lnTo>
                    <a:pt x="1445" y="3265"/>
                  </a:lnTo>
                  <a:lnTo>
                    <a:pt x="1439" y="3311"/>
                  </a:lnTo>
                  <a:lnTo>
                    <a:pt x="1434" y="3358"/>
                  </a:lnTo>
                  <a:lnTo>
                    <a:pt x="1431" y="3406"/>
                  </a:lnTo>
                  <a:lnTo>
                    <a:pt x="1430" y="3455"/>
                  </a:lnTo>
                  <a:lnTo>
                    <a:pt x="1431" y="3503"/>
                  </a:lnTo>
                  <a:lnTo>
                    <a:pt x="1434" y="3549"/>
                  </a:lnTo>
                  <a:lnTo>
                    <a:pt x="1438" y="3594"/>
                  </a:lnTo>
                  <a:lnTo>
                    <a:pt x="1444" y="3638"/>
                  </a:lnTo>
                  <a:lnTo>
                    <a:pt x="1453" y="3681"/>
                  </a:lnTo>
                  <a:lnTo>
                    <a:pt x="1462" y="3723"/>
                  </a:lnTo>
                  <a:lnTo>
                    <a:pt x="1473" y="3765"/>
                  </a:lnTo>
                  <a:lnTo>
                    <a:pt x="1486" y="3805"/>
                  </a:lnTo>
                  <a:lnTo>
                    <a:pt x="1501" y="3844"/>
                  </a:lnTo>
                  <a:lnTo>
                    <a:pt x="1517" y="3882"/>
                  </a:lnTo>
                  <a:lnTo>
                    <a:pt x="1535" y="3919"/>
                  </a:lnTo>
                  <a:lnTo>
                    <a:pt x="1554" y="3955"/>
                  </a:lnTo>
                  <a:lnTo>
                    <a:pt x="1574" y="3988"/>
                  </a:lnTo>
                  <a:lnTo>
                    <a:pt x="1597" y="4021"/>
                  </a:lnTo>
                  <a:lnTo>
                    <a:pt x="1620" y="4053"/>
                  </a:lnTo>
                  <a:lnTo>
                    <a:pt x="1645" y="4082"/>
                  </a:lnTo>
                  <a:lnTo>
                    <a:pt x="1672" y="4111"/>
                  </a:lnTo>
                  <a:lnTo>
                    <a:pt x="1700" y="4138"/>
                  </a:lnTo>
                  <a:lnTo>
                    <a:pt x="1729" y="4163"/>
                  </a:lnTo>
                  <a:lnTo>
                    <a:pt x="1760" y="4188"/>
                  </a:lnTo>
                  <a:lnTo>
                    <a:pt x="1792" y="4209"/>
                  </a:lnTo>
                  <a:lnTo>
                    <a:pt x="1825" y="4230"/>
                  </a:lnTo>
                  <a:lnTo>
                    <a:pt x="1860" y="4249"/>
                  </a:lnTo>
                  <a:lnTo>
                    <a:pt x="1896" y="4265"/>
                  </a:lnTo>
                  <a:lnTo>
                    <a:pt x="1932" y="4281"/>
                  </a:lnTo>
                  <a:lnTo>
                    <a:pt x="1971" y="4294"/>
                  </a:lnTo>
                  <a:lnTo>
                    <a:pt x="2010" y="4305"/>
                  </a:lnTo>
                  <a:lnTo>
                    <a:pt x="2051" y="4315"/>
                  </a:lnTo>
                  <a:lnTo>
                    <a:pt x="2093" y="4322"/>
                  </a:lnTo>
                  <a:lnTo>
                    <a:pt x="2136" y="4327"/>
                  </a:lnTo>
                  <a:lnTo>
                    <a:pt x="2180" y="4331"/>
                  </a:lnTo>
                  <a:lnTo>
                    <a:pt x="2225" y="4332"/>
                  </a:lnTo>
                  <a:lnTo>
                    <a:pt x="2227" y="4332"/>
                  </a:lnTo>
                  <a:close/>
                  <a:moveTo>
                    <a:pt x="2235" y="4079"/>
                  </a:moveTo>
                  <a:lnTo>
                    <a:pt x="2208" y="4078"/>
                  </a:lnTo>
                  <a:lnTo>
                    <a:pt x="2181" y="4076"/>
                  </a:lnTo>
                  <a:lnTo>
                    <a:pt x="2154" y="4072"/>
                  </a:lnTo>
                  <a:lnTo>
                    <a:pt x="2129" y="4066"/>
                  </a:lnTo>
                  <a:lnTo>
                    <a:pt x="2104" y="4059"/>
                  </a:lnTo>
                  <a:lnTo>
                    <a:pt x="2080" y="4051"/>
                  </a:lnTo>
                  <a:lnTo>
                    <a:pt x="2057" y="4040"/>
                  </a:lnTo>
                  <a:lnTo>
                    <a:pt x="2035" y="4029"/>
                  </a:lnTo>
                  <a:lnTo>
                    <a:pt x="2013" y="4016"/>
                  </a:lnTo>
                  <a:lnTo>
                    <a:pt x="1992" y="4002"/>
                  </a:lnTo>
                  <a:lnTo>
                    <a:pt x="1972" y="3986"/>
                  </a:lnTo>
                  <a:lnTo>
                    <a:pt x="1953" y="3970"/>
                  </a:lnTo>
                  <a:lnTo>
                    <a:pt x="1934" y="3952"/>
                  </a:lnTo>
                  <a:lnTo>
                    <a:pt x="1917" y="3933"/>
                  </a:lnTo>
                  <a:lnTo>
                    <a:pt x="1901" y="3914"/>
                  </a:lnTo>
                  <a:lnTo>
                    <a:pt x="1884" y="3892"/>
                  </a:lnTo>
                  <a:lnTo>
                    <a:pt x="1870" y="3870"/>
                  </a:lnTo>
                  <a:lnTo>
                    <a:pt x="1856" y="3847"/>
                  </a:lnTo>
                  <a:lnTo>
                    <a:pt x="1843" y="3823"/>
                  </a:lnTo>
                  <a:lnTo>
                    <a:pt x="1831" y="3798"/>
                  </a:lnTo>
                  <a:lnTo>
                    <a:pt x="1820" y="3773"/>
                  </a:lnTo>
                  <a:lnTo>
                    <a:pt x="1810" y="3746"/>
                  </a:lnTo>
                  <a:lnTo>
                    <a:pt x="1800" y="3719"/>
                  </a:lnTo>
                  <a:lnTo>
                    <a:pt x="1791" y="3691"/>
                  </a:lnTo>
                  <a:lnTo>
                    <a:pt x="1784" y="3662"/>
                  </a:lnTo>
                  <a:lnTo>
                    <a:pt x="1778" y="3633"/>
                  </a:lnTo>
                  <a:lnTo>
                    <a:pt x="1773" y="3604"/>
                  </a:lnTo>
                  <a:lnTo>
                    <a:pt x="1768" y="3573"/>
                  </a:lnTo>
                  <a:lnTo>
                    <a:pt x="1765" y="3542"/>
                  </a:lnTo>
                  <a:lnTo>
                    <a:pt x="1762" y="3512"/>
                  </a:lnTo>
                  <a:lnTo>
                    <a:pt x="1761" y="3480"/>
                  </a:lnTo>
                  <a:lnTo>
                    <a:pt x="1761" y="3448"/>
                  </a:lnTo>
                  <a:lnTo>
                    <a:pt x="1761" y="3416"/>
                  </a:lnTo>
                  <a:lnTo>
                    <a:pt x="1762" y="3384"/>
                  </a:lnTo>
                  <a:lnTo>
                    <a:pt x="1765" y="3353"/>
                  </a:lnTo>
                  <a:lnTo>
                    <a:pt x="1768" y="3322"/>
                  </a:lnTo>
                  <a:lnTo>
                    <a:pt x="1772" y="3291"/>
                  </a:lnTo>
                  <a:lnTo>
                    <a:pt x="1777" y="3261"/>
                  </a:lnTo>
                  <a:lnTo>
                    <a:pt x="1783" y="3232"/>
                  </a:lnTo>
                  <a:lnTo>
                    <a:pt x="1790" y="3203"/>
                  </a:lnTo>
                  <a:lnTo>
                    <a:pt x="1798" y="3174"/>
                  </a:lnTo>
                  <a:lnTo>
                    <a:pt x="1808" y="3147"/>
                  </a:lnTo>
                  <a:lnTo>
                    <a:pt x="1818" y="3120"/>
                  </a:lnTo>
                  <a:lnTo>
                    <a:pt x="1829" y="3093"/>
                  </a:lnTo>
                  <a:lnTo>
                    <a:pt x="1840" y="3069"/>
                  </a:lnTo>
                  <a:lnTo>
                    <a:pt x="1854" y="3044"/>
                  </a:lnTo>
                  <a:lnTo>
                    <a:pt x="1867" y="3021"/>
                  </a:lnTo>
                  <a:lnTo>
                    <a:pt x="1881" y="2998"/>
                  </a:lnTo>
                  <a:lnTo>
                    <a:pt x="1898" y="2977"/>
                  </a:lnTo>
                  <a:lnTo>
                    <a:pt x="1914" y="2955"/>
                  </a:lnTo>
                  <a:lnTo>
                    <a:pt x="1931" y="2936"/>
                  </a:lnTo>
                  <a:lnTo>
                    <a:pt x="1950" y="2919"/>
                  </a:lnTo>
                  <a:lnTo>
                    <a:pt x="1968" y="2901"/>
                  </a:lnTo>
                  <a:lnTo>
                    <a:pt x="1989" y="2885"/>
                  </a:lnTo>
                  <a:lnTo>
                    <a:pt x="2010" y="2871"/>
                  </a:lnTo>
                  <a:lnTo>
                    <a:pt x="2032" y="2857"/>
                  </a:lnTo>
                  <a:lnTo>
                    <a:pt x="2054" y="2846"/>
                  </a:lnTo>
                  <a:lnTo>
                    <a:pt x="2079" y="2835"/>
                  </a:lnTo>
                  <a:lnTo>
                    <a:pt x="2103" y="2827"/>
                  </a:lnTo>
                  <a:lnTo>
                    <a:pt x="2129" y="2818"/>
                  </a:lnTo>
                  <a:lnTo>
                    <a:pt x="2154" y="2813"/>
                  </a:lnTo>
                  <a:lnTo>
                    <a:pt x="2182" y="2809"/>
                  </a:lnTo>
                  <a:lnTo>
                    <a:pt x="2210" y="2806"/>
                  </a:lnTo>
                  <a:lnTo>
                    <a:pt x="2239" y="2805"/>
                  </a:lnTo>
                  <a:lnTo>
                    <a:pt x="2268" y="2806"/>
                  </a:lnTo>
                  <a:lnTo>
                    <a:pt x="2296" y="2809"/>
                  </a:lnTo>
                  <a:lnTo>
                    <a:pt x="2323" y="2813"/>
                  </a:lnTo>
                  <a:lnTo>
                    <a:pt x="2350" y="2819"/>
                  </a:lnTo>
                  <a:lnTo>
                    <a:pt x="2375" y="2827"/>
                  </a:lnTo>
                  <a:lnTo>
                    <a:pt x="2399" y="2836"/>
                  </a:lnTo>
                  <a:lnTo>
                    <a:pt x="2423" y="2846"/>
                  </a:lnTo>
                  <a:lnTo>
                    <a:pt x="2446" y="2858"/>
                  </a:lnTo>
                  <a:lnTo>
                    <a:pt x="2467" y="2872"/>
                  </a:lnTo>
                  <a:lnTo>
                    <a:pt x="2488" y="2886"/>
                  </a:lnTo>
                  <a:lnTo>
                    <a:pt x="2508" y="2902"/>
                  </a:lnTo>
                  <a:lnTo>
                    <a:pt x="2527" y="2920"/>
                  </a:lnTo>
                  <a:lnTo>
                    <a:pt x="2545" y="2938"/>
                  </a:lnTo>
                  <a:lnTo>
                    <a:pt x="2563" y="2957"/>
                  </a:lnTo>
                  <a:lnTo>
                    <a:pt x="2579" y="2978"/>
                  </a:lnTo>
                  <a:lnTo>
                    <a:pt x="2594" y="2999"/>
                  </a:lnTo>
                  <a:lnTo>
                    <a:pt x="2609" y="3022"/>
                  </a:lnTo>
                  <a:lnTo>
                    <a:pt x="2622" y="3045"/>
                  </a:lnTo>
                  <a:lnTo>
                    <a:pt x="2635" y="3069"/>
                  </a:lnTo>
                  <a:lnTo>
                    <a:pt x="2647" y="3094"/>
                  </a:lnTo>
                  <a:lnTo>
                    <a:pt x="2658" y="3120"/>
                  </a:lnTo>
                  <a:lnTo>
                    <a:pt x="2667" y="3147"/>
                  </a:lnTo>
                  <a:lnTo>
                    <a:pt x="2676" y="3173"/>
                  </a:lnTo>
                  <a:lnTo>
                    <a:pt x="2684" y="3201"/>
                  </a:lnTo>
                  <a:lnTo>
                    <a:pt x="2692" y="3229"/>
                  </a:lnTo>
                  <a:lnTo>
                    <a:pt x="2698" y="3258"/>
                  </a:lnTo>
                  <a:lnTo>
                    <a:pt x="2703" y="3287"/>
                  </a:lnTo>
                  <a:lnTo>
                    <a:pt x="2707" y="3316"/>
                  </a:lnTo>
                  <a:lnTo>
                    <a:pt x="2710" y="3346"/>
                  </a:lnTo>
                  <a:lnTo>
                    <a:pt x="2712" y="3377"/>
                  </a:lnTo>
                  <a:lnTo>
                    <a:pt x="2714" y="3406"/>
                  </a:lnTo>
                  <a:lnTo>
                    <a:pt x="2714" y="3437"/>
                  </a:lnTo>
                  <a:lnTo>
                    <a:pt x="2714" y="3471"/>
                  </a:lnTo>
                  <a:lnTo>
                    <a:pt x="2712" y="3504"/>
                  </a:lnTo>
                  <a:lnTo>
                    <a:pt x="2710" y="3536"/>
                  </a:lnTo>
                  <a:lnTo>
                    <a:pt x="2706" y="3568"/>
                  </a:lnTo>
                  <a:lnTo>
                    <a:pt x="2702" y="3600"/>
                  </a:lnTo>
                  <a:lnTo>
                    <a:pt x="2697" y="3630"/>
                  </a:lnTo>
                  <a:lnTo>
                    <a:pt x="2689" y="3660"/>
                  </a:lnTo>
                  <a:lnTo>
                    <a:pt x="2682" y="3690"/>
                  </a:lnTo>
                  <a:lnTo>
                    <a:pt x="2674" y="3717"/>
                  </a:lnTo>
                  <a:lnTo>
                    <a:pt x="2665" y="3746"/>
                  </a:lnTo>
                  <a:lnTo>
                    <a:pt x="2655" y="3773"/>
                  </a:lnTo>
                  <a:lnTo>
                    <a:pt x="2643" y="3798"/>
                  </a:lnTo>
                  <a:lnTo>
                    <a:pt x="2632" y="3824"/>
                  </a:lnTo>
                  <a:lnTo>
                    <a:pt x="2619" y="3848"/>
                  </a:lnTo>
                  <a:lnTo>
                    <a:pt x="2605" y="3871"/>
                  </a:lnTo>
                  <a:lnTo>
                    <a:pt x="2590" y="3893"/>
                  </a:lnTo>
                  <a:lnTo>
                    <a:pt x="2575" y="3915"/>
                  </a:lnTo>
                  <a:lnTo>
                    <a:pt x="2559" y="3934"/>
                  </a:lnTo>
                  <a:lnTo>
                    <a:pt x="2541" y="3954"/>
                  </a:lnTo>
                  <a:lnTo>
                    <a:pt x="2523" y="3971"/>
                  </a:lnTo>
                  <a:lnTo>
                    <a:pt x="2503" y="3987"/>
                  </a:lnTo>
                  <a:lnTo>
                    <a:pt x="2483" y="4003"/>
                  </a:lnTo>
                  <a:lnTo>
                    <a:pt x="2462" y="4017"/>
                  </a:lnTo>
                  <a:lnTo>
                    <a:pt x="2441" y="4030"/>
                  </a:lnTo>
                  <a:lnTo>
                    <a:pt x="2418" y="4041"/>
                  </a:lnTo>
                  <a:lnTo>
                    <a:pt x="2395" y="4051"/>
                  </a:lnTo>
                  <a:lnTo>
                    <a:pt x="2371" y="4060"/>
                  </a:lnTo>
                  <a:lnTo>
                    <a:pt x="2346" y="4067"/>
                  </a:lnTo>
                  <a:lnTo>
                    <a:pt x="2320" y="4072"/>
                  </a:lnTo>
                  <a:lnTo>
                    <a:pt x="2294" y="4076"/>
                  </a:lnTo>
                  <a:lnTo>
                    <a:pt x="2266" y="4078"/>
                  </a:lnTo>
                  <a:lnTo>
                    <a:pt x="2238" y="4079"/>
                  </a:lnTo>
                  <a:lnTo>
                    <a:pt x="2235" y="4079"/>
                  </a:lnTo>
                  <a:close/>
                  <a:moveTo>
                    <a:pt x="3609" y="4303"/>
                  </a:moveTo>
                  <a:lnTo>
                    <a:pt x="3609" y="3688"/>
                  </a:lnTo>
                  <a:lnTo>
                    <a:pt x="3609" y="3634"/>
                  </a:lnTo>
                  <a:lnTo>
                    <a:pt x="3609" y="3583"/>
                  </a:lnTo>
                  <a:lnTo>
                    <a:pt x="3609" y="3533"/>
                  </a:lnTo>
                  <a:lnTo>
                    <a:pt x="3608" y="3485"/>
                  </a:lnTo>
                  <a:lnTo>
                    <a:pt x="3608" y="3437"/>
                  </a:lnTo>
                  <a:lnTo>
                    <a:pt x="3607" y="3390"/>
                  </a:lnTo>
                  <a:lnTo>
                    <a:pt x="3606" y="3344"/>
                  </a:lnTo>
                  <a:lnTo>
                    <a:pt x="3605" y="3298"/>
                  </a:lnTo>
                  <a:lnTo>
                    <a:pt x="3604" y="3254"/>
                  </a:lnTo>
                  <a:lnTo>
                    <a:pt x="3603" y="3210"/>
                  </a:lnTo>
                  <a:lnTo>
                    <a:pt x="3602" y="3166"/>
                  </a:lnTo>
                  <a:lnTo>
                    <a:pt x="3600" y="3123"/>
                  </a:lnTo>
                  <a:lnTo>
                    <a:pt x="3599" y="3080"/>
                  </a:lnTo>
                  <a:lnTo>
                    <a:pt x="3597" y="3038"/>
                  </a:lnTo>
                  <a:lnTo>
                    <a:pt x="3595" y="2995"/>
                  </a:lnTo>
                  <a:lnTo>
                    <a:pt x="3593" y="2953"/>
                  </a:lnTo>
                  <a:lnTo>
                    <a:pt x="3601" y="2952"/>
                  </a:lnTo>
                  <a:lnTo>
                    <a:pt x="3634" y="3026"/>
                  </a:lnTo>
                  <a:lnTo>
                    <a:pt x="3668" y="3101"/>
                  </a:lnTo>
                  <a:lnTo>
                    <a:pt x="3706" y="3176"/>
                  </a:lnTo>
                  <a:lnTo>
                    <a:pt x="3745" y="3252"/>
                  </a:lnTo>
                  <a:lnTo>
                    <a:pt x="3785" y="3327"/>
                  </a:lnTo>
                  <a:lnTo>
                    <a:pt x="3826" y="3401"/>
                  </a:lnTo>
                  <a:lnTo>
                    <a:pt x="3868" y="3474"/>
                  </a:lnTo>
                  <a:lnTo>
                    <a:pt x="3909" y="3545"/>
                  </a:lnTo>
                  <a:lnTo>
                    <a:pt x="4359" y="4303"/>
                  </a:lnTo>
                  <a:lnTo>
                    <a:pt x="4684" y="4303"/>
                  </a:lnTo>
                  <a:lnTo>
                    <a:pt x="4684" y="2582"/>
                  </a:lnTo>
                  <a:lnTo>
                    <a:pt x="4394" y="2582"/>
                  </a:lnTo>
                  <a:lnTo>
                    <a:pt x="4394" y="3182"/>
                  </a:lnTo>
                  <a:lnTo>
                    <a:pt x="4394" y="3280"/>
                  </a:lnTo>
                  <a:lnTo>
                    <a:pt x="4395" y="3373"/>
                  </a:lnTo>
                  <a:lnTo>
                    <a:pt x="4397" y="3464"/>
                  </a:lnTo>
                  <a:lnTo>
                    <a:pt x="4400" y="3552"/>
                  </a:lnTo>
                  <a:lnTo>
                    <a:pt x="4403" y="3639"/>
                  </a:lnTo>
                  <a:lnTo>
                    <a:pt x="4408" y="3724"/>
                  </a:lnTo>
                  <a:lnTo>
                    <a:pt x="4414" y="3810"/>
                  </a:lnTo>
                  <a:lnTo>
                    <a:pt x="4422" y="3896"/>
                  </a:lnTo>
                  <a:lnTo>
                    <a:pt x="4416" y="3897"/>
                  </a:lnTo>
                  <a:lnTo>
                    <a:pt x="4386" y="3827"/>
                  </a:lnTo>
                  <a:lnTo>
                    <a:pt x="4353" y="3755"/>
                  </a:lnTo>
                  <a:lnTo>
                    <a:pt x="4318" y="3683"/>
                  </a:lnTo>
                  <a:lnTo>
                    <a:pt x="4282" y="3610"/>
                  </a:lnTo>
                  <a:lnTo>
                    <a:pt x="4244" y="3537"/>
                  </a:lnTo>
                  <a:lnTo>
                    <a:pt x="4206" y="3465"/>
                  </a:lnTo>
                  <a:lnTo>
                    <a:pt x="4165" y="3392"/>
                  </a:lnTo>
                  <a:lnTo>
                    <a:pt x="4123" y="3321"/>
                  </a:lnTo>
                  <a:lnTo>
                    <a:pt x="3678" y="2582"/>
                  </a:lnTo>
                  <a:lnTo>
                    <a:pt x="3319" y="2582"/>
                  </a:lnTo>
                  <a:lnTo>
                    <a:pt x="3319" y="4303"/>
                  </a:lnTo>
                  <a:lnTo>
                    <a:pt x="3609" y="4303"/>
                  </a:lnTo>
                  <a:close/>
                  <a:moveTo>
                    <a:pt x="4970" y="4220"/>
                  </a:moveTo>
                  <a:lnTo>
                    <a:pt x="4988" y="4232"/>
                  </a:lnTo>
                  <a:lnTo>
                    <a:pt x="5010" y="4242"/>
                  </a:lnTo>
                  <a:lnTo>
                    <a:pt x="5032" y="4252"/>
                  </a:lnTo>
                  <a:lnTo>
                    <a:pt x="5057" y="4262"/>
                  </a:lnTo>
                  <a:lnTo>
                    <a:pt x="5083" y="4272"/>
                  </a:lnTo>
                  <a:lnTo>
                    <a:pt x="5111" y="4281"/>
                  </a:lnTo>
                  <a:lnTo>
                    <a:pt x="5140" y="4289"/>
                  </a:lnTo>
                  <a:lnTo>
                    <a:pt x="5169" y="4297"/>
                  </a:lnTo>
                  <a:lnTo>
                    <a:pt x="5201" y="4304"/>
                  </a:lnTo>
                  <a:lnTo>
                    <a:pt x="5233" y="4310"/>
                  </a:lnTo>
                  <a:lnTo>
                    <a:pt x="5265" y="4317"/>
                  </a:lnTo>
                  <a:lnTo>
                    <a:pt x="5299" y="4322"/>
                  </a:lnTo>
                  <a:lnTo>
                    <a:pt x="5333" y="4325"/>
                  </a:lnTo>
                  <a:lnTo>
                    <a:pt x="5367" y="4328"/>
                  </a:lnTo>
                  <a:lnTo>
                    <a:pt x="5401" y="4330"/>
                  </a:lnTo>
                  <a:lnTo>
                    <a:pt x="5435" y="4330"/>
                  </a:lnTo>
                  <a:lnTo>
                    <a:pt x="5476" y="4330"/>
                  </a:lnTo>
                  <a:lnTo>
                    <a:pt x="5516" y="4328"/>
                  </a:lnTo>
                  <a:lnTo>
                    <a:pt x="5554" y="4324"/>
                  </a:lnTo>
                  <a:lnTo>
                    <a:pt x="5591" y="4320"/>
                  </a:lnTo>
                  <a:lnTo>
                    <a:pt x="5627" y="4313"/>
                  </a:lnTo>
                  <a:lnTo>
                    <a:pt x="5660" y="4306"/>
                  </a:lnTo>
                  <a:lnTo>
                    <a:pt x="5693" y="4298"/>
                  </a:lnTo>
                  <a:lnTo>
                    <a:pt x="5725" y="4288"/>
                  </a:lnTo>
                  <a:lnTo>
                    <a:pt x="5755" y="4278"/>
                  </a:lnTo>
                  <a:lnTo>
                    <a:pt x="5784" y="4266"/>
                  </a:lnTo>
                  <a:lnTo>
                    <a:pt x="5811" y="4253"/>
                  </a:lnTo>
                  <a:lnTo>
                    <a:pt x="5837" y="4240"/>
                  </a:lnTo>
                  <a:lnTo>
                    <a:pt x="5862" y="4225"/>
                  </a:lnTo>
                  <a:lnTo>
                    <a:pt x="5885" y="4209"/>
                  </a:lnTo>
                  <a:lnTo>
                    <a:pt x="5908" y="4193"/>
                  </a:lnTo>
                  <a:lnTo>
                    <a:pt x="5928" y="4175"/>
                  </a:lnTo>
                  <a:lnTo>
                    <a:pt x="5948" y="4157"/>
                  </a:lnTo>
                  <a:lnTo>
                    <a:pt x="5966" y="4139"/>
                  </a:lnTo>
                  <a:lnTo>
                    <a:pt x="5984" y="4118"/>
                  </a:lnTo>
                  <a:lnTo>
                    <a:pt x="5999" y="4099"/>
                  </a:lnTo>
                  <a:lnTo>
                    <a:pt x="6013" y="4077"/>
                  </a:lnTo>
                  <a:lnTo>
                    <a:pt x="6026" y="4056"/>
                  </a:lnTo>
                  <a:lnTo>
                    <a:pt x="6039" y="4033"/>
                  </a:lnTo>
                  <a:lnTo>
                    <a:pt x="6049" y="4011"/>
                  </a:lnTo>
                  <a:lnTo>
                    <a:pt x="6058" y="3987"/>
                  </a:lnTo>
                  <a:lnTo>
                    <a:pt x="6066" y="3964"/>
                  </a:lnTo>
                  <a:lnTo>
                    <a:pt x="6073" y="3939"/>
                  </a:lnTo>
                  <a:lnTo>
                    <a:pt x="6079" y="3915"/>
                  </a:lnTo>
                  <a:lnTo>
                    <a:pt x="6083" y="3889"/>
                  </a:lnTo>
                  <a:lnTo>
                    <a:pt x="6086" y="3865"/>
                  </a:lnTo>
                  <a:lnTo>
                    <a:pt x="6088" y="3839"/>
                  </a:lnTo>
                  <a:lnTo>
                    <a:pt x="6088" y="3812"/>
                  </a:lnTo>
                  <a:lnTo>
                    <a:pt x="6088" y="3790"/>
                  </a:lnTo>
                  <a:lnTo>
                    <a:pt x="6087" y="3767"/>
                  </a:lnTo>
                  <a:lnTo>
                    <a:pt x="6085" y="3746"/>
                  </a:lnTo>
                  <a:lnTo>
                    <a:pt x="6082" y="3724"/>
                  </a:lnTo>
                  <a:lnTo>
                    <a:pt x="6078" y="3704"/>
                  </a:lnTo>
                  <a:lnTo>
                    <a:pt x="6074" y="3684"/>
                  </a:lnTo>
                  <a:lnTo>
                    <a:pt x="6067" y="3664"/>
                  </a:lnTo>
                  <a:lnTo>
                    <a:pt x="6061" y="3645"/>
                  </a:lnTo>
                  <a:lnTo>
                    <a:pt x="6054" y="3626"/>
                  </a:lnTo>
                  <a:lnTo>
                    <a:pt x="6046" y="3608"/>
                  </a:lnTo>
                  <a:lnTo>
                    <a:pt x="6037" y="3589"/>
                  </a:lnTo>
                  <a:lnTo>
                    <a:pt x="6028" y="3572"/>
                  </a:lnTo>
                  <a:lnTo>
                    <a:pt x="6016" y="3556"/>
                  </a:lnTo>
                  <a:lnTo>
                    <a:pt x="6005" y="3538"/>
                  </a:lnTo>
                  <a:lnTo>
                    <a:pt x="5993" y="3523"/>
                  </a:lnTo>
                  <a:lnTo>
                    <a:pt x="5979" y="3507"/>
                  </a:lnTo>
                  <a:lnTo>
                    <a:pt x="5965" y="3491"/>
                  </a:lnTo>
                  <a:lnTo>
                    <a:pt x="5950" y="3477"/>
                  </a:lnTo>
                  <a:lnTo>
                    <a:pt x="5933" y="3463"/>
                  </a:lnTo>
                  <a:lnTo>
                    <a:pt x="5917" y="3448"/>
                  </a:lnTo>
                  <a:lnTo>
                    <a:pt x="5900" y="3434"/>
                  </a:lnTo>
                  <a:lnTo>
                    <a:pt x="5881" y="3421"/>
                  </a:lnTo>
                  <a:lnTo>
                    <a:pt x="5861" y="3407"/>
                  </a:lnTo>
                  <a:lnTo>
                    <a:pt x="5841" y="3394"/>
                  </a:lnTo>
                  <a:lnTo>
                    <a:pt x="5820" y="3382"/>
                  </a:lnTo>
                  <a:lnTo>
                    <a:pt x="5797" y="3370"/>
                  </a:lnTo>
                  <a:lnTo>
                    <a:pt x="5775" y="3357"/>
                  </a:lnTo>
                  <a:lnTo>
                    <a:pt x="5750" y="3346"/>
                  </a:lnTo>
                  <a:lnTo>
                    <a:pt x="5726" y="3334"/>
                  </a:lnTo>
                  <a:lnTo>
                    <a:pt x="5700" y="3323"/>
                  </a:lnTo>
                  <a:lnTo>
                    <a:pt x="5674" y="3312"/>
                  </a:lnTo>
                  <a:lnTo>
                    <a:pt x="5646" y="3301"/>
                  </a:lnTo>
                  <a:lnTo>
                    <a:pt x="5604" y="3285"/>
                  </a:lnTo>
                  <a:lnTo>
                    <a:pt x="5565" y="3269"/>
                  </a:lnTo>
                  <a:lnTo>
                    <a:pt x="5529" y="3254"/>
                  </a:lnTo>
                  <a:lnTo>
                    <a:pt x="5498" y="3239"/>
                  </a:lnTo>
                  <a:lnTo>
                    <a:pt x="5467" y="3223"/>
                  </a:lnTo>
                  <a:lnTo>
                    <a:pt x="5440" y="3208"/>
                  </a:lnTo>
                  <a:lnTo>
                    <a:pt x="5416" y="3193"/>
                  </a:lnTo>
                  <a:lnTo>
                    <a:pt x="5394" y="3177"/>
                  </a:lnTo>
                  <a:lnTo>
                    <a:pt x="5385" y="3169"/>
                  </a:lnTo>
                  <a:lnTo>
                    <a:pt x="5376" y="3160"/>
                  </a:lnTo>
                  <a:lnTo>
                    <a:pt x="5368" y="3152"/>
                  </a:lnTo>
                  <a:lnTo>
                    <a:pt x="5359" y="3144"/>
                  </a:lnTo>
                  <a:lnTo>
                    <a:pt x="5352" y="3134"/>
                  </a:lnTo>
                  <a:lnTo>
                    <a:pt x="5346" y="3125"/>
                  </a:lnTo>
                  <a:lnTo>
                    <a:pt x="5340" y="3116"/>
                  </a:lnTo>
                  <a:lnTo>
                    <a:pt x="5335" y="3107"/>
                  </a:lnTo>
                  <a:lnTo>
                    <a:pt x="5331" y="3097"/>
                  </a:lnTo>
                  <a:lnTo>
                    <a:pt x="5327" y="3087"/>
                  </a:lnTo>
                  <a:lnTo>
                    <a:pt x="5324" y="3076"/>
                  </a:lnTo>
                  <a:lnTo>
                    <a:pt x="5321" y="3066"/>
                  </a:lnTo>
                  <a:lnTo>
                    <a:pt x="5319" y="3055"/>
                  </a:lnTo>
                  <a:lnTo>
                    <a:pt x="5318" y="3043"/>
                  </a:lnTo>
                  <a:lnTo>
                    <a:pt x="5317" y="3031"/>
                  </a:lnTo>
                  <a:lnTo>
                    <a:pt x="5317" y="3020"/>
                  </a:lnTo>
                  <a:lnTo>
                    <a:pt x="5318" y="3000"/>
                  </a:lnTo>
                  <a:lnTo>
                    <a:pt x="5320" y="2981"/>
                  </a:lnTo>
                  <a:lnTo>
                    <a:pt x="5323" y="2972"/>
                  </a:lnTo>
                  <a:lnTo>
                    <a:pt x="5325" y="2963"/>
                  </a:lnTo>
                  <a:lnTo>
                    <a:pt x="5329" y="2953"/>
                  </a:lnTo>
                  <a:lnTo>
                    <a:pt x="5333" y="2944"/>
                  </a:lnTo>
                  <a:lnTo>
                    <a:pt x="5337" y="2935"/>
                  </a:lnTo>
                  <a:lnTo>
                    <a:pt x="5342" y="2927"/>
                  </a:lnTo>
                  <a:lnTo>
                    <a:pt x="5347" y="2918"/>
                  </a:lnTo>
                  <a:lnTo>
                    <a:pt x="5353" y="2909"/>
                  </a:lnTo>
                  <a:lnTo>
                    <a:pt x="5361" y="2901"/>
                  </a:lnTo>
                  <a:lnTo>
                    <a:pt x="5368" y="2893"/>
                  </a:lnTo>
                  <a:lnTo>
                    <a:pt x="5375" y="2885"/>
                  </a:lnTo>
                  <a:lnTo>
                    <a:pt x="5383" y="2878"/>
                  </a:lnTo>
                  <a:lnTo>
                    <a:pt x="5392" y="2871"/>
                  </a:lnTo>
                  <a:lnTo>
                    <a:pt x="5401" y="2863"/>
                  </a:lnTo>
                  <a:lnTo>
                    <a:pt x="5412" y="2857"/>
                  </a:lnTo>
                  <a:lnTo>
                    <a:pt x="5423" y="2851"/>
                  </a:lnTo>
                  <a:lnTo>
                    <a:pt x="5434" y="2845"/>
                  </a:lnTo>
                  <a:lnTo>
                    <a:pt x="5446" y="2840"/>
                  </a:lnTo>
                  <a:lnTo>
                    <a:pt x="5459" y="2835"/>
                  </a:lnTo>
                  <a:lnTo>
                    <a:pt x="5472" y="2831"/>
                  </a:lnTo>
                  <a:lnTo>
                    <a:pt x="5485" y="2827"/>
                  </a:lnTo>
                  <a:lnTo>
                    <a:pt x="5500" y="2822"/>
                  </a:lnTo>
                  <a:lnTo>
                    <a:pt x="5515" y="2819"/>
                  </a:lnTo>
                  <a:lnTo>
                    <a:pt x="5531" y="2816"/>
                  </a:lnTo>
                  <a:lnTo>
                    <a:pt x="5548" y="2814"/>
                  </a:lnTo>
                  <a:lnTo>
                    <a:pt x="5564" y="2813"/>
                  </a:lnTo>
                  <a:lnTo>
                    <a:pt x="5583" y="2812"/>
                  </a:lnTo>
                  <a:lnTo>
                    <a:pt x="5601" y="2812"/>
                  </a:lnTo>
                  <a:lnTo>
                    <a:pt x="5631" y="2812"/>
                  </a:lnTo>
                  <a:lnTo>
                    <a:pt x="5659" y="2814"/>
                  </a:lnTo>
                  <a:lnTo>
                    <a:pt x="5687" y="2816"/>
                  </a:lnTo>
                  <a:lnTo>
                    <a:pt x="5713" y="2820"/>
                  </a:lnTo>
                  <a:lnTo>
                    <a:pt x="5739" y="2825"/>
                  </a:lnTo>
                  <a:lnTo>
                    <a:pt x="5764" y="2830"/>
                  </a:lnTo>
                  <a:lnTo>
                    <a:pt x="5787" y="2835"/>
                  </a:lnTo>
                  <a:lnTo>
                    <a:pt x="5810" y="2841"/>
                  </a:lnTo>
                  <a:lnTo>
                    <a:pt x="5831" y="2847"/>
                  </a:lnTo>
                  <a:lnTo>
                    <a:pt x="5851" y="2853"/>
                  </a:lnTo>
                  <a:lnTo>
                    <a:pt x="5870" y="2860"/>
                  </a:lnTo>
                  <a:lnTo>
                    <a:pt x="5887" y="2867"/>
                  </a:lnTo>
                  <a:lnTo>
                    <a:pt x="5918" y="2881"/>
                  </a:lnTo>
                  <a:lnTo>
                    <a:pt x="5945" y="2894"/>
                  </a:lnTo>
                  <a:lnTo>
                    <a:pt x="6020" y="2640"/>
                  </a:lnTo>
                  <a:lnTo>
                    <a:pt x="6003" y="2631"/>
                  </a:lnTo>
                  <a:lnTo>
                    <a:pt x="5984" y="2623"/>
                  </a:lnTo>
                  <a:lnTo>
                    <a:pt x="5964" y="2615"/>
                  </a:lnTo>
                  <a:lnTo>
                    <a:pt x="5944" y="2608"/>
                  </a:lnTo>
                  <a:lnTo>
                    <a:pt x="5922" y="2601"/>
                  </a:lnTo>
                  <a:lnTo>
                    <a:pt x="5899" y="2593"/>
                  </a:lnTo>
                  <a:lnTo>
                    <a:pt x="5875" y="2586"/>
                  </a:lnTo>
                  <a:lnTo>
                    <a:pt x="5850" y="2580"/>
                  </a:lnTo>
                  <a:lnTo>
                    <a:pt x="5823" y="2575"/>
                  </a:lnTo>
                  <a:lnTo>
                    <a:pt x="5795" y="2570"/>
                  </a:lnTo>
                  <a:lnTo>
                    <a:pt x="5768" y="2566"/>
                  </a:lnTo>
                  <a:lnTo>
                    <a:pt x="5737" y="2562"/>
                  </a:lnTo>
                  <a:lnTo>
                    <a:pt x="5706" y="2559"/>
                  </a:lnTo>
                  <a:lnTo>
                    <a:pt x="5675" y="2557"/>
                  </a:lnTo>
                  <a:lnTo>
                    <a:pt x="5641" y="2556"/>
                  </a:lnTo>
                  <a:lnTo>
                    <a:pt x="5607" y="2555"/>
                  </a:lnTo>
                  <a:lnTo>
                    <a:pt x="5572" y="2556"/>
                  </a:lnTo>
                  <a:lnTo>
                    <a:pt x="5539" y="2558"/>
                  </a:lnTo>
                  <a:lnTo>
                    <a:pt x="5506" y="2561"/>
                  </a:lnTo>
                  <a:lnTo>
                    <a:pt x="5473" y="2565"/>
                  </a:lnTo>
                  <a:lnTo>
                    <a:pt x="5442" y="2570"/>
                  </a:lnTo>
                  <a:lnTo>
                    <a:pt x="5412" y="2576"/>
                  </a:lnTo>
                  <a:lnTo>
                    <a:pt x="5383" y="2584"/>
                  </a:lnTo>
                  <a:lnTo>
                    <a:pt x="5354" y="2592"/>
                  </a:lnTo>
                  <a:lnTo>
                    <a:pt x="5327" y="2603"/>
                  </a:lnTo>
                  <a:lnTo>
                    <a:pt x="5300" y="2613"/>
                  </a:lnTo>
                  <a:lnTo>
                    <a:pt x="5275" y="2624"/>
                  </a:lnTo>
                  <a:lnTo>
                    <a:pt x="5250" y="2637"/>
                  </a:lnTo>
                  <a:lnTo>
                    <a:pt x="5227" y="2651"/>
                  </a:lnTo>
                  <a:lnTo>
                    <a:pt x="5204" y="2665"/>
                  </a:lnTo>
                  <a:lnTo>
                    <a:pt x="5183" y="2680"/>
                  </a:lnTo>
                  <a:lnTo>
                    <a:pt x="5162" y="2697"/>
                  </a:lnTo>
                  <a:lnTo>
                    <a:pt x="5143" y="2713"/>
                  </a:lnTo>
                  <a:lnTo>
                    <a:pt x="5125" y="2731"/>
                  </a:lnTo>
                  <a:lnTo>
                    <a:pt x="5108" y="2750"/>
                  </a:lnTo>
                  <a:lnTo>
                    <a:pt x="5091" y="2769"/>
                  </a:lnTo>
                  <a:lnTo>
                    <a:pt x="5077" y="2789"/>
                  </a:lnTo>
                  <a:lnTo>
                    <a:pt x="5064" y="2810"/>
                  </a:lnTo>
                  <a:lnTo>
                    <a:pt x="5052" y="2831"/>
                  </a:lnTo>
                  <a:lnTo>
                    <a:pt x="5040" y="2853"/>
                  </a:lnTo>
                  <a:lnTo>
                    <a:pt x="5030" y="2876"/>
                  </a:lnTo>
                  <a:lnTo>
                    <a:pt x="5022" y="2899"/>
                  </a:lnTo>
                  <a:lnTo>
                    <a:pt x="5015" y="2923"/>
                  </a:lnTo>
                  <a:lnTo>
                    <a:pt x="5009" y="2947"/>
                  </a:lnTo>
                  <a:lnTo>
                    <a:pt x="5003" y="2972"/>
                  </a:lnTo>
                  <a:lnTo>
                    <a:pt x="5000" y="2997"/>
                  </a:lnTo>
                  <a:lnTo>
                    <a:pt x="4998" y="3023"/>
                  </a:lnTo>
                  <a:lnTo>
                    <a:pt x="4997" y="3050"/>
                  </a:lnTo>
                  <a:lnTo>
                    <a:pt x="4998" y="3072"/>
                  </a:lnTo>
                  <a:lnTo>
                    <a:pt x="4999" y="3094"/>
                  </a:lnTo>
                  <a:lnTo>
                    <a:pt x="5002" y="3116"/>
                  </a:lnTo>
                  <a:lnTo>
                    <a:pt x="5006" y="3137"/>
                  </a:lnTo>
                  <a:lnTo>
                    <a:pt x="5011" y="3158"/>
                  </a:lnTo>
                  <a:lnTo>
                    <a:pt x="5016" y="3178"/>
                  </a:lnTo>
                  <a:lnTo>
                    <a:pt x="5023" y="3198"/>
                  </a:lnTo>
                  <a:lnTo>
                    <a:pt x="5030" y="3217"/>
                  </a:lnTo>
                  <a:lnTo>
                    <a:pt x="5039" y="3236"/>
                  </a:lnTo>
                  <a:lnTo>
                    <a:pt x="5049" y="3254"/>
                  </a:lnTo>
                  <a:lnTo>
                    <a:pt x="5059" y="3272"/>
                  </a:lnTo>
                  <a:lnTo>
                    <a:pt x="5070" y="3289"/>
                  </a:lnTo>
                  <a:lnTo>
                    <a:pt x="5082" y="3306"/>
                  </a:lnTo>
                  <a:lnTo>
                    <a:pt x="5096" y="3323"/>
                  </a:lnTo>
                  <a:lnTo>
                    <a:pt x="5109" y="3339"/>
                  </a:lnTo>
                  <a:lnTo>
                    <a:pt x="5124" y="3354"/>
                  </a:lnTo>
                  <a:lnTo>
                    <a:pt x="5140" y="3369"/>
                  </a:lnTo>
                  <a:lnTo>
                    <a:pt x="5156" y="3384"/>
                  </a:lnTo>
                  <a:lnTo>
                    <a:pt x="5173" y="3398"/>
                  </a:lnTo>
                  <a:lnTo>
                    <a:pt x="5192" y="3412"/>
                  </a:lnTo>
                  <a:lnTo>
                    <a:pt x="5210" y="3425"/>
                  </a:lnTo>
                  <a:lnTo>
                    <a:pt x="5230" y="3438"/>
                  </a:lnTo>
                  <a:lnTo>
                    <a:pt x="5250" y="3451"/>
                  </a:lnTo>
                  <a:lnTo>
                    <a:pt x="5270" y="3464"/>
                  </a:lnTo>
                  <a:lnTo>
                    <a:pt x="5293" y="3475"/>
                  </a:lnTo>
                  <a:lnTo>
                    <a:pt x="5316" y="3487"/>
                  </a:lnTo>
                  <a:lnTo>
                    <a:pt x="5338" y="3498"/>
                  </a:lnTo>
                  <a:lnTo>
                    <a:pt x="5363" y="3509"/>
                  </a:lnTo>
                  <a:lnTo>
                    <a:pt x="5386" y="3520"/>
                  </a:lnTo>
                  <a:lnTo>
                    <a:pt x="5412" y="3530"/>
                  </a:lnTo>
                  <a:lnTo>
                    <a:pt x="5437" y="3539"/>
                  </a:lnTo>
                  <a:lnTo>
                    <a:pt x="5464" y="3550"/>
                  </a:lnTo>
                  <a:lnTo>
                    <a:pt x="5503" y="3564"/>
                  </a:lnTo>
                  <a:lnTo>
                    <a:pt x="5540" y="3579"/>
                  </a:lnTo>
                  <a:lnTo>
                    <a:pt x="5572" y="3594"/>
                  </a:lnTo>
                  <a:lnTo>
                    <a:pt x="5603" y="3609"/>
                  </a:lnTo>
                  <a:lnTo>
                    <a:pt x="5631" y="3624"/>
                  </a:lnTo>
                  <a:lnTo>
                    <a:pt x="5656" y="3641"/>
                  </a:lnTo>
                  <a:lnTo>
                    <a:pt x="5678" y="3656"/>
                  </a:lnTo>
                  <a:lnTo>
                    <a:pt x="5698" y="3673"/>
                  </a:lnTo>
                  <a:lnTo>
                    <a:pt x="5706" y="3681"/>
                  </a:lnTo>
                  <a:lnTo>
                    <a:pt x="5714" y="3691"/>
                  </a:lnTo>
                  <a:lnTo>
                    <a:pt x="5723" y="3699"/>
                  </a:lnTo>
                  <a:lnTo>
                    <a:pt x="5730" y="3708"/>
                  </a:lnTo>
                  <a:lnTo>
                    <a:pt x="5736" y="3717"/>
                  </a:lnTo>
                  <a:lnTo>
                    <a:pt x="5742" y="3728"/>
                  </a:lnTo>
                  <a:lnTo>
                    <a:pt x="5747" y="3737"/>
                  </a:lnTo>
                  <a:lnTo>
                    <a:pt x="5751" y="3747"/>
                  </a:lnTo>
                  <a:lnTo>
                    <a:pt x="5755" y="3757"/>
                  </a:lnTo>
                  <a:lnTo>
                    <a:pt x="5759" y="3767"/>
                  </a:lnTo>
                  <a:lnTo>
                    <a:pt x="5763" y="3778"/>
                  </a:lnTo>
                  <a:lnTo>
                    <a:pt x="5765" y="3789"/>
                  </a:lnTo>
                  <a:lnTo>
                    <a:pt x="5767" y="3800"/>
                  </a:lnTo>
                  <a:lnTo>
                    <a:pt x="5768" y="3811"/>
                  </a:lnTo>
                  <a:lnTo>
                    <a:pt x="5769" y="3823"/>
                  </a:lnTo>
                  <a:lnTo>
                    <a:pt x="5769" y="3835"/>
                  </a:lnTo>
                  <a:lnTo>
                    <a:pt x="5769" y="3848"/>
                  </a:lnTo>
                  <a:lnTo>
                    <a:pt x="5768" y="3860"/>
                  </a:lnTo>
                  <a:lnTo>
                    <a:pt x="5766" y="3873"/>
                  </a:lnTo>
                  <a:lnTo>
                    <a:pt x="5764" y="3885"/>
                  </a:lnTo>
                  <a:lnTo>
                    <a:pt x="5761" y="3897"/>
                  </a:lnTo>
                  <a:lnTo>
                    <a:pt x="5757" y="3909"/>
                  </a:lnTo>
                  <a:lnTo>
                    <a:pt x="5752" y="3920"/>
                  </a:lnTo>
                  <a:lnTo>
                    <a:pt x="5748" y="3931"/>
                  </a:lnTo>
                  <a:lnTo>
                    <a:pt x="5742" y="3941"/>
                  </a:lnTo>
                  <a:lnTo>
                    <a:pt x="5736" y="3951"/>
                  </a:lnTo>
                  <a:lnTo>
                    <a:pt x="5730" y="3962"/>
                  </a:lnTo>
                  <a:lnTo>
                    <a:pt x="5723" y="3971"/>
                  </a:lnTo>
                  <a:lnTo>
                    <a:pt x="5714" y="3980"/>
                  </a:lnTo>
                  <a:lnTo>
                    <a:pt x="5706" y="3989"/>
                  </a:lnTo>
                  <a:lnTo>
                    <a:pt x="5697" y="3997"/>
                  </a:lnTo>
                  <a:lnTo>
                    <a:pt x="5688" y="4006"/>
                  </a:lnTo>
                  <a:lnTo>
                    <a:pt x="5677" y="4013"/>
                  </a:lnTo>
                  <a:lnTo>
                    <a:pt x="5666" y="4020"/>
                  </a:lnTo>
                  <a:lnTo>
                    <a:pt x="5655" y="4026"/>
                  </a:lnTo>
                  <a:lnTo>
                    <a:pt x="5643" y="4032"/>
                  </a:lnTo>
                  <a:lnTo>
                    <a:pt x="5631" y="4038"/>
                  </a:lnTo>
                  <a:lnTo>
                    <a:pt x="5617" y="4044"/>
                  </a:lnTo>
                  <a:lnTo>
                    <a:pt x="5603" y="4049"/>
                  </a:lnTo>
                  <a:lnTo>
                    <a:pt x="5590" y="4053"/>
                  </a:lnTo>
                  <a:lnTo>
                    <a:pt x="5574" y="4057"/>
                  </a:lnTo>
                  <a:lnTo>
                    <a:pt x="5559" y="4060"/>
                  </a:lnTo>
                  <a:lnTo>
                    <a:pt x="5544" y="4063"/>
                  </a:lnTo>
                  <a:lnTo>
                    <a:pt x="5526" y="4066"/>
                  </a:lnTo>
                  <a:lnTo>
                    <a:pt x="5510" y="4067"/>
                  </a:lnTo>
                  <a:lnTo>
                    <a:pt x="5492" y="4069"/>
                  </a:lnTo>
                  <a:lnTo>
                    <a:pt x="5474" y="4069"/>
                  </a:lnTo>
                  <a:lnTo>
                    <a:pt x="5456" y="4070"/>
                  </a:lnTo>
                  <a:lnTo>
                    <a:pt x="5426" y="4069"/>
                  </a:lnTo>
                  <a:lnTo>
                    <a:pt x="5396" y="4067"/>
                  </a:lnTo>
                  <a:lnTo>
                    <a:pt x="5367" y="4065"/>
                  </a:lnTo>
                  <a:lnTo>
                    <a:pt x="5337" y="4061"/>
                  </a:lnTo>
                  <a:lnTo>
                    <a:pt x="5308" y="4056"/>
                  </a:lnTo>
                  <a:lnTo>
                    <a:pt x="5281" y="4051"/>
                  </a:lnTo>
                  <a:lnTo>
                    <a:pt x="5253" y="4045"/>
                  </a:lnTo>
                  <a:lnTo>
                    <a:pt x="5225" y="4037"/>
                  </a:lnTo>
                  <a:lnTo>
                    <a:pt x="5199" y="4029"/>
                  </a:lnTo>
                  <a:lnTo>
                    <a:pt x="5173" y="4021"/>
                  </a:lnTo>
                  <a:lnTo>
                    <a:pt x="5149" y="4012"/>
                  </a:lnTo>
                  <a:lnTo>
                    <a:pt x="5125" y="4002"/>
                  </a:lnTo>
                  <a:lnTo>
                    <a:pt x="5102" y="3992"/>
                  </a:lnTo>
                  <a:lnTo>
                    <a:pt x="5080" y="3981"/>
                  </a:lnTo>
                  <a:lnTo>
                    <a:pt x="5060" y="3971"/>
                  </a:lnTo>
                  <a:lnTo>
                    <a:pt x="5039" y="3960"/>
                  </a:lnTo>
                  <a:lnTo>
                    <a:pt x="4970" y="4220"/>
                  </a:lnTo>
                  <a:close/>
                  <a:moveTo>
                    <a:pt x="6369" y="2582"/>
                  </a:moveTo>
                  <a:lnTo>
                    <a:pt x="6369" y="3567"/>
                  </a:lnTo>
                  <a:lnTo>
                    <a:pt x="6370" y="3616"/>
                  </a:lnTo>
                  <a:lnTo>
                    <a:pt x="6372" y="3664"/>
                  </a:lnTo>
                  <a:lnTo>
                    <a:pt x="6376" y="3711"/>
                  </a:lnTo>
                  <a:lnTo>
                    <a:pt x="6381" y="3755"/>
                  </a:lnTo>
                  <a:lnTo>
                    <a:pt x="6388" y="3797"/>
                  </a:lnTo>
                  <a:lnTo>
                    <a:pt x="6396" y="3838"/>
                  </a:lnTo>
                  <a:lnTo>
                    <a:pt x="6405" y="3877"/>
                  </a:lnTo>
                  <a:lnTo>
                    <a:pt x="6416" y="3915"/>
                  </a:lnTo>
                  <a:lnTo>
                    <a:pt x="6429" y="3950"/>
                  </a:lnTo>
                  <a:lnTo>
                    <a:pt x="6442" y="3984"/>
                  </a:lnTo>
                  <a:lnTo>
                    <a:pt x="6456" y="4016"/>
                  </a:lnTo>
                  <a:lnTo>
                    <a:pt x="6473" y="4047"/>
                  </a:lnTo>
                  <a:lnTo>
                    <a:pt x="6490" y="4075"/>
                  </a:lnTo>
                  <a:lnTo>
                    <a:pt x="6508" y="4103"/>
                  </a:lnTo>
                  <a:lnTo>
                    <a:pt x="6528" y="4128"/>
                  </a:lnTo>
                  <a:lnTo>
                    <a:pt x="6548" y="4152"/>
                  </a:lnTo>
                  <a:lnTo>
                    <a:pt x="6571" y="4174"/>
                  </a:lnTo>
                  <a:lnTo>
                    <a:pt x="6593" y="4195"/>
                  </a:lnTo>
                  <a:lnTo>
                    <a:pt x="6618" y="4214"/>
                  </a:lnTo>
                  <a:lnTo>
                    <a:pt x="6643" y="4233"/>
                  </a:lnTo>
                  <a:lnTo>
                    <a:pt x="6670" y="4248"/>
                  </a:lnTo>
                  <a:lnTo>
                    <a:pt x="6698" y="4263"/>
                  </a:lnTo>
                  <a:lnTo>
                    <a:pt x="6726" y="4277"/>
                  </a:lnTo>
                  <a:lnTo>
                    <a:pt x="6756" y="4288"/>
                  </a:lnTo>
                  <a:lnTo>
                    <a:pt x="6786" y="4298"/>
                  </a:lnTo>
                  <a:lnTo>
                    <a:pt x="6817" y="4307"/>
                  </a:lnTo>
                  <a:lnTo>
                    <a:pt x="6850" y="4315"/>
                  </a:lnTo>
                  <a:lnTo>
                    <a:pt x="6883" y="4321"/>
                  </a:lnTo>
                  <a:lnTo>
                    <a:pt x="6918" y="4326"/>
                  </a:lnTo>
                  <a:lnTo>
                    <a:pt x="6952" y="4329"/>
                  </a:lnTo>
                  <a:lnTo>
                    <a:pt x="6989" y="4331"/>
                  </a:lnTo>
                  <a:lnTo>
                    <a:pt x="7026" y="4332"/>
                  </a:lnTo>
                  <a:lnTo>
                    <a:pt x="7064" y="4331"/>
                  </a:lnTo>
                  <a:lnTo>
                    <a:pt x="7102" y="4329"/>
                  </a:lnTo>
                  <a:lnTo>
                    <a:pt x="7138" y="4326"/>
                  </a:lnTo>
                  <a:lnTo>
                    <a:pt x="7174" y="4321"/>
                  </a:lnTo>
                  <a:lnTo>
                    <a:pt x="7209" y="4315"/>
                  </a:lnTo>
                  <a:lnTo>
                    <a:pt x="7244" y="4306"/>
                  </a:lnTo>
                  <a:lnTo>
                    <a:pt x="7277" y="4297"/>
                  </a:lnTo>
                  <a:lnTo>
                    <a:pt x="7308" y="4286"/>
                  </a:lnTo>
                  <a:lnTo>
                    <a:pt x="7340" y="4275"/>
                  </a:lnTo>
                  <a:lnTo>
                    <a:pt x="7370" y="4260"/>
                  </a:lnTo>
                  <a:lnTo>
                    <a:pt x="7398" y="4245"/>
                  </a:lnTo>
                  <a:lnTo>
                    <a:pt x="7426" y="4229"/>
                  </a:lnTo>
                  <a:lnTo>
                    <a:pt x="7453" y="4211"/>
                  </a:lnTo>
                  <a:lnTo>
                    <a:pt x="7478" y="4191"/>
                  </a:lnTo>
                  <a:lnTo>
                    <a:pt x="7503" y="4170"/>
                  </a:lnTo>
                  <a:lnTo>
                    <a:pt x="7526" y="4147"/>
                  </a:lnTo>
                  <a:lnTo>
                    <a:pt x="7548" y="4123"/>
                  </a:lnTo>
                  <a:lnTo>
                    <a:pt x="7568" y="4097"/>
                  </a:lnTo>
                  <a:lnTo>
                    <a:pt x="7588" y="4070"/>
                  </a:lnTo>
                  <a:lnTo>
                    <a:pt x="7606" y="4040"/>
                  </a:lnTo>
                  <a:lnTo>
                    <a:pt x="7623" y="4010"/>
                  </a:lnTo>
                  <a:lnTo>
                    <a:pt x="7639" y="3978"/>
                  </a:lnTo>
                  <a:lnTo>
                    <a:pt x="7652" y="3944"/>
                  </a:lnTo>
                  <a:lnTo>
                    <a:pt x="7665" y="3909"/>
                  </a:lnTo>
                  <a:lnTo>
                    <a:pt x="7677" y="3872"/>
                  </a:lnTo>
                  <a:lnTo>
                    <a:pt x="7687" y="3833"/>
                  </a:lnTo>
                  <a:lnTo>
                    <a:pt x="7695" y="3792"/>
                  </a:lnTo>
                  <a:lnTo>
                    <a:pt x="7702" y="3750"/>
                  </a:lnTo>
                  <a:lnTo>
                    <a:pt x="7707" y="3706"/>
                  </a:lnTo>
                  <a:lnTo>
                    <a:pt x="7711" y="3661"/>
                  </a:lnTo>
                  <a:lnTo>
                    <a:pt x="7713" y="3614"/>
                  </a:lnTo>
                  <a:lnTo>
                    <a:pt x="7714" y="3565"/>
                  </a:lnTo>
                  <a:lnTo>
                    <a:pt x="7714" y="2582"/>
                  </a:lnTo>
                  <a:lnTo>
                    <a:pt x="7399" y="2582"/>
                  </a:lnTo>
                  <a:lnTo>
                    <a:pt x="7399" y="3585"/>
                  </a:lnTo>
                  <a:lnTo>
                    <a:pt x="7399" y="3616"/>
                  </a:lnTo>
                  <a:lnTo>
                    <a:pt x="7398" y="3647"/>
                  </a:lnTo>
                  <a:lnTo>
                    <a:pt x="7396" y="3675"/>
                  </a:lnTo>
                  <a:lnTo>
                    <a:pt x="7393" y="3704"/>
                  </a:lnTo>
                  <a:lnTo>
                    <a:pt x="7390" y="3731"/>
                  </a:lnTo>
                  <a:lnTo>
                    <a:pt x="7386" y="3756"/>
                  </a:lnTo>
                  <a:lnTo>
                    <a:pt x="7381" y="3781"/>
                  </a:lnTo>
                  <a:lnTo>
                    <a:pt x="7375" y="3805"/>
                  </a:lnTo>
                  <a:lnTo>
                    <a:pt x="7369" y="3828"/>
                  </a:lnTo>
                  <a:lnTo>
                    <a:pt x="7362" y="3849"/>
                  </a:lnTo>
                  <a:lnTo>
                    <a:pt x="7353" y="3870"/>
                  </a:lnTo>
                  <a:lnTo>
                    <a:pt x="7345" y="3890"/>
                  </a:lnTo>
                  <a:lnTo>
                    <a:pt x="7335" y="3909"/>
                  </a:lnTo>
                  <a:lnTo>
                    <a:pt x="7326" y="3926"/>
                  </a:lnTo>
                  <a:lnTo>
                    <a:pt x="7314" y="3942"/>
                  </a:lnTo>
                  <a:lnTo>
                    <a:pt x="7303" y="3959"/>
                  </a:lnTo>
                  <a:lnTo>
                    <a:pt x="7291" y="3973"/>
                  </a:lnTo>
                  <a:lnTo>
                    <a:pt x="7279" y="3987"/>
                  </a:lnTo>
                  <a:lnTo>
                    <a:pt x="7265" y="4000"/>
                  </a:lnTo>
                  <a:lnTo>
                    <a:pt x="7251" y="4012"/>
                  </a:lnTo>
                  <a:lnTo>
                    <a:pt x="7237" y="4022"/>
                  </a:lnTo>
                  <a:lnTo>
                    <a:pt x="7221" y="4032"/>
                  </a:lnTo>
                  <a:lnTo>
                    <a:pt x="7206" y="4040"/>
                  </a:lnTo>
                  <a:lnTo>
                    <a:pt x="7190" y="4049"/>
                  </a:lnTo>
                  <a:lnTo>
                    <a:pt x="7172" y="4056"/>
                  </a:lnTo>
                  <a:lnTo>
                    <a:pt x="7155" y="4062"/>
                  </a:lnTo>
                  <a:lnTo>
                    <a:pt x="7136" y="4067"/>
                  </a:lnTo>
                  <a:lnTo>
                    <a:pt x="7118" y="4071"/>
                  </a:lnTo>
                  <a:lnTo>
                    <a:pt x="7099" y="4074"/>
                  </a:lnTo>
                  <a:lnTo>
                    <a:pt x="7078" y="4076"/>
                  </a:lnTo>
                  <a:lnTo>
                    <a:pt x="7058" y="4078"/>
                  </a:lnTo>
                  <a:lnTo>
                    <a:pt x="7037" y="4078"/>
                  </a:lnTo>
                  <a:lnTo>
                    <a:pt x="7017" y="4078"/>
                  </a:lnTo>
                  <a:lnTo>
                    <a:pt x="6998" y="4076"/>
                  </a:lnTo>
                  <a:lnTo>
                    <a:pt x="6979" y="4074"/>
                  </a:lnTo>
                  <a:lnTo>
                    <a:pt x="6960" y="4071"/>
                  </a:lnTo>
                  <a:lnTo>
                    <a:pt x="6943" y="4067"/>
                  </a:lnTo>
                  <a:lnTo>
                    <a:pt x="6926" y="4062"/>
                  </a:lnTo>
                  <a:lnTo>
                    <a:pt x="6908" y="4056"/>
                  </a:lnTo>
                  <a:lnTo>
                    <a:pt x="6892" y="4049"/>
                  </a:lnTo>
                  <a:lnTo>
                    <a:pt x="6876" y="4040"/>
                  </a:lnTo>
                  <a:lnTo>
                    <a:pt x="6860" y="4031"/>
                  </a:lnTo>
                  <a:lnTo>
                    <a:pt x="6846" y="4022"/>
                  </a:lnTo>
                  <a:lnTo>
                    <a:pt x="6832" y="4011"/>
                  </a:lnTo>
                  <a:lnTo>
                    <a:pt x="6818" y="4000"/>
                  </a:lnTo>
                  <a:lnTo>
                    <a:pt x="6805" y="3986"/>
                  </a:lnTo>
                  <a:lnTo>
                    <a:pt x="6793" y="3973"/>
                  </a:lnTo>
                  <a:lnTo>
                    <a:pt x="6780" y="3958"/>
                  </a:lnTo>
                  <a:lnTo>
                    <a:pt x="6769" y="3942"/>
                  </a:lnTo>
                  <a:lnTo>
                    <a:pt x="6759" y="3926"/>
                  </a:lnTo>
                  <a:lnTo>
                    <a:pt x="6749" y="3907"/>
                  </a:lnTo>
                  <a:lnTo>
                    <a:pt x="6740" y="3889"/>
                  </a:lnTo>
                  <a:lnTo>
                    <a:pt x="6731" y="3870"/>
                  </a:lnTo>
                  <a:lnTo>
                    <a:pt x="6723" y="3849"/>
                  </a:lnTo>
                  <a:lnTo>
                    <a:pt x="6716" y="3827"/>
                  </a:lnTo>
                  <a:lnTo>
                    <a:pt x="6709" y="3804"/>
                  </a:lnTo>
                  <a:lnTo>
                    <a:pt x="6704" y="3781"/>
                  </a:lnTo>
                  <a:lnTo>
                    <a:pt x="6699" y="3756"/>
                  </a:lnTo>
                  <a:lnTo>
                    <a:pt x="6693" y="3730"/>
                  </a:lnTo>
                  <a:lnTo>
                    <a:pt x="6690" y="3703"/>
                  </a:lnTo>
                  <a:lnTo>
                    <a:pt x="6687" y="3675"/>
                  </a:lnTo>
                  <a:lnTo>
                    <a:pt x="6685" y="3647"/>
                  </a:lnTo>
                  <a:lnTo>
                    <a:pt x="6684" y="3616"/>
                  </a:lnTo>
                  <a:lnTo>
                    <a:pt x="6684" y="3585"/>
                  </a:lnTo>
                  <a:lnTo>
                    <a:pt x="6684" y="2582"/>
                  </a:lnTo>
                  <a:lnTo>
                    <a:pt x="6369" y="2582"/>
                  </a:lnTo>
                  <a:close/>
                  <a:moveTo>
                    <a:pt x="8072" y="4303"/>
                  </a:moveTo>
                  <a:lnTo>
                    <a:pt x="9095" y="4303"/>
                  </a:lnTo>
                  <a:lnTo>
                    <a:pt x="9095" y="4039"/>
                  </a:lnTo>
                  <a:lnTo>
                    <a:pt x="8388" y="4039"/>
                  </a:lnTo>
                  <a:lnTo>
                    <a:pt x="8388" y="2582"/>
                  </a:lnTo>
                  <a:lnTo>
                    <a:pt x="8072" y="2582"/>
                  </a:lnTo>
                  <a:lnTo>
                    <a:pt x="8072" y="4303"/>
                  </a:lnTo>
                  <a:close/>
                  <a:moveTo>
                    <a:pt x="9413" y="4303"/>
                  </a:moveTo>
                  <a:lnTo>
                    <a:pt x="9727" y="4303"/>
                  </a:lnTo>
                  <a:lnTo>
                    <a:pt x="9727" y="2846"/>
                  </a:lnTo>
                  <a:lnTo>
                    <a:pt x="10224" y="2846"/>
                  </a:lnTo>
                  <a:lnTo>
                    <a:pt x="10224" y="2582"/>
                  </a:lnTo>
                  <a:lnTo>
                    <a:pt x="8921" y="2582"/>
                  </a:lnTo>
                  <a:lnTo>
                    <a:pt x="8921" y="2846"/>
                  </a:lnTo>
                  <a:lnTo>
                    <a:pt x="9413" y="2846"/>
                  </a:lnTo>
                  <a:lnTo>
                    <a:pt x="9413" y="4303"/>
                  </a:lnTo>
                  <a:close/>
                  <a:moveTo>
                    <a:pt x="11128" y="3816"/>
                  </a:moveTo>
                  <a:lnTo>
                    <a:pt x="11285" y="4303"/>
                  </a:lnTo>
                  <a:lnTo>
                    <a:pt x="11622" y="4303"/>
                  </a:lnTo>
                  <a:lnTo>
                    <a:pt x="11063" y="2582"/>
                  </a:lnTo>
                  <a:lnTo>
                    <a:pt x="10663" y="2582"/>
                  </a:lnTo>
                  <a:lnTo>
                    <a:pt x="10109" y="4303"/>
                  </a:lnTo>
                  <a:lnTo>
                    <a:pt x="10435" y="4303"/>
                  </a:lnTo>
                  <a:lnTo>
                    <a:pt x="10582" y="3816"/>
                  </a:lnTo>
                  <a:lnTo>
                    <a:pt x="11128" y="3816"/>
                  </a:lnTo>
                  <a:close/>
                  <a:moveTo>
                    <a:pt x="10633" y="3579"/>
                  </a:moveTo>
                  <a:lnTo>
                    <a:pt x="10766" y="3154"/>
                  </a:lnTo>
                  <a:lnTo>
                    <a:pt x="10777" y="3115"/>
                  </a:lnTo>
                  <a:lnTo>
                    <a:pt x="10789" y="3074"/>
                  </a:lnTo>
                  <a:lnTo>
                    <a:pt x="10799" y="3033"/>
                  </a:lnTo>
                  <a:lnTo>
                    <a:pt x="10809" y="2992"/>
                  </a:lnTo>
                  <a:lnTo>
                    <a:pt x="10819" y="2950"/>
                  </a:lnTo>
                  <a:lnTo>
                    <a:pt x="10828" y="2909"/>
                  </a:lnTo>
                  <a:lnTo>
                    <a:pt x="10839" y="2870"/>
                  </a:lnTo>
                  <a:lnTo>
                    <a:pt x="10848" y="2832"/>
                  </a:lnTo>
                  <a:lnTo>
                    <a:pt x="10854" y="2832"/>
                  </a:lnTo>
                  <a:lnTo>
                    <a:pt x="10863" y="2870"/>
                  </a:lnTo>
                  <a:lnTo>
                    <a:pt x="10873" y="2908"/>
                  </a:lnTo>
                  <a:lnTo>
                    <a:pt x="10884" y="2949"/>
                  </a:lnTo>
                  <a:lnTo>
                    <a:pt x="10895" y="2990"/>
                  </a:lnTo>
                  <a:lnTo>
                    <a:pt x="10905" y="3032"/>
                  </a:lnTo>
                  <a:lnTo>
                    <a:pt x="10917" y="3073"/>
                  </a:lnTo>
                  <a:lnTo>
                    <a:pt x="10929" y="3114"/>
                  </a:lnTo>
                  <a:lnTo>
                    <a:pt x="10941" y="3155"/>
                  </a:lnTo>
                  <a:lnTo>
                    <a:pt x="11077" y="3579"/>
                  </a:lnTo>
                  <a:lnTo>
                    <a:pt x="10633" y="3579"/>
                  </a:lnTo>
                  <a:close/>
                  <a:moveTo>
                    <a:pt x="12151" y="4303"/>
                  </a:moveTo>
                  <a:lnTo>
                    <a:pt x="12151" y="3688"/>
                  </a:lnTo>
                  <a:lnTo>
                    <a:pt x="12151" y="3634"/>
                  </a:lnTo>
                  <a:lnTo>
                    <a:pt x="12151" y="3583"/>
                  </a:lnTo>
                  <a:lnTo>
                    <a:pt x="12151" y="3533"/>
                  </a:lnTo>
                  <a:lnTo>
                    <a:pt x="12151" y="3485"/>
                  </a:lnTo>
                  <a:lnTo>
                    <a:pt x="12150" y="3437"/>
                  </a:lnTo>
                  <a:lnTo>
                    <a:pt x="12150" y="3390"/>
                  </a:lnTo>
                  <a:lnTo>
                    <a:pt x="12149" y="3344"/>
                  </a:lnTo>
                  <a:lnTo>
                    <a:pt x="12148" y="3298"/>
                  </a:lnTo>
                  <a:lnTo>
                    <a:pt x="12147" y="3254"/>
                  </a:lnTo>
                  <a:lnTo>
                    <a:pt x="12146" y="3210"/>
                  </a:lnTo>
                  <a:lnTo>
                    <a:pt x="12144" y="3166"/>
                  </a:lnTo>
                  <a:lnTo>
                    <a:pt x="12143" y="3123"/>
                  </a:lnTo>
                  <a:lnTo>
                    <a:pt x="12141" y="3080"/>
                  </a:lnTo>
                  <a:lnTo>
                    <a:pt x="12139" y="3038"/>
                  </a:lnTo>
                  <a:lnTo>
                    <a:pt x="12137" y="2995"/>
                  </a:lnTo>
                  <a:lnTo>
                    <a:pt x="12135" y="2953"/>
                  </a:lnTo>
                  <a:lnTo>
                    <a:pt x="12143" y="2952"/>
                  </a:lnTo>
                  <a:lnTo>
                    <a:pt x="12176" y="3026"/>
                  </a:lnTo>
                  <a:lnTo>
                    <a:pt x="12212" y="3101"/>
                  </a:lnTo>
                  <a:lnTo>
                    <a:pt x="12248" y="3176"/>
                  </a:lnTo>
                  <a:lnTo>
                    <a:pt x="12287" y="3252"/>
                  </a:lnTo>
                  <a:lnTo>
                    <a:pt x="12327" y="3327"/>
                  </a:lnTo>
                  <a:lnTo>
                    <a:pt x="12368" y="3401"/>
                  </a:lnTo>
                  <a:lnTo>
                    <a:pt x="12410" y="3474"/>
                  </a:lnTo>
                  <a:lnTo>
                    <a:pt x="12452" y="3545"/>
                  </a:lnTo>
                  <a:lnTo>
                    <a:pt x="12901" y="4303"/>
                  </a:lnTo>
                  <a:lnTo>
                    <a:pt x="13227" y="4303"/>
                  </a:lnTo>
                  <a:lnTo>
                    <a:pt x="13227" y="2582"/>
                  </a:lnTo>
                  <a:lnTo>
                    <a:pt x="12937" y="2582"/>
                  </a:lnTo>
                  <a:lnTo>
                    <a:pt x="12937" y="3182"/>
                  </a:lnTo>
                  <a:lnTo>
                    <a:pt x="12937" y="3280"/>
                  </a:lnTo>
                  <a:lnTo>
                    <a:pt x="12938" y="3373"/>
                  </a:lnTo>
                  <a:lnTo>
                    <a:pt x="12939" y="3464"/>
                  </a:lnTo>
                  <a:lnTo>
                    <a:pt x="12942" y="3552"/>
                  </a:lnTo>
                  <a:lnTo>
                    <a:pt x="12946" y="3639"/>
                  </a:lnTo>
                  <a:lnTo>
                    <a:pt x="12951" y="3724"/>
                  </a:lnTo>
                  <a:lnTo>
                    <a:pt x="12957" y="3810"/>
                  </a:lnTo>
                  <a:lnTo>
                    <a:pt x="12964" y="3896"/>
                  </a:lnTo>
                  <a:lnTo>
                    <a:pt x="12958" y="3897"/>
                  </a:lnTo>
                  <a:lnTo>
                    <a:pt x="12928" y="3827"/>
                  </a:lnTo>
                  <a:lnTo>
                    <a:pt x="12895" y="3755"/>
                  </a:lnTo>
                  <a:lnTo>
                    <a:pt x="12861" y="3683"/>
                  </a:lnTo>
                  <a:lnTo>
                    <a:pt x="12824" y="3610"/>
                  </a:lnTo>
                  <a:lnTo>
                    <a:pt x="12788" y="3537"/>
                  </a:lnTo>
                  <a:lnTo>
                    <a:pt x="12748" y="3465"/>
                  </a:lnTo>
                  <a:lnTo>
                    <a:pt x="12708" y="3392"/>
                  </a:lnTo>
                  <a:lnTo>
                    <a:pt x="12665" y="3321"/>
                  </a:lnTo>
                  <a:lnTo>
                    <a:pt x="12220" y="2582"/>
                  </a:lnTo>
                  <a:lnTo>
                    <a:pt x="11861" y="2582"/>
                  </a:lnTo>
                  <a:lnTo>
                    <a:pt x="11861" y="4303"/>
                  </a:lnTo>
                  <a:lnTo>
                    <a:pt x="12151" y="4303"/>
                  </a:lnTo>
                  <a:close/>
                  <a:moveTo>
                    <a:pt x="14772" y="4005"/>
                  </a:moveTo>
                  <a:lnTo>
                    <a:pt x="14756" y="4011"/>
                  </a:lnTo>
                  <a:lnTo>
                    <a:pt x="14739" y="4018"/>
                  </a:lnTo>
                  <a:lnTo>
                    <a:pt x="14721" y="4024"/>
                  </a:lnTo>
                  <a:lnTo>
                    <a:pt x="14702" y="4030"/>
                  </a:lnTo>
                  <a:lnTo>
                    <a:pt x="14681" y="4035"/>
                  </a:lnTo>
                  <a:lnTo>
                    <a:pt x="14661" y="4040"/>
                  </a:lnTo>
                  <a:lnTo>
                    <a:pt x="14639" y="4046"/>
                  </a:lnTo>
                  <a:lnTo>
                    <a:pt x="14618" y="4050"/>
                  </a:lnTo>
                  <a:lnTo>
                    <a:pt x="14595" y="4054"/>
                  </a:lnTo>
                  <a:lnTo>
                    <a:pt x="14572" y="4057"/>
                  </a:lnTo>
                  <a:lnTo>
                    <a:pt x="14548" y="4060"/>
                  </a:lnTo>
                  <a:lnTo>
                    <a:pt x="14525" y="4062"/>
                  </a:lnTo>
                  <a:lnTo>
                    <a:pt x="14501" y="4064"/>
                  </a:lnTo>
                  <a:lnTo>
                    <a:pt x="14476" y="4066"/>
                  </a:lnTo>
                  <a:lnTo>
                    <a:pt x="14453" y="4067"/>
                  </a:lnTo>
                  <a:lnTo>
                    <a:pt x="14429" y="4067"/>
                  </a:lnTo>
                  <a:lnTo>
                    <a:pt x="14394" y="4066"/>
                  </a:lnTo>
                  <a:lnTo>
                    <a:pt x="14360" y="4064"/>
                  </a:lnTo>
                  <a:lnTo>
                    <a:pt x="14327" y="4061"/>
                  </a:lnTo>
                  <a:lnTo>
                    <a:pt x="14294" y="4056"/>
                  </a:lnTo>
                  <a:lnTo>
                    <a:pt x="14264" y="4050"/>
                  </a:lnTo>
                  <a:lnTo>
                    <a:pt x="14233" y="4042"/>
                  </a:lnTo>
                  <a:lnTo>
                    <a:pt x="14204" y="4033"/>
                  </a:lnTo>
                  <a:lnTo>
                    <a:pt x="14176" y="4023"/>
                  </a:lnTo>
                  <a:lnTo>
                    <a:pt x="14148" y="4012"/>
                  </a:lnTo>
                  <a:lnTo>
                    <a:pt x="14123" y="4000"/>
                  </a:lnTo>
                  <a:lnTo>
                    <a:pt x="14097" y="3986"/>
                  </a:lnTo>
                  <a:lnTo>
                    <a:pt x="14073" y="3971"/>
                  </a:lnTo>
                  <a:lnTo>
                    <a:pt x="14050" y="3955"/>
                  </a:lnTo>
                  <a:lnTo>
                    <a:pt x="14028" y="3937"/>
                  </a:lnTo>
                  <a:lnTo>
                    <a:pt x="14007" y="3919"/>
                  </a:lnTo>
                  <a:lnTo>
                    <a:pt x="13987" y="3899"/>
                  </a:lnTo>
                  <a:lnTo>
                    <a:pt x="13969" y="3879"/>
                  </a:lnTo>
                  <a:lnTo>
                    <a:pt x="13952" y="3856"/>
                  </a:lnTo>
                  <a:lnTo>
                    <a:pt x="13934" y="3834"/>
                  </a:lnTo>
                  <a:lnTo>
                    <a:pt x="13920" y="3810"/>
                  </a:lnTo>
                  <a:lnTo>
                    <a:pt x="13906" y="3785"/>
                  </a:lnTo>
                  <a:lnTo>
                    <a:pt x="13892" y="3759"/>
                  </a:lnTo>
                  <a:lnTo>
                    <a:pt x="13881" y="3732"/>
                  </a:lnTo>
                  <a:lnTo>
                    <a:pt x="13870" y="3704"/>
                  </a:lnTo>
                  <a:lnTo>
                    <a:pt x="13861" y="3675"/>
                  </a:lnTo>
                  <a:lnTo>
                    <a:pt x="13852" y="3645"/>
                  </a:lnTo>
                  <a:lnTo>
                    <a:pt x="13845" y="3614"/>
                  </a:lnTo>
                  <a:lnTo>
                    <a:pt x="13840" y="3582"/>
                  </a:lnTo>
                  <a:lnTo>
                    <a:pt x="13835" y="3550"/>
                  </a:lnTo>
                  <a:lnTo>
                    <a:pt x="13832" y="3517"/>
                  </a:lnTo>
                  <a:lnTo>
                    <a:pt x="13830" y="3482"/>
                  </a:lnTo>
                  <a:lnTo>
                    <a:pt x="13830" y="3447"/>
                  </a:lnTo>
                  <a:lnTo>
                    <a:pt x="13830" y="3408"/>
                  </a:lnTo>
                  <a:lnTo>
                    <a:pt x="13833" y="3372"/>
                  </a:lnTo>
                  <a:lnTo>
                    <a:pt x="13836" y="3336"/>
                  </a:lnTo>
                  <a:lnTo>
                    <a:pt x="13841" y="3301"/>
                  </a:lnTo>
                  <a:lnTo>
                    <a:pt x="13847" y="3267"/>
                  </a:lnTo>
                  <a:lnTo>
                    <a:pt x="13856" y="3235"/>
                  </a:lnTo>
                  <a:lnTo>
                    <a:pt x="13865" y="3204"/>
                  </a:lnTo>
                  <a:lnTo>
                    <a:pt x="13875" y="3173"/>
                  </a:lnTo>
                  <a:lnTo>
                    <a:pt x="13886" y="3145"/>
                  </a:lnTo>
                  <a:lnTo>
                    <a:pt x="13898" y="3117"/>
                  </a:lnTo>
                  <a:lnTo>
                    <a:pt x="13913" y="3090"/>
                  </a:lnTo>
                  <a:lnTo>
                    <a:pt x="13928" y="3065"/>
                  </a:lnTo>
                  <a:lnTo>
                    <a:pt x="13945" y="3041"/>
                  </a:lnTo>
                  <a:lnTo>
                    <a:pt x="13962" y="3018"/>
                  </a:lnTo>
                  <a:lnTo>
                    <a:pt x="13980" y="2996"/>
                  </a:lnTo>
                  <a:lnTo>
                    <a:pt x="14000" y="2976"/>
                  </a:lnTo>
                  <a:lnTo>
                    <a:pt x="14020" y="2956"/>
                  </a:lnTo>
                  <a:lnTo>
                    <a:pt x="14042" y="2938"/>
                  </a:lnTo>
                  <a:lnTo>
                    <a:pt x="14064" y="2921"/>
                  </a:lnTo>
                  <a:lnTo>
                    <a:pt x="14088" y="2905"/>
                  </a:lnTo>
                  <a:lnTo>
                    <a:pt x="14112" y="2891"/>
                  </a:lnTo>
                  <a:lnTo>
                    <a:pt x="14138" y="2878"/>
                  </a:lnTo>
                  <a:lnTo>
                    <a:pt x="14163" y="2865"/>
                  </a:lnTo>
                  <a:lnTo>
                    <a:pt x="14191" y="2855"/>
                  </a:lnTo>
                  <a:lnTo>
                    <a:pt x="14219" y="2845"/>
                  </a:lnTo>
                  <a:lnTo>
                    <a:pt x="14247" y="2837"/>
                  </a:lnTo>
                  <a:lnTo>
                    <a:pt x="14277" y="2831"/>
                  </a:lnTo>
                  <a:lnTo>
                    <a:pt x="14307" y="2825"/>
                  </a:lnTo>
                  <a:lnTo>
                    <a:pt x="14337" y="2820"/>
                  </a:lnTo>
                  <a:lnTo>
                    <a:pt x="14369" y="2816"/>
                  </a:lnTo>
                  <a:lnTo>
                    <a:pt x="14401" y="2815"/>
                  </a:lnTo>
                  <a:lnTo>
                    <a:pt x="14434" y="2814"/>
                  </a:lnTo>
                  <a:lnTo>
                    <a:pt x="14459" y="2814"/>
                  </a:lnTo>
                  <a:lnTo>
                    <a:pt x="14485" y="2815"/>
                  </a:lnTo>
                  <a:lnTo>
                    <a:pt x="14509" y="2817"/>
                  </a:lnTo>
                  <a:lnTo>
                    <a:pt x="14534" y="2819"/>
                  </a:lnTo>
                  <a:lnTo>
                    <a:pt x="14557" y="2822"/>
                  </a:lnTo>
                  <a:lnTo>
                    <a:pt x="14580" y="2826"/>
                  </a:lnTo>
                  <a:lnTo>
                    <a:pt x="14602" y="2830"/>
                  </a:lnTo>
                  <a:lnTo>
                    <a:pt x="14624" y="2835"/>
                  </a:lnTo>
                  <a:lnTo>
                    <a:pt x="14644" y="2839"/>
                  </a:lnTo>
                  <a:lnTo>
                    <a:pt x="14665" y="2844"/>
                  </a:lnTo>
                  <a:lnTo>
                    <a:pt x="14684" y="2850"/>
                  </a:lnTo>
                  <a:lnTo>
                    <a:pt x="14703" y="2855"/>
                  </a:lnTo>
                  <a:lnTo>
                    <a:pt x="14737" y="2868"/>
                  </a:lnTo>
                  <a:lnTo>
                    <a:pt x="14769" y="2882"/>
                  </a:lnTo>
                  <a:lnTo>
                    <a:pt x="14838" y="2631"/>
                  </a:lnTo>
                  <a:lnTo>
                    <a:pt x="14824" y="2625"/>
                  </a:lnTo>
                  <a:lnTo>
                    <a:pt x="14810" y="2618"/>
                  </a:lnTo>
                  <a:lnTo>
                    <a:pt x="14793" y="2612"/>
                  </a:lnTo>
                  <a:lnTo>
                    <a:pt x="14774" y="2605"/>
                  </a:lnTo>
                  <a:lnTo>
                    <a:pt x="14754" y="2599"/>
                  </a:lnTo>
                  <a:lnTo>
                    <a:pt x="14732" y="2592"/>
                  </a:lnTo>
                  <a:lnTo>
                    <a:pt x="14708" y="2586"/>
                  </a:lnTo>
                  <a:lnTo>
                    <a:pt x="14682" y="2580"/>
                  </a:lnTo>
                  <a:lnTo>
                    <a:pt x="14655" y="2575"/>
                  </a:lnTo>
                  <a:lnTo>
                    <a:pt x="14627" y="2570"/>
                  </a:lnTo>
                  <a:lnTo>
                    <a:pt x="14596" y="2566"/>
                  </a:lnTo>
                  <a:lnTo>
                    <a:pt x="14563" y="2562"/>
                  </a:lnTo>
                  <a:lnTo>
                    <a:pt x="14530" y="2559"/>
                  </a:lnTo>
                  <a:lnTo>
                    <a:pt x="14495" y="2557"/>
                  </a:lnTo>
                  <a:lnTo>
                    <a:pt x="14458" y="2556"/>
                  </a:lnTo>
                  <a:lnTo>
                    <a:pt x="14420" y="2555"/>
                  </a:lnTo>
                  <a:lnTo>
                    <a:pt x="14371" y="2556"/>
                  </a:lnTo>
                  <a:lnTo>
                    <a:pt x="14323" y="2559"/>
                  </a:lnTo>
                  <a:lnTo>
                    <a:pt x="14276" y="2564"/>
                  </a:lnTo>
                  <a:lnTo>
                    <a:pt x="14230" y="2571"/>
                  </a:lnTo>
                  <a:lnTo>
                    <a:pt x="14184" y="2579"/>
                  </a:lnTo>
                  <a:lnTo>
                    <a:pt x="14140" y="2590"/>
                  </a:lnTo>
                  <a:lnTo>
                    <a:pt x="14096" y="2603"/>
                  </a:lnTo>
                  <a:lnTo>
                    <a:pt x="14054" y="2617"/>
                  </a:lnTo>
                  <a:lnTo>
                    <a:pt x="14013" y="2633"/>
                  </a:lnTo>
                  <a:lnTo>
                    <a:pt x="13973" y="2652"/>
                  </a:lnTo>
                  <a:lnTo>
                    <a:pt x="13934" y="2671"/>
                  </a:lnTo>
                  <a:lnTo>
                    <a:pt x="13897" y="2693"/>
                  </a:lnTo>
                  <a:lnTo>
                    <a:pt x="13862" y="2716"/>
                  </a:lnTo>
                  <a:lnTo>
                    <a:pt x="13827" y="2742"/>
                  </a:lnTo>
                  <a:lnTo>
                    <a:pt x="13793" y="2768"/>
                  </a:lnTo>
                  <a:lnTo>
                    <a:pt x="13762" y="2797"/>
                  </a:lnTo>
                  <a:lnTo>
                    <a:pt x="13732" y="2827"/>
                  </a:lnTo>
                  <a:lnTo>
                    <a:pt x="13703" y="2858"/>
                  </a:lnTo>
                  <a:lnTo>
                    <a:pt x="13676" y="2892"/>
                  </a:lnTo>
                  <a:lnTo>
                    <a:pt x="13651" y="2927"/>
                  </a:lnTo>
                  <a:lnTo>
                    <a:pt x="13627" y="2964"/>
                  </a:lnTo>
                  <a:lnTo>
                    <a:pt x="13606" y="3001"/>
                  </a:lnTo>
                  <a:lnTo>
                    <a:pt x="13586" y="3041"/>
                  </a:lnTo>
                  <a:lnTo>
                    <a:pt x="13568" y="3082"/>
                  </a:lnTo>
                  <a:lnTo>
                    <a:pt x="13553" y="3125"/>
                  </a:lnTo>
                  <a:lnTo>
                    <a:pt x="13538" y="3169"/>
                  </a:lnTo>
                  <a:lnTo>
                    <a:pt x="13526" y="3214"/>
                  </a:lnTo>
                  <a:lnTo>
                    <a:pt x="13517" y="3261"/>
                  </a:lnTo>
                  <a:lnTo>
                    <a:pt x="13509" y="3309"/>
                  </a:lnTo>
                  <a:lnTo>
                    <a:pt x="13503" y="3359"/>
                  </a:lnTo>
                  <a:lnTo>
                    <a:pt x="13500" y="3410"/>
                  </a:lnTo>
                  <a:lnTo>
                    <a:pt x="13498" y="3463"/>
                  </a:lnTo>
                  <a:lnTo>
                    <a:pt x="13500" y="3512"/>
                  </a:lnTo>
                  <a:lnTo>
                    <a:pt x="13503" y="3559"/>
                  </a:lnTo>
                  <a:lnTo>
                    <a:pt x="13507" y="3606"/>
                  </a:lnTo>
                  <a:lnTo>
                    <a:pt x="13514" y="3651"/>
                  </a:lnTo>
                  <a:lnTo>
                    <a:pt x="13522" y="3695"/>
                  </a:lnTo>
                  <a:lnTo>
                    <a:pt x="13532" y="3738"/>
                  </a:lnTo>
                  <a:lnTo>
                    <a:pt x="13545" y="3779"/>
                  </a:lnTo>
                  <a:lnTo>
                    <a:pt x="13559" y="3820"/>
                  </a:lnTo>
                  <a:lnTo>
                    <a:pt x="13575" y="3858"/>
                  </a:lnTo>
                  <a:lnTo>
                    <a:pt x="13593" y="3896"/>
                  </a:lnTo>
                  <a:lnTo>
                    <a:pt x="13611" y="3933"/>
                  </a:lnTo>
                  <a:lnTo>
                    <a:pt x="13632" y="3968"/>
                  </a:lnTo>
                  <a:lnTo>
                    <a:pt x="13655" y="4002"/>
                  </a:lnTo>
                  <a:lnTo>
                    <a:pt x="13680" y="4033"/>
                  </a:lnTo>
                  <a:lnTo>
                    <a:pt x="13705" y="4064"/>
                  </a:lnTo>
                  <a:lnTo>
                    <a:pt x="13733" y="4093"/>
                  </a:lnTo>
                  <a:lnTo>
                    <a:pt x="13762" y="4120"/>
                  </a:lnTo>
                  <a:lnTo>
                    <a:pt x="13793" y="4147"/>
                  </a:lnTo>
                  <a:lnTo>
                    <a:pt x="13826" y="4171"/>
                  </a:lnTo>
                  <a:lnTo>
                    <a:pt x="13860" y="4194"/>
                  </a:lnTo>
                  <a:lnTo>
                    <a:pt x="13894" y="4215"/>
                  </a:lnTo>
                  <a:lnTo>
                    <a:pt x="13931" y="4235"/>
                  </a:lnTo>
                  <a:lnTo>
                    <a:pt x="13970" y="4252"/>
                  </a:lnTo>
                  <a:lnTo>
                    <a:pt x="14010" y="4268"/>
                  </a:lnTo>
                  <a:lnTo>
                    <a:pt x="14051" y="4283"/>
                  </a:lnTo>
                  <a:lnTo>
                    <a:pt x="14094" y="4295"/>
                  </a:lnTo>
                  <a:lnTo>
                    <a:pt x="14138" y="4305"/>
                  </a:lnTo>
                  <a:lnTo>
                    <a:pt x="14183" y="4315"/>
                  </a:lnTo>
                  <a:lnTo>
                    <a:pt x="14230" y="4322"/>
                  </a:lnTo>
                  <a:lnTo>
                    <a:pt x="14278" y="4327"/>
                  </a:lnTo>
                  <a:lnTo>
                    <a:pt x="14327" y="4329"/>
                  </a:lnTo>
                  <a:lnTo>
                    <a:pt x="14377" y="4330"/>
                  </a:lnTo>
                  <a:lnTo>
                    <a:pt x="14416" y="4330"/>
                  </a:lnTo>
                  <a:lnTo>
                    <a:pt x="14454" y="4329"/>
                  </a:lnTo>
                  <a:lnTo>
                    <a:pt x="14490" y="4326"/>
                  </a:lnTo>
                  <a:lnTo>
                    <a:pt x="14525" y="4324"/>
                  </a:lnTo>
                  <a:lnTo>
                    <a:pt x="14558" y="4320"/>
                  </a:lnTo>
                  <a:lnTo>
                    <a:pt x="14591" y="4316"/>
                  </a:lnTo>
                  <a:lnTo>
                    <a:pt x="14622" y="4310"/>
                  </a:lnTo>
                  <a:lnTo>
                    <a:pt x="14651" y="4305"/>
                  </a:lnTo>
                  <a:lnTo>
                    <a:pt x="14679" y="4299"/>
                  </a:lnTo>
                  <a:lnTo>
                    <a:pt x="14705" y="4293"/>
                  </a:lnTo>
                  <a:lnTo>
                    <a:pt x="14729" y="4287"/>
                  </a:lnTo>
                  <a:lnTo>
                    <a:pt x="14753" y="4280"/>
                  </a:lnTo>
                  <a:lnTo>
                    <a:pt x="14773" y="4274"/>
                  </a:lnTo>
                  <a:lnTo>
                    <a:pt x="14793" y="4266"/>
                  </a:lnTo>
                  <a:lnTo>
                    <a:pt x="14809" y="4259"/>
                  </a:lnTo>
                  <a:lnTo>
                    <a:pt x="14824" y="4252"/>
                  </a:lnTo>
                  <a:lnTo>
                    <a:pt x="14772" y="4005"/>
                  </a:lnTo>
                  <a:close/>
                  <a:moveTo>
                    <a:pt x="15796" y="4303"/>
                  </a:moveTo>
                  <a:lnTo>
                    <a:pt x="15796" y="3578"/>
                  </a:lnTo>
                  <a:lnTo>
                    <a:pt x="16368" y="2582"/>
                  </a:lnTo>
                  <a:lnTo>
                    <a:pt x="16013" y="2582"/>
                  </a:lnTo>
                  <a:lnTo>
                    <a:pt x="15806" y="3023"/>
                  </a:lnTo>
                  <a:lnTo>
                    <a:pt x="15785" y="3069"/>
                  </a:lnTo>
                  <a:lnTo>
                    <a:pt x="15763" y="3114"/>
                  </a:lnTo>
                  <a:lnTo>
                    <a:pt x="15744" y="3157"/>
                  </a:lnTo>
                  <a:lnTo>
                    <a:pt x="15726" y="3199"/>
                  </a:lnTo>
                  <a:lnTo>
                    <a:pt x="15707" y="3241"/>
                  </a:lnTo>
                  <a:lnTo>
                    <a:pt x="15690" y="3283"/>
                  </a:lnTo>
                  <a:lnTo>
                    <a:pt x="15673" y="3324"/>
                  </a:lnTo>
                  <a:lnTo>
                    <a:pt x="15657" y="3364"/>
                  </a:lnTo>
                  <a:lnTo>
                    <a:pt x="15652" y="3364"/>
                  </a:lnTo>
                  <a:lnTo>
                    <a:pt x="15635" y="3322"/>
                  </a:lnTo>
                  <a:lnTo>
                    <a:pt x="15617" y="3280"/>
                  </a:lnTo>
                  <a:lnTo>
                    <a:pt x="15599" y="3239"/>
                  </a:lnTo>
                  <a:lnTo>
                    <a:pt x="15581" y="3198"/>
                  </a:lnTo>
                  <a:lnTo>
                    <a:pt x="15563" y="3156"/>
                  </a:lnTo>
                  <a:lnTo>
                    <a:pt x="15543" y="3114"/>
                  </a:lnTo>
                  <a:lnTo>
                    <a:pt x="15523" y="3070"/>
                  </a:lnTo>
                  <a:lnTo>
                    <a:pt x="15502" y="3024"/>
                  </a:lnTo>
                  <a:lnTo>
                    <a:pt x="15297" y="2582"/>
                  </a:lnTo>
                  <a:lnTo>
                    <a:pt x="14937" y="2582"/>
                  </a:lnTo>
                  <a:lnTo>
                    <a:pt x="15481" y="3586"/>
                  </a:lnTo>
                  <a:lnTo>
                    <a:pt x="15481" y="4303"/>
                  </a:lnTo>
                  <a:lnTo>
                    <a:pt x="15796" y="4303"/>
                  </a:lnTo>
                  <a:close/>
                  <a:moveTo>
                    <a:pt x="7244" y="692"/>
                  </a:moveTo>
                  <a:lnTo>
                    <a:pt x="6894" y="1721"/>
                  </a:lnTo>
                  <a:lnTo>
                    <a:pt x="6222" y="1721"/>
                  </a:lnTo>
                  <a:lnTo>
                    <a:pt x="6881" y="0"/>
                  </a:lnTo>
                  <a:lnTo>
                    <a:pt x="7608" y="0"/>
                  </a:lnTo>
                  <a:lnTo>
                    <a:pt x="8267" y="1721"/>
                  </a:lnTo>
                  <a:lnTo>
                    <a:pt x="7595" y="1721"/>
                  </a:lnTo>
                  <a:lnTo>
                    <a:pt x="7244" y="692"/>
                  </a:lnTo>
                  <a:close/>
                  <a:moveTo>
                    <a:pt x="9765" y="495"/>
                  </a:moveTo>
                  <a:lnTo>
                    <a:pt x="9765" y="0"/>
                  </a:lnTo>
                  <a:lnTo>
                    <a:pt x="8101" y="0"/>
                  </a:lnTo>
                  <a:lnTo>
                    <a:pt x="8101" y="495"/>
                  </a:lnTo>
                  <a:lnTo>
                    <a:pt x="8589" y="495"/>
                  </a:lnTo>
                  <a:lnTo>
                    <a:pt x="8589" y="1721"/>
                  </a:lnTo>
                  <a:lnTo>
                    <a:pt x="9277" y="1721"/>
                  </a:lnTo>
                  <a:lnTo>
                    <a:pt x="9277" y="495"/>
                  </a:lnTo>
                  <a:lnTo>
                    <a:pt x="9765" y="495"/>
                  </a:lnTo>
                  <a:close/>
                  <a:moveTo>
                    <a:pt x="10621" y="692"/>
                  </a:moveTo>
                  <a:lnTo>
                    <a:pt x="10271" y="1721"/>
                  </a:lnTo>
                  <a:lnTo>
                    <a:pt x="9599" y="1721"/>
                  </a:lnTo>
                  <a:lnTo>
                    <a:pt x="10258" y="0"/>
                  </a:lnTo>
                  <a:lnTo>
                    <a:pt x="10985" y="0"/>
                  </a:lnTo>
                  <a:lnTo>
                    <a:pt x="11644" y="1721"/>
                  </a:lnTo>
                  <a:lnTo>
                    <a:pt x="10972" y="1721"/>
                  </a:lnTo>
                  <a:lnTo>
                    <a:pt x="10621" y="6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918464" y="6477000"/>
              <a:ext cx="0" cy="331144"/>
            </a:xfrm>
            <a:prstGeom prst="line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" t="18228" r="4105" b="37701"/>
          <a:stretch/>
        </p:blipFill>
        <p:spPr>
          <a:xfrm>
            <a:off x="11066129" y="6378524"/>
            <a:ext cx="1086883" cy="4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377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5319E-BCA3-4845-9443-DAC7857777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C3F78-44CD-425E-902A-4EE7658C39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55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59.jpe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jpe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3.png"/><Relationship Id="rId18" Type="http://schemas.openxmlformats.org/officeDocument/2006/relationships/image" Target="../media/image79.jpeg"/><Relationship Id="rId3" Type="http://schemas.openxmlformats.org/officeDocument/2006/relationships/image" Target="../media/image84.png"/><Relationship Id="rId21" Type="http://schemas.openxmlformats.org/officeDocument/2006/relationships/image" Target="../media/image88.png"/><Relationship Id="rId7" Type="http://schemas.openxmlformats.org/officeDocument/2006/relationships/image" Target="../media/image64.png"/><Relationship Id="rId12" Type="http://schemas.openxmlformats.org/officeDocument/2006/relationships/image" Target="../media/image62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61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66.png"/><Relationship Id="rId22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94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6.png"/><Relationship Id="rId21" Type="http://schemas.openxmlformats.org/officeDocument/2006/relationships/image" Target="../media/image113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76.png"/><Relationship Id="rId25" Type="http://schemas.openxmlformats.org/officeDocument/2006/relationships/image" Target="../media/image117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5.png"/><Relationship Id="rId10" Type="http://schemas.openxmlformats.org/officeDocument/2006/relationships/image" Target="../media/image103.jpeg"/><Relationship Id="rId19" Type="http://schemas.openxmlformats.org/officeDocument/2006/relationships/image" Target="../media/image111.png"/><Relationship Id="rId4" Type="http://schemas.openxmlformats.org/officeDocument/2006/relationships/image" Target="../media/image97.png"/><Relationship Id="rId9" Type="http://schemas.openxmlformats.org/officeDocument/2006/relationships/image" Target="../media/image102.jpeg"/><Relationship Id="rId14" Type="http://schemas.openxmlformats.org/officeDocument/2006/relationships/image" Target="../media/image107.png"/><Relationship Id="rId22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2.jpe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73.png"/><Relationship Id="rId3" Type="http://schemas.openxmlformats.org/officeDocument/2006/relationships/image" Target="../media/image114.png"/><Relationship Id="rId7" Type="http://schemas.openxmlformats.org/officeDocument/2006/relationships/image" Target="../media/image7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7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jpe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1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gif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5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8.png"/><Relationship Id="rId12" Type="http://schemas.openxmlformats.org/officeDocument/2006/relationships/image" Target="../media/image15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openxmlformats.org/officeDocument/2006/relationships/image" Target="../media/image15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jpeg"/><Relationship Id="rId7" Type="http://schemas.openxmlformats.org/officeDocument/2006/relationships/image" Target="../media/image158.jpe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6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171.jpe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7" Type="http://schemas.openxmlformats.org/officeDocument/2006/relationships/image" Target="../media/image19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>
          <a:xfrm>
            <a:off x="0" y="3061104"/>
            <a:ext cx="11953702" cy="173736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</p:spPr>
        <p:txBody>
          <a:bodyPr wrap="square">
            <a:spAutoFit/>
          </a:bodyPr>
          <a:lstStyle/>
          <a:p>
            <a:pPr marL="342900">
              <a:tabLst>
                <a:tab pos="400050" algn="l"/>
              </a:tabLst>
            </a:pPr>
            <a:r>
              <a:rPr lang="en-US" sz="32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Evolutionary Architecture patterns for Building Modern Commerce applications </a:t>
            </a:r>
            <a:r>
              <a:rPr lang="en-US" sz="3200" b="1" dirty="0">
                <a:solidFill>
                  <a:schemeClr val="bg1"/>
                </a:solidFill>
                <a:cs typeface="Aharoni" panose="02010803020104030203" pitchFamily="2" charset="-79"/>
              </a:rPr>
              <a:t>for </a:t>
            </a:r>
            <a:r>
              <a:rPr lang="en-US" sz="32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Enterprises</a:t>
            </a:r>
            <a:endParaRPr lang="en-US" sz="32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2376" y="4250382"/>
            <a:ext cx="1177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FFFF00"/>
                </a:solidFill>
                <a:latin typeface="NeueHaasGroteskText W01"/>
              </a:rPr>
              <a:t>MICROSERVICES  ||  </a:t>
            </a:r>
            <a:r>
              <a:rPr lang="en-GB" b="1" i="1" dirty="0" smtClean="0">
                <a:solidFill>
                  <a:srgbClr val="FFFF00"/>
                </a:solidFill>
                <a:latin typeface="NeueHaasGroteskText W01"/>
              </a:rPr>
              <a:t>CONTAINERIZATION  ||  </a:t>
            </a:r>
            <a:r>
              <a:rPr lang="en-US" b="1" i="1" dirty="0" smtClean="0">
                <a:solidFill>
                  <a:srgbClr val="FFFF00"/>
                </a:solidFill>
                <a:latin typeface="NeueHaasGroteskText W01"/>
              </a:rPr>
              <a:t>DEV OPS  ||  CLOUD ||  </a:t>
            </a:r>
            <a:r>
              <a:rPr lang="en-GB" b="1" i="1" dirty="0" smtClean="0">
                <a:solidFill>
                  <a:srgbClr val="FFFF00"/>
                </a:solidFill>
                <a:latin typeface="NeueHaasGroteskText W01"/>
              </a:rPr>
              <a:t>OPENSTACK ECOSYSTEM</a:t>
            </a:r>
            <a:r>
              <a:rPr lang="en-US" b="1" i="1" dirty="0" smtClean="0">
                <a:solidFill>
                  <a:srgbClr val="FFFF00"/>
                </a:solidFill>
                <a:latin typeface="NeueHaasGroteskText W01"/>
              </a:rPr>
              <a:t>  </a:t>
            </a:r>
            <a:endParaRPr lang="en-GB" b="1" i="1" dirty="0">
              <a:solidFill>
                <a:srgbClr val="FFFF00"/>
              </a:solidFill>
              <a:latin typeface="NeueHaasGroteskText W01"/>
            </a:endParaRPr>
          </a:p>
        </p:txBody>
      </p:sp>
    </p:spTree>
    <p:extLst>
      <p:ext uri="{BB962C8B-B14F-4D97-AF65-F5344CB8AC3E}">
        <p14:creationId xmlns:p14="http://schemas.microsoft.com/office/powerpoint/2010/main" val="31939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5400000">
            <a:off x="1806515" y="2050466"/>
            <a:ext cx="485071" cy="4181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4" name="Title 4"/>
          <p:cNvSpPr>
            <a:spLocks noGrp="1"/>
          </p:cNvSpPr>
          <p:nvPr>
            <p:ph type="title" idx="4294967295"/>
          </p:nvPr>
        </p:nvSpPr>
        <p:spPr>
          <a:xfrm>
            <a:off x="141257" y="44245"/>
            <a:ext cx="11349037" cy="642938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Calibri" pitchFamily="34" charset="0"/>
              </a:rPr>
              <a:t>Microservice</a:t>
            </a:r>
            <a:r>
              <a:rPr lang="en-US" sz="3200" b="1" dirty="0">
                <a:solidFill>
                  <a:schemeClr val="bg1"/>
                </a:solidFill>
                <a:latin typeface="Calibri" pitchFamily="34" charset="0"/>
              </a:rPr>
              <a:t> Architecture alignment with Business</a:t>
            </a:r>
            <a:endParaRPr lang="en-IN" sz="32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1" name="Isosceles Triangle 60"/>
          <p:cNvSpPr/>
          <p:nvPr/>
        </p:nvSpPr>
        <p:spPr>
          <a:xfrm rot="16200000" flipH="1">
            <a:off x="9905355" y="4875085"/>
            <a:ext cx="485071" cy="4181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53" name="Isosceles Triangle 52"/>
          <p:cNvSpPr/>
          <p:nvPr/>
        </p:nvSpPr>
        <p:spPr>
          <a:xfrm rot="5400000">
            <a:off x="1806515" y="4875085"/>
            <a:ext cx="485071" cy="4181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83722" y="1765952"/>
            <a:ext cx="3807380" cy="3807381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3200" b="1" dirty="0">
                <a:solidFill>
                  <a:prstClr val="white"/>
                </a:solidFill>
              </a:rPr>
              <a:t>50+ </a:t>
            </a:r>
          </a:p>
          <a:p>
            <a:pPr algn="ctr" defTabSz="914377"/>
            <a:r>
              <a:rPr lang="en-US" sz="1867" dirty="0">
                <a:solidFill>
                  <a:prstClr val="white"/>
                </a:solidFill>
              </a:rPr>
              <a:t>Island Countries</a:t>
            </a:r>
          </a:p>
        </p:txBody>
      </p:sp>
      <p:sp>
        <p:nvSpPr>
          <p:cNvPr id="48" name="Pentagon 47"/>
          <p:cNvSpPr/>
          <p:nvPr/>
        </p:nvSpPr>
        <p:spPr>
          <a:xfrm flipH="1">
            <a:off x="6918939" y="2986773"/>
            <a:ext cx="3015351" cy="1333747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377"/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49" name="Pentagon 48"/>
          <p:cNvSpPr/>
          <p:nvPr/>
        </p:nvSpPr>
        <p:spPr>
          <a:xfrm flipH="1">
            <a:off x="6914714" y="4389721"/>
            <a:ext cx="3023801" cy="1333747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377"/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50" name="Pentagon 49"/>
          <p:cNvSpPr/>
          <p:nvPr/>
        </p:nvSpPr>
        <p:spPr>
          <a:xfrm flipH="1">
            <a:off x="6906525" y="1577619"/>
            <a:ext cx="3015351" cy="1333747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200" b="1" dirty="0">
                <a:solidFill>
                  <a:prstClr val="white"/>
                </a:solidFill>
              </a:rPr>
              <a:t>Change in </a:t>
            </a:r>
          </a:p>
          <a:p>
            <a:pPr algn="ctr" defTabSz="914377"/>
            <a:r>
              <a:rPr lang="en-US" b="1" dirty="0" smtClean="0">
                <a:solidFill>
                  <a:prstClr val="white"/>
                </a:solidFill>
              </a:rPr>
              <a:t>Processes </a:t>
            </a:r>
            <a:r>
              <a:rPr lang="en-US" b="1" dirty="0">
                <a:solidFill>
                  <a:prstClr val="white"/>
                </a:solidFill>
              </a:rPr>
              <a:t>or 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b="1" dirty="0">
                <a:solidFill>
                  <a:prstClr val="white"/>
                </a:solidFill>
              </a:rPr>
              <a:t>New Process</a:t>
            </a:r>
          </a:p>
        </p:txBody>
      </p:sp>
      <p:sp>
        <p:nvSpPr>
          <p:cNvPr id="46" name="Isosceles Triangle 45"/>
          <p:cNvSpPr/>
          <p:nvPr/>
        </p:nvSpPr>
        <p:spPr>
          <a:xfrm rot="5400000">
            <a:off x="1806515" y="3380806"/>
            <a:ext cx="485071" cy="4181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42174" y="2960082"/>
            <a:ext cx="1930773" cy="1341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b="1" dirty="0">
                <a:solidFill>
                  <a:srgbClr val="000000"/>
                </a:solidFill>
              </a:rPr>
              <a:t>Ease and speed </a:t>
            </a:r>
            <a:r>
              <a:rPr lang="en-US" sz="1400" dirty="0">
                <a:solidFill>
                  <a:srgbClr val="000000"/>
                </a:solidFill>
              </a:rPr>
              <a:t>with which the company can </a:t>
            </a:r>
            <a:r>
              <a:rPr lang="en-US" sz="1400" dirty="0" smtClean="0">
                <a:solidFill>
                  <a:srgbClr val="000000"/>
                </a:solidFill>
              </a:rPr>
              <a:t>change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252949" y="2986773"/>
            <a:ext cx="3015351" cy="1333747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2248724" y="4389721"/>
            <a:ext cx="3023801" cy="1333747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200" b="1" dirty="0">
                <a:solidFill>
                  <a:prstClr val="white"/>
                </a:solidFill>
              </a:rPr>
              <a:t>Business processes and transactions</a:t>
            </a:r>
          </a:p>
        </p:txBody>
      </p:sp>
      <p:sp>
        <p:nvSpPr>
          <p:cNvPr id="3" name="Pentagon 2"/>
          <p:cNvSpPr/>
          <p:nvPr/>
        </p:nvSpPr>
        <p:spPr>
          <a:xfrm>
            <a:off x="2258133" y="1590971"/>
            <a:ext cx="3015351" cy="1333747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prstClr val="white"/>
                </a:solidFill>
              </a:rPr>
              <a:t>Changes to</a:t>
            </a:r>
          </a:p>
          <a:p>
            <a:pPr algn="ctr"/>
            <a:r>
              <a:rPr lang="en-US" sz="2200" b="1" dirty="0">
                <a:solidFill>
                  <a:prstClr val="white"/>
                </a:solidFill>
              </a:rPr>
              <a:t>business</a:t>
            </a:r>
          </a:p>
        </p:txBody>
      </p:sp>
      <p:sp>
        <p:nvSpPr>
          <p:cNvPr id="24" name="Oval 23"/>
          <p:cNvSpPr/>
          <p:nvPr/>
        </p:nvSpPr>
        <p:spPr>
          <a:xfrm>
            <a:off x="4434781" y="2017011"/>
            <a:ext cx="3305263" cy="3305263"/>
          </a:xfrm>
          <a:prstGeom prst="ellipse">
            <a:avLst/>
          </a:prstGeom>
          <a:solidFill>
            <a:srgbClr val="FE585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fr-FR" sz="2667" b="1" dirty="0" err="1" smtClean="0">
                <a:solidFill>
                  <a:prstClr val="white"/>
                </a:solidFill>
              </a:rPr>
              <a:t>Microservices</a:t>
            </a:r>
            <a:r>
              <a:rPr lang="fr-FR" sz="2667" b="1" dirty="0" smtClean="0">
                <a:solidFill>
                  <a:prstClr val="white"/>
                </a:solidFill>
              </a:rPr>
              <a:t> </a:t>
            </a:r>
            <a:r>
              <a:rPr lang="fr-FR" sz="2667" b="1" dirty="0" err="1" smtClean="0">
                <a:solidFill>
                  <a:prstClr val="white"/>
                </a:solidFill>
              </a:rPr>
              <a:t>Alignment</a:t>
            </a:r>
            <a:r>
              <a:rPr lang="fr-FR" sz="2667" b="1" dirty="0" smtClean="0">
                <a:solidFill>
                  <a:prstClr val="white"/>
                </a:solidFill>
              </a:rPr>
              <a:t> </a:t>
            </a:r>
            <a:r>
              <a:rPr lang="fr-FR" sz="2667" b="1" dirty="0" err="1" smtClean="0">
                <a:solidFill>
                  <a:prstClr val="white"/>
                </a:solidFill>
              </a:rPr>
              <a:t>with</a:t>
            </a:r>
            <a:r>
              <a:rPr lang="fr-FR" sz="2667" b="1" dirty="0" smtClean="0">
                <a:solidFill>
                  <a:prstClr val="white"/>
                </a:solidFill>
              </a:rPr>
              <a:t> Business</a:t>
            </a:r>
            <a:endParaRPr lang="fr-FR" sz="2667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173" y="1577619"/>
            <a:ext cx="1975808" cy="1333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Dealt with in an </a:t>
            </a:r>
            <a:r>
              <a:rPr lang="en-US" sz="1400" b="1" dirty="0">
                <a:solidFill>
                  <a:schemeClr val="tx1"/>
                </a:solidFill>
              </a:rPr>
              <a:t>agile fashion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37949" y="4411300"/>
            <a:ext cx="1931095" cy="13121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b="1" dirty="0">
                <a:solidFill>
                  <a:schemeClr val="tx1"/>
                </a:solidFill>
              </a:rPr>
              <a:t>Automated</a:t>
            </a:r>
            <a:r>
              <a:rPr lang="en-US" sz="1400" dirty="0">
                <a:solidFill>
                  <a:schemeClr val="tx1"/>
                </a:solidFill>
              </a:rPr>
              <a:t> with the composition of microservices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0101877" y="4428081"/>
            <a:ext cx="1931095" cy="13121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 smtClean="0">
                <a:solidFill>
                  <a:srgbClr val="000000"/>
                </a:solidFill>
              </a:rPr>
              <a:t>With I</a:t>
            </a:r>
            <a:r>
              <a:rPr lang="en-US" sz="1400" b="1" dirty="0" smtClean="0">
                <a:solidFill>
                  <a:srgbClr val="000000"/>
                </a:solidFill>
              </a:rPr>
              <a:t>nteroperability </a:t>
            </a:r>
            <a:r>
              <a:rPr lang="en-US" sz="1400" b="1" dirty="0">
                <a:solidFill>
                  <a:srgbClr val="000000"/>
                </a:solidFill>
              </a:rPr>
              <a:t>that standardized</a:t>
            </a:r>
            <a:r>
              <a:rPr lang="en-US" sz="1400" dirty="0">
                <a:solidFill>
                  <a:srgbClr val="000000"/>
                </a:solidFill>
              </a:rPr>
              <a:t> interfaces bring</a:t>
            </a:r>
          </a:p>
        </p:txBody>
      </p:sp>
      <p:sp>
        <p:nvSpPr>
          <p:cNvPr id="62" name="Isosceles Triangle 61"/>
          <p:cNvSpPr/>
          <p:nvPr/>
        </p:nvSpPr>
        <p:spPr>
          <a:xfrm rot="16200000" flipH="1">
            <a:off x="9905355" y="3452685"/>
            <a:ext cx="485071" cy="4181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118810" y="3005681"/>
            <a:ext cx="1931095" cy="13121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b="1" dirty="0" smtClean="0">
                <a:solidFill>
                  <a:srgbClr val="000000"/>
                </a:solidFill>
              </a:rPr>
              <a:t>360 degree engagement </a:t>
            </a:r>
            <a:r>
              <a:rPr lang="en-US" sz="1400" dirty="0">
                <a:solidFill>
                  <a:srgbClr val="000000"/>
                </a:solidFill>
              </a:rPr>
              <a:t>with </a:t>
            </a:r>
            <a:r>
              <a:rPr lang="en-US" sz="1400" dirty="0" smtClean="0">
                <a:solidFill>
                  <a:srgbClr val="000000"/>
                </a:solidFill>
              </a:rPr>
              <a:t>the customers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4" name="Isosceles Triangle 63"/>
          <p:cNvSpPr/>
          <p:nvPr/>
        </p:nvSpPr>
        <p:spPr>
          <a:xfrm rot="16200000" flipH="1">
            <a:off x="9905355" y="1992026"/>
            <a:ext cx="485071" cy="4181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118810" y="1590971"/>
            <a:ext cx="1931095" cy="1266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schemeClr val="tx1"/>
                </a:solidFill>
              </a:rPr>
              <a:t>IT can respond </a:t>
            </a:r>
            <a:r>
              <a:rPr lang="en-US" sz="1400" b="1" dirty="0">
                <a:solidFill>
                  <a:schemeClr val="tx1"/>
                </a:solidFill>
              </a:rPr>
              <a:t>by </a:t>
            </a:r>
          </a:p>
          <a:p>
            <a:pPr algn="ctr" defTabSz="914377"/>
            <a:r>
              <a:rPr lang="en-US" sz="1400" b="1" dirty="0">
                <a:solidFill>
                  <a:schemeClr val="tx1"/>
                </a:solidFill>
              </a:rPr>
              <a:t>re-wiring</a:t>
            </a:r>
          </a:p>
          <a:p>
            <a:pPr algn="ctr" defTabSz="914377"/>
            <a:r>
              <a:rPr lang="en-US" sz="1400" b="1" dirty="0">
                <a:solidFill>
                  <a:schemeClr val="tx1"/>
                </a:solidFill>
              </a:rPr>
              <a:t>services into new </a:t>
            </a:r>
            <a:r>
              <a:rPr lang="en-US" sz="1400" dirty="0" smtClean="0">
                <a:solidFill>
                  <a:schemeClr val="tx1"/>
                </a:solidFill>
              </a:rPr>
              <a:t>compositions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18865" y="3107405"/>
            <a:ext cx="23176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prstClr val="white"/>
                </a:solidFill>
              </a:rPr>
              <a:t>Digital engagements </a:t>
            </a:r>
            <a:endParaRPr lang="en-US" sz="2200" b="1" dirty="0" smtClean="0">
              <a:solidFill>
                <a:prstClr val="white"/>
              </a:solidFill>
            </a:endParaRPr>
          </a:p>
          <a:p>
            <a:pPr algn="ctr"/>
            <a:r>
              <a:rPr lang="en-US" b="1" dirty="0" smtClean="0">
                <a:solidFill>
                  <a:prstClr val="white"/>
                </a:solidFill>
              </a:rPr>
              <a:t>with customers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7756830" y="4539283"/>
            <a:ext cx="21818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Pick and choose best-of-breed </a:t>
            </a:r>
            <a:r>
              <a:rPr lang="en-US" b="1" dirty="0">
                <a:solidFill>
                  <a:prstClr val="white"/>
                </a:solidFill>
              </a:rPr>
              <a:t>vendor products</a:t>
            </a:r>
          </a:p>
          <a:p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351009" y="3113051"/>
            <a:ext cx="2044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200" b="1" dirty="0">
                <a:solidFill>
                  <a:prstClr val="white"/>
                </a:solidFill>
              </a:rPr>
              <a:t>Ability to react to trends in</a:t>
            </a:r>
          </a:p>
          <a:p>
            <a:pPr algn="ctr" defTabSz="914377"/>
            <a:r>
              <a:rPr lang="en-US" b="1" dirty="0">
                <a:solidFill>
                  <a:prstClr val="white"/>
                </a:solidFill>
              </a:rPr>
              <a:t>the industry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39011" y="6479948"/>
            <a:ext cx="27432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2" y="0"/>
            <a:ext cx="13006553" cy="64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1200"/>
              </a:spcAft>
              <a:buNone/>
              <a:defRPr sz="2800" b="1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sz="2600" dirty="0" smtClean="0">
                <a:solidFill>
                  <a:prstClr val="white"/>
                </a:solidFill>
                <a:latin typeface="Calibri" panose="020F0502020204030204"/>
              </a:rPr>
              <a:t>Online Services Enablement (</a:t>
            </a:r>
            <a:r>
              <a:rPr lang="el-GR" sz="2600" dirty="0" smtClean="0">
                <a:solidFill>
                  <a:prstClr val="white"/>
                </a:solidFill>
                <a:latin typeface="Calibri" panose="020F0502020204030204"/>
              </a:rPr>
              <a:t>μ</a:t>
            </a:r>
            <a:r>
              <a:rPr lang="en-US" sz="2600" dirty="0" smtClean="0">
                <a:solidFill>
                  <a:prstClr val="white"/>
                </a:solidFill>
                <a:latin typeface="Calibri" panose="020F0502020204030204"/>
              </a:rPr>
              <a:t>services) to Support Connected Retail</a:t>
            </a:r>
            <a:endParaRPr lang="en-US" sz="2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Plus 3"/>
          <p:cNvSpPr/>
          <p:nvPr/>
        </p:nvSpPr>
        <p:spPr>
          <a:xfrm>
            <a:off x="3520285" y="3441630"/>
            <a:ext cx="416402" cy="377621"/>
          </a:xfrm>
          <a:prstGeom prst="mathPlus">
            <a:avLst>
              <a:gd name="adj1" fmla="val 1411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6644946" y="3398819"/>
            <a:ext cx="2356573" cy="49933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2945" y="1851695"/>
            <a:ext cx="3147533" cy="35574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9486" y="765772"/>
            <a:ext cx="3691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Business </a:t>
            </a:r>
          </a:p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Challenges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437129" y="2057456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af-ZA" altLang="en-US" sz="1100" b="1" dirty="0">
                <a:solidFill>
                  <a:prstClr val="black"/>
                </a:solidFill>
                <a:latin typeface="Calibri" panose="020F0502020204030204"/>
              </a:rPr>
              <a:t>Limited &amp; disparate </a:t>
            </a:r>
            <a:r>
              <a:rPr lang="af-ZA" altLang="en-US" sz="1100" b="1" dirty="0" smtClean="0">
                <a:solidFill>
                  <a:prstClr val="black"/>
                </a:solidFill>
                <a:latin typeface="Calibri" panose="020F0502020204030204"/>
              </a:rPr>
              <a:t>channels</a:t>
            </a:r>
            <a:endParaRPr lang="af-ZA" altLang="en-US" sz="11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Rectangle 45"/>
          <p:cNvSpPr>
            <a:spLocks noChangeArrowheads="1"/>
          </p:cNvSpPr>
          <p:nvPr/>
        </p:nvSpPr>
        <p:spPr bwMode="auto">
          <a:xfrm>
            <a:off x="1958374" y="4033867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/>
          <a:p>
            <a:pPr algn="ctr"/>
            <a:r>
              <a:rPr lang="af-ZA" altLang="en-US" sz="1100" b="1" dirty="0">
                <a:solidFill>
                  <a:prstClr val="black"/>
                </a:solidFill>
                <a:ea typeface="MS PGothic" pitchFamily="34" charset="-128"/>
              </a:rPr>
              <a:t>Disparate technologies</a:t>
            </a:r>
          </a:p>
        </p:txBody>
      </p:sp>
      <p:sp>
        <p:nvSpPr>
          <p:cNvPr id="15" name="Rectangle 46"/>
          <p:cNvSpPr>
            <a:spLocks noChangeArrowheads="1"/>
          </p:cNvSpPr>
          <p:nvPr/>
        </p:nvSpPr>
        <p:spPr bwMode="auto">
          <a:xfrm>
            <a:off x="1958374" y="3379651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/>
          <a:p>
            <a:pPr algn="ctr"/>
            <a:r>
              <a:rPr lang="af-ZA" altLang="en-US" sz="1100" b="1" dirty="0">
                <a:solidFill>
                  <a:prstClr val="black"/>
                </a:solidFill>
                <a:ea typeface="MS PGothic" pitchFamily="34" charset="-128"/>
              </a:rPr>
              <a:t>Inconsistent data sources</a:t>
            </a:r>
          </a:p>
        </p:txBody>
      </p:sp>
      <p:sp>
        <p:nvSpPr>
          <p:cNvPr id="16" name="Rectangle 71"/>
          <p:cNvSpPr>
            <a:spLocks noChangeArrowheads="1"/>
          </p:cNvSpPr>
          <p:nvPr/>
        </p:nvSpPr>
        <p:spPr bwMode="auto">
          <a:xfrm>
            <a:off x="1958374" y="4688082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/>
          <a:p>
            <a:pPr algn="ctr"/>
            <a:r>
              <a:rPr lang="af-ZA" altLang="en-US" sz="1100" b="1">
                <a:solidFill>
                  <a:prstClr val="black"/>
                </a:solidFill>
              </a:rPr>
              <a:t>Silo approach</a:t>
            </a:r>
            <a:endParaRPr lang="af-ZA" altLang="en-US" sz="1100" b="1" dirty="0">
              <a:solidFill>
                <a:prstClr val="black"/>
              </a:solidFill>
            </a:endParaRP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973955" y="2071219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/>
          <a:p>
            <a:pPr algn="ctr"/>
            <a:r>
              <a:rPr lang="af-ZA" altLang="en-US" sz="1100" b="1" dirty="0">
                <a:solidFill>
                  <a:prstClr val="black"/>
                </a:solidFill>
                <a:ea typeface="MS PGothic" pitchFamily="34" charset="-128"/>
              </a:rPr>
              <a:t>Lack of standarization</a:t>
            </a:r>
          </a:p>
        </p:txBody>
      </p: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437129" y="4028795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/>
          <a:p>
            <a:pPr algn="ctr"/>
            <a:r>
              <a:rPr lang="af-ZA" altLang="en-US" sz="1100" b="1" dirty="0">
                <a:solidFill>
                  <a:prstClr val="black"/>
                </a:solidFill>
                <a:ea typeface="MS PGothic" pitchFamily="34" charset="-128"/>
              </a:rPr>
              <a:t>Lack of Customer 360</a:t>
            </a: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455996" y="4685909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/>
          <a:p>
            <a:pPr algn="ctr"/>
            <a:r>
              <a:rPr lang="af-ZA" altLang="en-US" sz="1100" b="1" dirty="0">
                <a:solidFill>
                  <a:prstClr val="black"/>
                </a:solidFill>
                <a:ea typeface="MS PGothic" pitchFamily="34" charset="-128"/>
              </a:rPr>
              <a:t>High level of customisation</a:t>
            </a:r>
          </a:p>
        </p:txBody>
      </p:sp>
      <p:sp>
        <p:nvSpPr>
          <p:cNvPr id="20" name="Rectangle 40"/>
          <p:cNvSpPr>
            <a:spLocks noChangeArrowheads="1"/>
          </p:cNvSpPr>
          <p:nvPr/>
        </p:nvSpPr>
        <p:spPr bwMode="auto">
          <a:xfrm>
            <a:off x="437129" y="3371682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/>
          <a:p>
            <a:pPr algn="ctr"/>
            <a:r>
              <a:rPr lang="en-US" altLang="en-US" sz="1100" b="1" dirty="0">
                <a:solidFill>
                  <a:prstClr val="black"/>
                </a:solidFill>
                <a:ea typeface="MS PGothic" pitchFamily="34" charset="-128"/>
              </a:rPr>
              <a:t>Low </a:t>
            </a:r>
          </a:p>
          <a:p>
            <a:pPr algn="ctr"/>
            <a:r>
              <a:rPr lang="af-ZA" altLang="en-US" sz="1100" b="1" dirty="0">
                <a:solidFill>
                  <a:prstClr val="black"/>
                </a:solidFill>
                <a:ea typeface="MS PGothic" pitchFamily="34" charset="-128"/>
              </a:rPr>
              <a:t>scalability</a:t>
            </a:r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437129" y="2714569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/>
          <a:p>
            <a:pPr algn="ctr"/>
            <a:r>
              <a:rPr lang="af-ZA" altLang="en-US" sz="1100" b="1" dirty="0">
                <a:solidFill>
                  <a:prstClr val="black"/>
                </a:solidFill>
                <a:ea typeface="MS PGothic" pitchFamily="34" charset="-128"/>
              </a:rPr>
              <a:t>Sub-optimal engagement layer</a:t>
            </a: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1958374" y="2725435"/>
            <a:ext cx="1280160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/>
          <a:p>
            <a:pPr algn="ctr"/>
            <a:r>
              <a:rPr lang="af-ZA" altLang="en-US" sz="1100" b="1" dirty="0">
                <a:solidFill>
                  <a:prstClr val="black"/>
                </a:solidFill>
                <a:ea typeface="MS PGothic" pitchFamily="34" charset="-128"/>
              </a:rPr>
              <a:t>Limited connectivity in store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50224" y="1851695"/>
            <a:ext cx="3108960" cy="3557493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01742" y="765772"/>
            <a:ext cx="3691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Connected </a:t>
            </a:r>
          </a:p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Retail Objectives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4242543" y="2149758"/>
            <a:ext cx="2718799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ZA" altLang="en-US" sz="1200" b="1" dirty="0" smtClean="0">
                <a:solidFill>
                  <a:prstClr val="black"/>
                </a:solidFill>
              </a:rPr>
              <a:t>Single </a:t>
            </a:r>
            <a:r>
              <a:rPr lang="en-ZA" altLang="en-US" sz="1200" b="1" dirty="0">
                <a:solidFill>
                  <a:prstClr val="black"/>
                </a:solidFill>
              </a:rPr>
              <a:t>view of </a:t>
            </a:r>
            <a:r>
              <a:rPr lang="en-ZA" altLang="en-US" sz="1200" b="1" dirty="0" smtClean="0">
                <a:solidFill>
                  <a:prstClr val="black"/>
                </a:solidFill>
              </a:rPr>
              <a:t>customers</a:t>
            </a:r>
            <a:endParaRPr lang="af-ZA" altLang="en-US" sz="1200" i="1" dirty="0">
              <a:solidFill>
                <a:prstClr val="black"/>
              </a:solidFill>
            </a:endParaRPr>
          </a:p>
        </p:txBody>
      </p:sp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4245304" y="2993098"/>
            <a:ext cx="2718799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b="1" dirty="0" smtClean="0">
                <a:solidFill>
                  <a:prstClr val="black"/>
                </a:solidFill>
              </a:rPr>
              <a:t>Supreme Consistent </a:t>
            </a:r>
            <a:r>
              <a:rPr lang="en-US" altLang="en-US" sz="1200" b="1" dirty="0">
                <a:solidFill>
                  <a:prstClr val="black"/>
                </a:solidFill>
              </a:rPr>
              <a:t>customer experience across </a:t>
            </a:r>
            <a:r>
              <a:rPr lang="en-US" altLang="en-US" sz="1200" b="1" dirty="0" smtClean="0">
                <a:solidFill>
                  <a:prstClr val="black"/>
                </a:solidFill>
              </a:rPr>
              <a:t>all channels</a:t>
            </a:r>
            <a:endParaRPr lang="af-ZA" altLang="en-US" sz="1200" b="1" dirty="0">
              <a:solidFill>
                <a:prstClr val="black"/>
              </a:solidFill>
            </a:endParaRPr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4242685" y="3836438"/>
            <a:ext cx="2718799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ZA" altLang="en-US" sz="1200" b="1" dirty="0" smtClean="0">
                <a:solidFill>
                  <a:prstClr val="black"/>
                </a:solidFill>
              </a:rPr>
              <a:t>Authentic and personalised </a:t>
            </a:r>
            <a:r>
              <a:rPr lang="en-ZA" altLang="en-US" sz="1200" b="1" dirty="0">
                <a:solidFill>
                  <a:prstClr val="black"/>
                </a:solidFill>
              </a:rPr>
              <a:t>engagement</a:t>
            </a:r>
            <a:endParaRPr lang="af-ZA" altLang="en-US" sz="1200" i="1" dirty="0">
              <a:solidFill>
                <a:prstClr val="black"/>
              </a:solidFill>
            </a:endParaRP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4242685" y="4679778"/>
            <a:ext cx="2718799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ZA" altLang="en-US" sz="1200" b="1" dirty="0" smtClean="0">
                <a:solidFill>
                  <a:prstClr val="black"/>
                </a:solidFill>
              </a:rPr>
              <a:t>Harness </a:t>
            </a:r>
            <a:r>
              <a:rPr lang="en-ZA" altLang="en-US" sz="1200" b="1" dirty="0">
                <a:solidFill>
                  <a:prstClr val="black"/>
                </a:solidFill>
              </a:rPr>
              <a:t>the power of </a:t>
            </a:r>
            <a:r>
              <a:rPr lang="en-ZA" altLang="en-US" sz="1200" b="1" dirty="0" smtClean="0">
                <a:solidFill>
                  <a:prstClr val="black"/>
                </a:solidFill>
              </a:rPr>
              <a:t>data </a:t>
            </a:r>
            <a:r>
              <a:rPr lang="en-ZA" altLang="en-US" sz="1200" b="1" dirty="0">
                <a:solidFill>
                  <a:prstClr val="black"/>
                </a:solidFill>
              </a:rPr>
              <a:t>assets</a:t>
            </a:r>
            <a:endParaRPr lang="af-ZA" altLang="en-US" sz="1200" i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73355" y="1851695"/>
            <a:ext cx="3425983" cy="35574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3449" y="765772"/>
            <a:ext cx="3691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prstClr val="black"/>
                </a:solidFill>
              </a:rPr>
              <a:t>μ</a:t>
            </a:r>
            <a:r>
              <a:rPr lang="en-US" sz="2400" b="1" dirty="0">
                <a:solidFill>
                  <a:prstClr val="black"/>
                </a:solidFill>
              </a:rPr>
              <a:t>services </a:t>
            </a:r>
            <a:endParaRPr lang="en-US" sz="24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Architecture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8626945" y="1993852"/>
            <a:ext cx="2718799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b="1" dirty="0">
                <a:solidFill>
                  <a:prstClr val="black"/>
                </a:solidFill>
              </a:rPr>
              <a:t>Deliver advanced, interactive in-store </a:t>
            </a:r>
            <a:r>
              <a:rPr lang="en-US" altLang="en-US" sz="1200" b="1" dirty="0" smtClean="0">
                <a:solidFill>
                  <a:prstClr val="black"/>
                </a:solidFill>
              </a:rPr>
              <a:t>experiences</a:t>
            </a:r>
            <a:endParaRPr lang="en-US" altLang="en-US" sz="1200" b="1" dirty="0">
              <a:solidFill>
                <a:prstClr val="black"/>
              </a:solidFill>
            </a:endParaRPr>
          </a:p>
        </p:txBody>
      </p:sp>
      <p:sp>
        <p:nvSpPr>
          <p:cNvPr id="34" name="Rectangle 39"/>
          <p:cNvSpPr>
            <a:spLocks noChangeArrowheads="1"/>
          </p:cNvSpPr>
          <p:nvPr/>
        </p:nvSpPr>
        <p:spPr bwMode="auto">
          <a:xfrm>
            <a:off x="8626945" y="2658824"/>
            <a:ext cx="2718799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b="1" dirty="0">
                <a:solidFill>
                  <a:prstClr val="black"/>
                </a:solidFill>
              </a:rPr>
              <a:t>Stay in touch with customers across every </a:t>
            </a:r>
            <a:r>
              <a:rPr lang="en-US" altLang="en-US" sz="1200" b="1" dirty="0" smtClean="0">
                <a:solidFill>
                  <a:prstClr val="black"/>
                </a:solidFill>
              </a:rPr>
              <a:t>touch point</a:t>
            </a:r>
            <a:endParaRPr lang="en-US" altLang="en-US" sz="1200" b="1" dirty="0">
              <a:solidFill>
                <a:prstClr val="black"/>
              </a:solidFill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8626945" y="3323796"/>
            <a:ext cx="2718799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b="1" dirty="0" smtClean="0">
                <a:solidFill>
                  <a:prstClr val="black"/>
                </a:solidFill>
              </a:rPr>
              <a:t>Increased Agility with Simpler Deployments</a:t>
            </a:r>
            <a:endParaRPr lang="en-US" altLang="en-US" sz="1200" b="1" dirty="0">
              <a:solidFill>
                <a:prstClr val="black"/>
              </a:solidFill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8626945" y="3988768"/>
            <a:ext cx="2718799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b="1" dirty="0" smtClean="0">
                <a:solidFill>
                  <a:prstClr val="black"/>
                </a:solidFill>
              </a:rPr>
              <a:t>Improved Scalability</a:t>
            </a:r>
            <a:endParaRPr lang="en-US" altLang="en-US" sz="1200" b="1" dirty="0">
              <a:solidFill>
                <a:prstClr val="black"/>
              </a:solidFill>
            </a:endParaRP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8626945" y="4653741"/>
            <a:ext cx="2718799" cy="54864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5985" tIns="65512" rIns="125985" bIns="65512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b="1" dirty="0" smtClean="0">
                <a:solidFill>
                  <a:prstClr val="black"/>
                </a:solidFill>
              </a:rPr>
              <a:t>Improved </a:t>
            </a:r>
            <a:r>
              <a:rPr lang="en-US" altLang="en-US" sz="1200" b="1" dirty="0">
                <a:solidFill>
                  <a:prstClr val="black"/>
                </a:solidFill>
              </a:rPr>
              <a:t>fault isolation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0421" y="5851755"/>
            <a:ext cx="11448917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</a:rPr>
              <a:t>Connected Retail – “Internal as </a:t>
            </a:r>
            <a:r>
              <a:rPr lang="en-US" b="1" i="1" dirty="0">
                <a:solidFill>
                  <a:prstClr val="white"/>
                </a:solidFill>
              </a:rPr>
              <a:t>well </a:t>
            </a:r>
            <a:r>
              <a:rPr lang="en-US" b="1" i="1" dirty="0" smtClean="0">
                <a:solidFill>
                  <a:prstClr val="white"/>
                </a:solidFill>
              </a:rPr>
              <a:t>as the </a:t>
            </a:r>
            <a:r>
              <a:rPr lang="en-US" b="1" i="1" dirty="0">
                <a:solidFill>
                  <a:prstClr val="white"/>
                </a:solidFill>
              </a:rPr>
              <a:t>external </a:t>
            </a:r>
            <a:r>
              <a:rPr lang="en-US" b="1" i="1" dirty="0" smtClean="0">
                <a:solidFill>
                  <a:prstClr val="white"/>
                </a:solidFill>
              </a:rPr>
              <a:t>systems of the Retail IT System  </a:t>
            </a:r>
            <a:r>
              <a:rPr lang="en-US" b="1" i="1" dirty="0">
                <a:solidFill>
                  <a:prstClr val="white"/>
                </a:solidFill>
              </a:rPr>
              <a:t>needs to be connected in a way that they </a:t>
            </a:r>
            <a:r>
              <a:rPr lang="en-US" b="1" i="1" dirty="0" smtClean="0">
                <a:solidFill>
                  <a:prstClr val="white"/>
                </a:solidFill>
              </a:rPr>
              <a:t>can communicate </a:t>
            </a:r>
            <a:r>
              <a:rPr lang="en-US" b="1" i="1" dirty="0">
                <a:solidFill>
                  <a:prstClr val="white"/>
                </a:solidFill>
              </a:rPr>
              <a:t>and interact with each other </a:t>
            </a:r>
            <a:r>
              <a:rPr lang="en-US" b="1" i="1" dirty="0" smtClean="0">
                <a:solidFill>
                  <a:prstClr val="white"/>
                </a:solidFill>
              </a:rPr>
              <a:t>smoothly”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3" name="AutoShape 2" descr="Image result for technology Upgr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AutoShape 4" descr="Image result for technology Upgra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215" y="114489"/>
            <a:ext cx="51676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prstClr val="white"/>
                </a:solidFill>
                <a:latin typeface="Calibri" panose="020F0502020204030204"/>
              </a:rPr>
              <a:t>Microservice</a:t>
            </a:r>
            <a:r>
              <a:rPr lang="en-US" sz="26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600" b="1" dirty="0" smtClean="0">
                <a:solidFill>
                  <a:prstClr val="white"/>
                </a:solidFill>
                <a:latin typeface="Calibri" panose="020F0502020204030204"/>
              </a:rPr>
              <a:t>Architecture Principles</a:t>
            </a:r>
            <a:endParaRPr lang="en-US" sz="26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13688" y="1337154"/>
            <a:ext cx="5962808" cy="5271319"/>
            <a:chOff x="2831231" y="1010259"/>
            <a:chExt cx="5962808" cy="5271319"/>
          </a:xfrm>
        </p:grpSpPr>
        <p:sp>
          <p:nvSpPr>
            <p:cNvPr id="4" name="Oval 3"/>
            <p:cNvSpPr/>
            <p:nvPr/>
          </p:nvSpPr>
          <p:spPr>
            <a:xfrm>
              <a:off x="3487890" y="1666562"/>
              <a:ext cx="4741710" cy="4468760"/>
            </a:xfrm>
            <a:prstGeom prst="ellipse">
              <a:avLst/>
            </a:prstGeom>
            <a:noFill/>
            <a:ln w="1936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159391" y="1010259"/>
              <a:ext cx="1398707" cy="131260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831231" y="2511743"/>
              <a:ext cx="1398707" cy="131260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3530584" y="4968972"/>
              <a:ext cx="1398707" cy="131260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830893" y="4968972"/>
              <a:ext cx="1398707" cy="131260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395332" y="2511743"/>
              <a:ext cx="1398707" cy="131260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00538" y="3999784"/>
              <a:ext cx="2316409" cy="691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accent2">
                      <a:lumMod val="50000"/>
                    </a:schemeClr>
                  </a:solidFill>
                </a:rPr>
                <a:t>SOLID Microservices</a:t>
              </a:r>
              <a:endParaRPr lang="en-US" sz="2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812493" y="783301"/>
            <a:ext cx="4464649" cy="4702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sz="1400" b="1" i="1" dirty="0" smtClean="0">
                <a:solidFill>
                  <a:schemeClr val="accent2">
                    <a:lumMod val="75000"/>
                  </a:schemeClr>
                </a:solidFill>
              </a:rPr>
              <a:t>ach </a:t>
            </a:r>
            <a:r>
              <a:rPr lang="en-US" sz="1400" b="1" i="1" dirty="0">
                <a:solidFill>
                  <a:schemeClr val="accent2">
                    <a:lumMod val="75000"/>
                  </a:schemeClr>
                </a:solidFill>
              </a:rPr>
              <a:t>software module should have one and only one reason to change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6661" y="2190118"/>
            <a:ext cx="3546380" cy="4702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2">
                    <a:lumMod val="75000"/>
                  </a:schemeClr>
                </a:solidFill>
              </a:rPr>
              <a:t>Abstractions should not depend upon details. Details should depend upon abstractions.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22385" y="2181890"/>
            <a:ext cx="3481443" cy="4702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2">
                    <a:lumMod val="75000"/>
                  </a:schemeClr>
                </a:solidFill>
              </a:rPr>
              <a:t>Software entities should be open for extension, but closed for modification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179" y="5232772"/>
            <a:ext cx="3481443" cy="4702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2">
                    <a:lumMod val="75000"/>
                  </a:schemeClr>
                </a:solidFill>
              </a:rPr>
              <a:t>Clients should not be forced to depend on methods they do not use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22384" y="5232772"/>
            <a:ext cx="3481443" cy="4702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2">
                    <a:lumMod val="75000"/>
                  </a:schemeClr>
                </a:solidFill>
              </a:rPr>
              <a:t>Subtypes must be substitutable for their base types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79225" y="3103887"/>
            <a:ext cx="1123950" cy="11239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22673" y="1503521"/>
            <a:ext cx="14370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</a:t>
            </a:r>
            <a:r>
              <a:rPr lang="en-US" sz="1600" dirty="0">
                <a:solidFill>
                  <a:schemeClr val="bg1"/>
                </a:solidFill>
              </a:rPr>
              <a:t>ingle Responsibility </a:t>
            </a:r>
            <a:r>
              <a:rPr lang="en-US" sz="1600" dirty="0" smtClean="0">
                <a:solidFill>
                  <a:schemeClr val="bg1"/>
                </a:solidFill>
              </a:rPr>
              <a:t>Principle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4408" y="3180361"/>
            <a:ext cx="143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pen-Closed Principle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13350" y="5537769"/>
            <a:ext cx="14370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</a:t>
            </a:r>
            <a:r>
              <a:rPr lang="en-US" sz="1600" dirty="0">
                <a:solidFill>
                  <a:schemeClr val="bg1"/>
                </a:solidFill>
              </a:rPr>
              <a:t>iskov Substitution Principle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38198" y="5505894"/>
            <a:ext cx="14370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nterface Segregation Principle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09603" y="3071538"/>
            <a:ext cx="14370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</a:t>
            </a:r>
            <a:r>
              <a:rPr lang="en-US" sz="1600" dirty="0">
                <a:solidFill>
                  <a:schemeClr val="bg1"/>
                </a:solidFill>
              </a:rPr>
              <a:t>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1404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129" y="57150"/>
            <a:ext cx="7954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Domain Driven design for service architecture</a:t>
            </a:r>
            <a:endParaRPr lang="en-GB" sz="3200" b="1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1500" y="959944"/>
            <a:ext cx="11152414" cy="70788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000" b="1" dirty="0">
                <a:solidFill>
                  <a:srgbClr val="000000"/>
                </a:solidFill>
              </a:rPr>
              <a:t>Domain-Driven </a:t>
            </a:r>
            <a:r>
              <a:rPr lang="en-US" sz="2000" b="1" dirty="0" smtClean="0">
                <a:solidFill>
                  <a:srgbClr val="000000"/>
                </a:solidFill>
              </a:rPr>
              <a:t>Design (DDD)  aids </a:t>
            </a:r>
            <a:r>
              <a:rPr lang="en-US" sz="2000" b="1" dirty="0">
                <a:solidFill>
                  <a:srgbClr val="000000"/>
                </a:solidFill>
              </a:rPr>
              <a:t>in the </a:t>
            </a:r>
            <a:r>
              <a:rPr lang="en-US" sz="2000" b="1" dirty="0" smtClean="0">
                <a:solidFill>
                  <a:srgbClr val="000000"/>
                </a:solidFill>
              </a:rPr>
              <a:t>planning </a:t>
            </a:r>
            <a:r>
              <a:rPr lang="en-US" sz="2000" b="1" dirty="0">
                <a:solidFill>
                  <a:srgbClr val="000000"/>
                </a:solidFill>
              </a:rPr>
              <a:t>of </a:t>
            </a:r>
            <a:r>
              <a:rPr lang="en-US" sz="2000" b="1" dirty="0" smtClean="0">
                <a:solidFill>
                  <a:srgbClr val="000000"/>
                </a:solidFill>
              </a:rPr>
              <a:t>Micro services Architecture and acts as fundamental </a:t>
            </a:r>
            <a:r>
              <a:rPr lang="en-US" sz="2000" b="1" dirty="0">
                <a:solidFill>
                  <a:srgbClr val="000000"/>
                </a:solidFill>
              </a:rPr>
              <a:t>tool for defining granularity of micro </a:t>
            </a:r>
            <a:r>
              <a:rPr lang="en-US" sz="2000" b="1" dirty="0" smtClean="0">
                <a:solidFill>
                  <a:srgbClr val="000000"/>
                </a:solidFill>
              </a:rPr>
              <a:t>services</a:t>
            </a:r>
            <a:endParaRPr lang="en-GB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0" y="15347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51271" y="5247783"/>
            <a:ext cx="10959196" cy="10772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00B0F0"/>
                </a:solidFill>
              </a:rPr>
              <a:t>DDD </a:t>
            </a:r>
            <a:r>
              <a:rPr lang="en-US" sz="3200" dirty="0">
                <a:solidFill>
                  <a:srgbClr val="00B0F0"/>
                </a:solidFill>
              </a:rPr>
              <a:t>concepts </a:t>
            </a:r>
            <a:r>
              <a:rPr lang="en-US" sz="3200" b="1" dirty="0">
                <a:solidFill>
                  <a:srgbClr val="00B0F0"/>
                </a:solidFill>
              </a:rPr>
              <a:t>can mitigate </a:t>
            </a:r>
            <a:r>
              <a:rPr lang="en-US" sz="3200" dirty="0">
                <a:solidFill>
                  <a:srgbClr val="00B0F0"/>
                </a:solidFill>
              </a:rPr>
              <a:t>against ubiquitous language complexity in </a:t>
            </a:r>
            <a:r>
              <a:rPr lang="en-US" sz="3200" dirty="0" smtClean="0">
                <a:solidFill>
                  <a:srgbClr val="00B0F0"/>
                </a:solidFill>
              </a:rPr>
              <a:t>micro-service environments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2057926"/>
            <a:ext cx="12192000" cy="290633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sz="44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8232" y="4139751"/>
            <a:ext cx="5795682" cy="44375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Distillation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28232" y="2951874"/>
            <a:ext cx="5795682" cy="44375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Internal building blocks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28232" y="3537119"/>
            <a:ext cx="5795682" cy="44375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Large-scale structures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28232" y="2366629"/>
            <a:ext cx="5795682" cy="44375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Strategic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" y="2366629"/>
            <a:ext cx="42963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itchFamily="34" charset="0"/>
              </a:rPr>
              <a:t>Domain Driven </a:t>
            </a:r>
            <a:r>
              <a:rPr lang="en-US" sz="3200" b="1" dirty="0" smtClean="0">
                <a:solidFill>
                  <a:schemeClr val="bg1"/>
                </a:solidFill>
                <a:latin typeface="Calibri" pitchFamily="34" charset="0"/>
              </a:rPr>
              <a:t>Design helps in four major areas while building Microservices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80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2729" y="1681843"/>
            <a:ext cx="3375212" cy="4517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61329" y="1681843"/>
            <a:ext cx="3375212" cy="4517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99929" y="1681843"/>
            <a:ext cx="3375212" cy="4517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19042" y="1090620"/>
            <a:ext cx="198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Abstraction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646" y="1090620"/>
            <a:ext cx="198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Agility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7288" y="1090620"/>
            <a:ext cx="408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Reduce Infrastructure Costs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3373" y="2017669"/>
            <a:ext cx="2433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Creating the ability to build once and deploy anywhere</a:t>
            </a:r>
            <a:r>
              <a:rPr lang="en-US" sz="2000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4261" y="2026996"/>
            <a:ext cx="3342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The ability to build, iterate and deploy applications and workloads faster.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9929" y="2026996"/>
            <a:ext cx="3330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Through better utilization of infrastructure by using containers, clients see a 30-50% savings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6937" t="20377" r="14653" b="22179"/>
          <a:stretch/>
        </p:blipFill>
        <p:spPr>
          <a:xfrm>
            <a:off x="4741292" y="3635392"/>
            <a:ext cx="2298931" cy="193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162" y="3635392"/>
            <a:ext cx="2278743" cy="22787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67" y="3529029"/>
            <a:ext cx="2143125" cy="21431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400" y="90337"/>
            <a:ext cx="1138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GB" sz="2800" b="1" dirty="0">
                <a:solidFill>
                  <a:srgbClr val="FFFF00"/>
                </a:solidFill>
                <a:cs typeface="Arial" pitchFamily="34" charset="0"/>
              </a:rPr>
              <a:t>Containerization</a:t>
            </a:r>
            <a:r>
              <a:rPr lang="en-GB" sz="2800" b="1" dirty="0">
                <a:solidFill>
                  <a:prstClr val="white"/>
                </a:solidFill>
                <a:cs typeface="Arial" pitchFamily="34" charset="0"/>
              </a:rPr>
              <a:t> helps business move up the Value chain with better agility</a:t>
            </a:r>
          </a:p>
        </p:txBody>
      </p:sp>
    </p:spTree>
    <p:extLst>
      <p:ext uri="{BB962C8B-B14F-4D97-AF65-F5344CB8AC3E}">
        <p14:creationId xmlns:p14="http://schemas.microsoft.com/office/powerpoint/2010/main" val="24521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 txBox="1">
            <a:spLocks/>
          </p:cNvSpPr>
          <p:nvPr/>
        </p:nvSpPr>
        <p:spPr>
          <a:xfrm>
            <a:off x="11511456" y="66754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048" y="85402"/>
            <a:ext cx="8481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Calibri" pitchFamily="34" charset="0"/>
                <a:ea typeface="+mj-ea"/>
                <a:cs typeface="+mj-cs"/>
              </a:rPr>
              <a:t>DevOps is critical to successfully adopting M</a:t>
            </a:r>
            <a:r>
              <a:rPr lang="en-US" sz="2800" b="1" dirty="0" smtClean="0">
                <a:solidFill>
                  <a:prstClr val="white"/>
                </a:solidFill>
                <a:latin typeface="Calibri" pitchFamily="34" charset="0"/>
                <a:ea typeface="+mj-ea"/>
                <a:cs typeface="+mj-cs"/>
              </a:rPr>
              <a:t>icroservices</a:t>
            </a:r>
            <a:endParaRPr lang="en-GB" sz="2800" b="1" dirty="0">
              <a:solidFill>
                <a:prstClr val="white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048" y="2333360"/>
            <a:ext cx="11889859" cy="3554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C000"/>
                </a:solidFill>
              </a:rPr>
              <a:t>Business agility </a:t>
            </a:r>
            <a:r>
              <a:rPr lang="en-US" dirty="0" smtClean="0">
                <a:solidFill>
                  <a:srgbClr val="FFC000"/>
                </a:solidFill>
              </a:rPr>
              <a:t>is one of the key business </a:t>
            </a:r>
            <a:r>
              <a:rPr lang="en-US" dirty="0">
                <a:solidFill>
                  <a:srgbClr val="FFC000"/>
                </a:solidFill>
              </a:rPr>
              <a:t>drivers for adopting microservices </a:t>
            </a:r>
            <a:endParaRPr lang="en-US" dirty="0" smtClean="0">
              <a:solidFill>
                <a:srgbClr val="FFC000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FFC000"/>
                </a:solidFill>
              </a:rPr>
              <a:t>Incremental </a:t>
            </a:r>
            <a:r>
              <a:rPr lang="en-GB" b="1" dirty="0">
                <a:solidFill>
                  <a:srgbClr val="FFC000"/>
                </a:solidFill>
              </a:rPr>
              <a:t>and more </a:t>
            </a:r>
            <a:r>
              <a:rPr lang="en-GB" b="1" dirty="0" smtClean="0">
                <a:solidFill>
                  <a:srgbClr val="FFC000"/>
                </a:solidFill>
              </a:rPr>
              <a:t>frequent </a:t>
            </a:r>
            <a:r>
              <a:rPr lang="en-US" b="1" dirty="0" smtClean="0">
                <a:solidFill>
                  <a:srgbClr val="FFC000"/>
                </a:solidFill>
              </a:rPr>
              <a:t>delivery </a:t>
            </a:r>
            <a:r>
              <a:rPr lang="en-US" dirty="0">
                <a:solidFill>
                  <a:srgbClr val="FFC000"/>
                </a:solidFill>
              </a:rPr>
              <a:t>of new capabilities drives the need for organizations to adopt DevOps </a:t>
            </a:r>
            <a:r>
              <a:rPr lang="en-US" dirty="0" smtClean="0">
                <a:solidFill>
                  <a:srgbClr val="FFC000"/>
                </a:solidFill>
              </a:rPr>
              <a:t>practices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Microservices </a:t>
            </a:r>
            <a:r>
              <a:rPr lang="en-US" dirty="0">
                <a:solidFill>
                  <a:srgbClr val="FFC000"/>
                </a:solidFill>
              </a:rPr>
              <a:t>architecture results in </a:t>
            </a:r>
            <a:r>
              <a:rPr lang="en-US" b="1" dirty="0" smtClean="0">
                <a:solidFill>
                  <a:srgbClr val="FFC000"/>
                </a:solidFill>
              </a:rPr>
              <a:t>frequent and greater </a:t>
            </a:r>
            <a:r>
              <a:rPr lang="en-US" b="1" dirty="0">
                <a:solidFill>
                  <a:srgbClr val="FFC000"/>
                </a:solidFill>
              </a:rPr>
              <a:t>numbers of smaller </a:t>
            </a:r>
            <a:r>
              <a:rPr lang="en-US" b="1" dirty="0" smtClean="0">
                <a:solidFill>
                  <a:srgbClr val="FFC000"/>
                </a:solidFill>
              </a:rPr>
              <a:t>applications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being deployed. </a:t>
            </a:r>
            <a:endParaRPr lang="en-US" dirty="0" smtClean="0">
              <a:solidFill>
                <a:srgbClr val="FFC000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C000"/>
                </a:solidFill>
              </a:rPr>
              <a:t>Automated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b="1" dirty="0" smtClean="0">
                <a:solidFill>
                  <a:srgbClr val="FFC000"/>
                </a:solidFill>
              </a:rPr>
              <a:t>DevOps</a:t>
            </a:r>
            <a:r>
              <a:rPr lang="en-US" dirty="0" smtClean="0">
                <a:solidFill>
                  <a:srgbClr val="FFC000"/>
                </a:solidFill>
              </a:rPr>
              <a:t> facilitates frequent </a:t>
            </a:r>
            <a:r>
              <a:rPr lang="en-US" dirty="0">
                <a:solidFill>
                  <a:srgbClr val="FFC000"/>
                </a:solidFill>
              </a:rPr>
              <a:t>deployments, and </a:t>
            </a:r>
            <a:r>
              <a:rPr lang="en-US" dirty="0" smtClean="0">
                <a:solidFill>
                  <a:srgbClr val="FFC000"/>
                </a:solidFill>
              </a:rPr>
              <a:t>scale </a:t>
            </a:r>
            <a:r>
              <a:rPr lang="en-US" dirty="0">
                <a:solidFill>
                  <a:srgbClr val="FFC000"/>
                </a:solidFill>
              </a:rPr>
              <a:t>to handle </a:t>
            </a:r>
            <a:r>
              <a:rPr lang="en-US" dirty="0" smtClean="0">
                <a:solidFill>
                  <a:srgbClr val="FFC000"/>
                </a:solidFill>
              </a:rPr>
              <a:t>growing </a:t>
            </a:r>
            <a:r>
              <a:rPr lang="en-US" dirty="0">
                <a:solidFill>
                  <a:srgbClr val="FFC000"/>
                </a:solidFill>
              </a:rPr>
              <a:t>number </a:t>
            </a:r>
            <a:r>
              <a:rPr lang="en-US" dirty="0" smtClean="0">
                <a:solidFill>
                  <a:srgbClr val="FFC000"/>
                </a:solidFill>
              </a:rPr>
              <a:t>of </a:t>
            </a:r>
            <a:r>
              <a:rPr lang="en-GB" dirty="0" err="1" smtClean="0">
                <a:solidFill>
                  <a:srgbClr val="FFC000"/>
                </a:solidFill>
              </a:rPr>
              <a:t>microservices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 smtClean="0">
                <a:solidFill>
                  <a:srgbClr val="FFC000"/>
                </a:solidFill>
              </a:rPr>
              <a:t>deployments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In </a:t>
            </a:r>
            <a:r>
              <a:rPr lang="en-US" dirty="0">
                <a:solidFill>
                  <a:srgbClr val="FFC000"/>
                </a:solidFill>
              </a:rPr>
              <a:t>a DevOps </a:t>
            </a:r>
            <a:r>
              <a:rPr lang="en-US" dirty="0" smtClean="0">
                <a:solidFill>
                  <a:srgbClr val="FFC000"/>
                </a:solidFill>
              </a:rPr>
              <a:t>environment, </a:t>
            </a:r>
            <a:r>
              <a:rPr lang="en-US" b="1" dirty="0" smtClean="0">
                <a:solidFill>
                  <a:srgbClr val="FFC000"/>
                </a:solidFill>
              </a:rPr>
              <a:t>developers </a:t>
            </a:r>
            <a:r>
              <a:rPr lang="en-US" b="1" dirty="0">
                <a:solidFill>
                  <a:srgbClr val="FFC000"/>
                </a:solidFill>
              </a:rPr>
              <a:t>can independently deploy each service</a:t>
            </a:r>
            <a:r>
              <a:rPr lang="en-US" dirty="0">
                <a:solidFill>
                  <a:srgbClr val="FFC000"/>
                </a:solidFill>
              </a:rPr>
              <a:t>, which helps with fault isolation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579" y="1686960"/>
            <a:ext cx="488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DevOps Will Move Up the Stack to Business Value 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319369" y="965900"/>
            <a:ext cx="7509215" cy="421145"/>
            <a:chOff x="2019374" y="4002122"/>
            <a:chExt cx="7509215" cy="421145"/>
          </a:xfrm>
        </p:grpSpPr>
        <p:sp>
          <p:nvSpPr>
            <p:cNvPr id="7" name="Plus 6"/>
            <p:cNvSpPr/>
            <p:nvPr/>
          </p:nvSpPr>
          <p:spPr>
            <a:xfrm>
              <a:off x="4302224" y="4002122"/>
              <a:ext cx="416402" cy="377621"/>
            </a:xfrm>
            <a:prstGeom prst="mathPlus">
              <a:avLst>
                <a:gd name="adj1" fmla="val 14118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Plus 7"/>
            <p:cNvSpPr/>
            <p:nvPr/>
          </p:nvSpPr>
          <p:spPr>
            <a:xfrm>
              <a:off x="7508164" y="4002122"/>
              <a:ext cx="416402" cy="377621"/>
            </a:xfrm>
            <a:prstGeom prst="mathPlus">
              <a:avLst>
                <a:gd name="adj1" fmla="val 14118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19374" y="4049569"/>
              <a:ext cx="17203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haroni" panose="02010803020104030203" pitchFamily="2" charset="-79"/>
                  <a:cs typeface="Aharoni" panose="02010803020104030203" pitchFamily="2" charset="-79"/>
                </a:rPr>
                <a:t>Micro services</a:t>
              </a:r>
              <a:endParaRPr lang="en-GB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53223" y="4053935"/>
              <a:ext cx="19848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Containerization</a:t>
              </a:r>
              <a:endParaRPr lang="en-GB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29598" y="4053935"/>
              <a:ext cx="9989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Devops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2883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298433" y="3643084"/>
            <a:ext cx="5684156" cy="30187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19158" y="824700"/>
            <a:ext cx="5684156" cy="273473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8650" y="824700"/>
            <a:ext cx="6034436" cy="27313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8650" y="3643085"/>
            <a:ext cx="6034436" cy="30187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5948" y="54654"/>
            <a:ext cx="56785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Benefits of using </a:t>
            </a:r>
            <a:r>
              <a:rPr lang="en-US" sz="3200" b="1" dirty="0" smtClean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Microservices </a:t>
            </a:r>
            <a:endParaRPr lang="en-GB" sz="3200" b="1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7502" y="977208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Helvetica-Bold"/>
              </a:rPr>
              <a:t>Developer perspective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4899" y="1477731"/>
            <a:ext cx="5120640" cy="1828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Avoiding large </a:t>
            </a: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code </a:t>
            </a:r>
            <a:r>
              <a:rPr lang="en-US" sz="2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base </a:t>
            </a:r>
            <a:endParaRPr 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cs typeface="Arial" panose="020B0604020202020204" pitchFamily="34" charset="0"/>
              </a:rPr>
              <a:t>Simplified  Code dependency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cs typeface="Arial" panose="020B0604020202020204" pitchFamily="34" charset="0"/>
              </a:rPr>
              <a:t>Improved deployment times</a:t>
            </a:r>
            <a:endParaRPr 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Complete ownership by a self-contained single team</a:t>
            </a:r>
            <a:endParaRPr lang="en-GB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9158" y="977208"/>
            <a:ext cx="2206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Helvetica-Bold"/>
              </a:rPr>
              <a:t>Tester perspective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6580191" y="1477731"/>
            <a:ext cx="5120640" cy="1828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Improved productivity</a:t>
            </a:r>
            <a:r>
              <a:rPr lang="en-GB" sz="2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Independent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Eliminates </a:t>
            </a:r>
            <a:r>
              <a:rPr lang="en-GB" sz="2000" b="1" dirty="0">
                <a:solidFill>
                  <a:schemeClr val="bg1"/>
                </a:solidFill>
                <a:cs typeface="Arial" panose="020B0604020202020204" pitchFamily="34" charset="0"/>
              </a:rPr>
              <a:t>ripple effect with regards to regression testing</a:t>
            </a:r>
            <a:endParaRPr 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7502" y="3782094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Helvetica-Bold"/>
              </a:rPr>
              <a:t>Business owner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4899" y="4263949"/>
            <a:ext cx="5120640" cy="20116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Agility to respond to new customer and market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More frequent delivery and faster delivery times.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cs typeface="Arial" panose="020B0604020202020204" pitchFamily="34" charset="0"/>
              </a:rPr>
              <a:t>Better user experience </a:t>
            </a: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by enabling to scale individual </a:t>
            </a:r>
            <a:r>
              <a:rPr lang="en-US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microservice</a:t>
            </a:r>
            <a:endParaRPr 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19158" y="3782094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Helvetica-Bold"/>
              </a:rPr>
              <a:t>Service management perspective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80191" y="4290435"/>
            <a:ext cx="5120640" cy="198519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cs typeface="Arial" panose="020B0604020202020204" pitchFamily="34" charset="0"/>
              </a:rPr>
              <a:t>Minimum centralized governance</a:t>
            </a:r>
            <a:endParaRPr 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cs typeface="Arial" panose="020B0604020202020204" pitchFamily="34" charset="0"/>
              </a:rPr>
              <a:t>Duplicate services elimination,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cs typeface="Arial" panose="020B0604020202020204" pitchFamily="34" charset="0"/>
              </a:rPr>
              <a:t>Reduced </a:t>
            </a: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development expense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Lower operational management costs</a:t>
            </a:r>
          </a:p>
        </p:txBody>
      </p:sp>
    </p:spTree>
    <p:extLst>
      <p:ext uri="{BB962C8B-B14F-4D97-AF65-F5344CB8AC3E}">
        <p14:creationId xmlns:p14="http://schemas.microsoft.com/office/powerpoint/2010/main" val="331039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6169" y="840169"/>
            <a:ext cx="112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Key Area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440206" y="840169"/>
            <a:ext cx="3452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Challenges with Microservices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8448386" y="840169"/>
            <a:ext cx="2191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Potential Solutions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903286" y="1240279"/>
            <a:ext cx="33250" cy="532677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69425" y="1554168"/>
            <a:ext cx="1109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Service </a:t>
            </a:r>
          </a:p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Discovery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1112" y="1549025"/>
            <a:ext cx="4173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Communicating between the services  </a:t>
            </a:r>
            <a:r>
              <a:rPr lang="en-US" sz="1400" dirty="0" smtClean="0">
                <a:solidFill>
                  <a:schemeClr val="dk1"/>
                </a:solidFill>
              </a:rPr>
              <a:t>to create logical workflows and a complete finished product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8197853" y="1554168"/>
            <a:ext cx="3535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</a:rPr>
              <a:t>A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service discovery protocol</a:t>
            </a:r>
            <a:r>
              <a:rPr lang="en-US" sz="1400" dirty="0">
                <a:solidFill>
                  <a:schemeClr val="dk1"/>
                </a:solidFill>
              </a:rPr>
              <a:t> or a 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centralized router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531329" y="1745670"/>
            <a:ext cx="399011" cy="34913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936536" y="2211580"/>
            <a:ext cx="8740074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46" y="1621894"/>
            <a:ext cx="679973" cy="58968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64374" y="2344470"/>
            <a:ext cx="2119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Service </a:t>
            </a:r>
          </a:p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191112" y="2536988"/>
            <a:ext cx="41737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Risk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of latency </a:t>
            </a:r>
            <a:r>
              <a:rPr lang="en-US" sz="1400" dirty="0">
                <a:solidFill>
                  <a:schemeClr val="dk1"/>
                </a:solidFill>
              </a:rPr>
              <a:t>when each </a:t>
            </a:r>
            <a:r>
              <a:rPr lang="en-US" sz="1400" dirty="0" smtClean="0">
                <a:solidFill>
                  <a:schemeClr val="dk1"/>
                </a:solidFill>
              </a:rPr>
              <a:t>service is </a:t>
            </a:r>
            <a:r>
              <a:rPr lang="en-US" sz="1400" dirty="0">
                <a:solidFill>
                  <a:schemeClr val="dk1"/>
                </a:solidFill>
              </a:rPr>
              <a:t>brought together.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8209278" y="2433584"/>
            <a:ext cx="3808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Circuit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breaker</a:t>
            </a:r>
            <a:r>
              <a:rPr lang="en-US" sz="1400" dirty="0">
                <a:solidFill>
                  <a:schemeClr val="dk1"/>
                </a:solidFill>
              </a:rPr>
              <a:t> </a:t>
            </a:r>
            <a:r>
              <a:rPr lang="en-US" sz="1400" dirty="0" smtClean="0">
                <a:solidFill>
                  <a:schemeClr val="dk1"/>
                </a:solidFill>
              </a:rPr>
              <a:t>where </a:t>
            </a:r>
            <a:r>
              <a:rPr lang="en-US" sz="1400" dirty="0">
                <a:solidFill>
                  <a:schemeClr val="dk1"/>
                </a:solidFill>
              </a:rPr>
              <a:t>one </a:t>
            </a:r>
            <a:r>
              <a:rPr lang="en-US" sz="1400" dirty="0" err="1">
                <a:solidFill>
                  <a:schemeClr val="dk1"/>
                </a:solidFill>
              </a:rPr>
              <a:t>microservice</a:t>
            </a:r>
            <a:r>
              <a:rPr lang="en-US" sz="1400" dirty="0">
                <a:solidFill>
                  <a:schemeClr val="dk1"/>
                </a:solidFill>
              </a:rPr>
              <a:t> realizes another is “sick” and notifies </a:t>
            </a:r>
            <a:r>
              <a:rPr lang="en-US" sz="1400" dirty="0" smtClean="0">
                <a:solidFill>
                  <a:schemeClr val="dk1"/>
                </a:solidFill>
              </a:rPr>
              <a:t>main </a:t>
            </a:r>
            <a:r>
              <a:rPr lang="en-US" sz="1400" dirty="0">
                <a:solidFill>
                  <a:schemeClr val="dk1"/>
                </a:solidFill>
              </a:rPr>
              <a:t>circuit breaker.</a:t>
            </a:r>
            <a:endParaRPr lang="en-US" sz="1400" dirty="0"/>
          </a:p>
        </p:txBody>
      </p:sp>
      <p:sp>
        <p:nvSpPr>
          <p:cNvPr id="21" name="Right Arrow 20"/>
          <p:cNvSpPr/>
          <p:nvPr/>
        </p:nvSpPr>
        <p:spPr>
          <a:xfrm>
            <a:off x="7531328" y="2498280"/>
            <a:ext cx="399011" cy="34913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936536" y="3178230"/>
            <a:ext cx="8713872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5" y="2370972"/>
            <a:ext cx="657838" cy="65783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356889" y="3272640"/>
            <a:ext cx="1334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Service Separation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61320" y="3293222"/>
            <a:ext cx="4370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Dividing the application into smaller units </a:t>
            </a:r>
            <a:r>
              <a:rPr lang="en-US" sz="1400" dirty="0">
                <a:solidFill>
                  <a:schemeClr val="dk1"/>
                </a:solidFill>
              </a:rPr>
              <a:t>so that there is minimum interdependency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7531328" y="3421239"/>
            <a:ext cx="399011" cy="34913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09278" y="3287619"/>
            <a:ext cx="3785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Domain Driven Design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dk1"/>
                </a:solidFill>
              </a:rPr>
              <a:t>divides and re-bundles complex domains into multiple bounded </a:t>
            </a:r>
            <a:r>
              <a:rPr lang="en-US" sz="1400" dirty="0" smtClean="0">
                <a:solidFill>
                  <a:schemeClr val="dk1"/>
                </a:solidFill>
              </a:rPr>
              <a:t>contexts</a:t>
            </a:r>
            <a:endParaRPr lang="en-US" sz="1400" dirty="0">
              <a:solidFill>
                <a:schemeClr val="dk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936536" y="4011188"/>
            <a:ext cx="8713872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5" y="3231341"/>
            <a:ext cx="705973" cy="70597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105955" y="4094875"/>
            <a:ext cx="1836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Interprocess Communication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87522" y="4188803"/>
            <a:ext cx="4337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Choice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of mode and tool</a:t>
            </a:r>
            <a:r>
              <a:rPr lang="en-US" sz="1400" dirty="0">
                <a:solidFill>
                  <a:schemeClr val="dk1"/>
                </a:solidFill>
              </a:rPr>
              <a:t> for inter-process communication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531327" y="4229856"/>
            <a:ext cx="399011" cy="34913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20707" y="4046668"/>
            <a:ext cx="22721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Two Options </a:t>
            </a:r>
            <a:r>
              <a:rPr lang="en-US" sz="1400" b="1" dirty="0">
                <a:solidFill>
                  <a:schemeClr val="dk1"/>
                </a:solidFill>
              </a:rPr>
              <a:t>:</a:t>
            </a:r>
          </a:p>
          <a:p>
            <a:pPr>
              <a:defRPr/>
            </a:pPr>
            <a:r>
              <a:rPr lang="en-US" sz="1400" dirty="0">
                <a:solidFill>
                  <a:schemeClr val="dk1"/>
                </a:solidFill>
              </a:rPr>
              <a:t>a) Request/Response based</a:t>
            </a:r>
          </a:p>
          <a:p>
            <a:pPr>
              <a:defRPr/>
            </a:pPr>
            <a:r>
              <a:rPr lang="en-US" sz="1400" dirty="0">
                <a:solidFill>
                  <a:schemeClr val="dk1"/>
                </a:solidFill>
              </a:rPr>
              <a:t>b) Event Based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936536" y="4785332"/>
            <a:ext cx="8740074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46" y="4136580"/>
            <a:ext cx="739772" cy="73977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55130" y="4893025"/>
            <a:ext cx="1840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Source Code Management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187522" y="5050439"/>
            <a:ext cx="36096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Single repo </a:t>
            </a:r>
            <a:r>
              <a:rPr lang="en-US" sz="1400" dirty="0">
                <a:solidFill>
                  <a:schemeClr val="dk1"/>
                </a:solidFill>
              </a:rPr>
              <a:t>for each </a:t>
            </a:r>
            <a:r>
              <a:rPr lang="en-US" sz="1400" dirty="0" err="1">
                <a:solidFill>
                  <a:schemeClr val="dk1"/>
                </a:solidFill>
              </a:rPr>
              <a:t>microservice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30973" y="4974759"/>
            <a:ext cx="4061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Git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submodules </a:t>
            </a:r>
            <a:r>
              <a:rPr lang="en-US" sz="1400" dirty="0" smtClean="0">
                <a:solidFill>
                  <a:schemeClr val="dk1"/>
                </a:solidFill>
              </a:rPr>
              <a:t>where one </a:t>
            </a:r>
            <a:r>
              <a:rPr lang="en-US" sz="1400" dirty="0">
                <a:solidFill>
                  <a:schemeClr val="dk1"/>
                </a:solidFill>
              </a:rPr>
              <a:t>parent repo </a:t>
            </a:r>
            <a:r>
              <a:rPr lang="en-US" sz="1400" dirty="0" smtClean="0">
                <a:solidFill>
                  <a:schemeClr val="dk1"/>
                </a:solidFill>
              </a:rPr>
              <a:t>will </a:t>
            </a:r>
            <a:r>
              <a:rPr lang="en-US" sz="1400" dirty="0">
                <a:solidFill>
                  <a:schemeClr val="dk1"/>
                </a:solidFill>
              </a:rPr>
              <a:t>have links to each </a:t>
            </a:r>
            <a:r>
              <a:rPr lang="en-US" sz="1400" dirty="0" err="1">
                <a:solidFill>
                  <a:schemeClr val="dk1"/>
                </a:solidFill>
              </a:rPr>
              <a:t>microservice</a:t>
            </a:r>
            <a:r>
              <a:rPr lang="en-US" sz="1400" dirty="0">
                <a:solidFill>
                  <a:schemeClr val="dk1"/>
                </a:solidFill>
              </a:rPr>
              <a:t> as a </a:t>
            </a:r>
            <a:r>
              <a:rPr lang="en-US" sz="1400" dirty="0" smtClean="0">
                <a:solidFill>
                  <a:schemeClr val="dk1"/>
                </a:solidFill>
              </a:rPr>
              <a:t>submodule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7531327" y="5106941"/>
            <a:ext cx="399011" cy="34913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2936536" y="5571973"/>
            <a:ext cx="872862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62" y="4924442"/>
            <a:ext cx="647531" cy="64753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206222" y="5868539"/>
            <a:ext cx="161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Authentication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87522" y="5729798"/>
            <a:ext cx="4177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</a:rPr>
              <a:t>Need to have a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session store and session sharing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dk1"/>
                </a:solidFill>
              </a:rPr>
              <a:t>between </a:t>
            </a:r>
            <a:r>
              <a:rPr lang="en-US" sz="1400" dirty="0" smtClean="0">
                <a:solidFill>
                  <a:schemeClr val="dk1"/>
                </a:solidFill>
              </a:rPr>
              <a:t>microservices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48417" y="5704312"/>
            <a:ext cx="3930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Token based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JWT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dk1"/>
                </a:solidFill>
              </a:rPr>
              <a:t>can be a possible </a:t>
            </a:r>
            <a:r>
              <a:rPr lang="en-US" sz="1400" dirty="0" smtClean="0">
                <a:solidFill>
                  <a:schemeClr val="dk1"/>
                </a:solidFill>
              </a:rPr>
              <a:t>option</a:t>
            </a:r>
            <a:r>
              <a:rPr lang="en-US" dirty="0">
                <a:solidFill>
                  <a:schemeClr val="dk1"/>
                </a:solidFill>
              </a:rPr>
              <a:t> </a:t>
            </a:r>
          </a:p>
        </p:txBody>
      </p:sp>
      <p:sp>
        <p:nvSpPr>
          <p:cNvPr id="42" name="Right Arrow 41"/>
          <p:cNvSpPr/>
          <p:nvPr/>
        </p:nvSpPr>
        <p:spPr>
          <a:xfrm>
            <a:off x="7531327" y="5802749"/>
            <a:ext cx="399011" cy="34913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958" y="5873524"/>
            <a:ext cx="698960" cy="341714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32540" y="0"/>
            <a:ext cx="11073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Where Do Microservices Go Amiss and What Can </a:t>
            </a:r>
            <a:r>
              <a:rPr lang="en-US" sz="3200" b="1" dirty="0" smtClean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be Done?</a:t>
            </a:r>
            <a:endParaRPr lang="en-US" sz="3200" b="1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053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0599" y="3006828"/>
            <a:ext cx="3373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cs typeface="Aharoni" panose="02010803020104030203" pitchFamily="2" charset="-79"/>
              </a:rPr>
              <a:t>Industry  Adoption</a:t>
            </a:r>
            <a:endParaRPr lang="en-GB" sz="3200" b="1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360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9668" y="871047"/>
            <a:ext cx="29338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GB" sz="2000" b="1" dirty="0">
                <a:solidFill>
                  <a:srgbClr val="C00000"/>
                </a:solidFill>
                <a:latin typeface="OpenSans"/>
              </a:rPr>
              <a:t>The Netflix Experience</a:t>
            </a:r>
            <a:endParaRPr lang="en-GB" sz="2000" b="1" i="0" dirty="0">
              <a:solidFill>
                <a:srgbClr val="C00000"/>
              </a:solidFill>
              <a:effectLst/>
              <a:latin typeface="Open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1620" y="778125"/>
            <a:ext cx="648717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EF5BA1"/>
                </a:solidFill>
              </a:rPr>
              <a:t>Amazon</a:t>
            </a:r>
          </a:p>
          <a:p>
            <a:endParaRPr lang="en-US" b="1" dirty="0">
              <a:solidFill>
                <a:srgbClr val="EF5BA1"/>
              </a:solidFill>
            </a:endParaRPr>
          </a:p>
          <a:p>
            <a:r>
              <a:rPr lang="en-US" dirty="0">
                <a:solidFill>
                  <a:srgbClr val="EF5BA1"/>
                </a:solidFill>
              </a:rPr>
              <a:t>As popularized by </a:t>
            </a:r>
            <a:r>
              <a:rPr lang="en-US" dirty="0" err="1">
                <a:solidFill>
                  <a:srgbClr val="EF5BA1"/>
                </a:solidFill>
              </a:rPr>
              <a:t>Yegge’s</a:t>
            </a:r>
            <a:r>
              <a:rPr lang="en-US" dirty="0">
                <a:solidFill>
                  <a:srgbClr val="EF5BA1"/>
                </a:solidFill>
              </a:rPr>
              <a:t> Google platform </a:t>
            </a:r>
            <a:r>
              <a:rPr lang="en-US" dirty="0" smtClean="0">
                <a:solidFill>
                  <a:srgbClr val="EF5BA1"/>
                </a:solidFill>
              </a:rPr>
              <a:t>rant, Amazon </a:t>
            </a:r>
            <a:r>
              <a:rPr lang="en-US" dirty="0">
                <a:solidFill>
                  <a:srgbClr val="EF5BA1"/>
                </a:solidFill>
              </a:rPr>
              <a:t>is regarded as the first company that got microservices and APIs right</a:t>
            </a:r>
            <a:endParaRPr lang="en-GB" dirty="0">
              <a:solidFill>
                <a:srgbClr val="EF5BA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293098"/>
            <a:ext cx="40676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303633"/>
                </a:solidFill>
              </a:rPr>
              <a:t>Netflix is one of the </a:t>
            </a:r>
            <a:r>
              <a:rPr lang="en-US" sz="1600" dirty="0" smtClean="0">
                <a:solidFill>
                  <a:srgbClr val="303633"/>
                </a:solidFill>
              </a:rPr>
              <a:t>front runner in microservices</a:t>
            </a:r>
            <a:r>
              <a:rPr lang="en-US" sz="1600" dirty="0">
                <a:solidFill>
                  <a:srgbClr val="303633"/>
                </a:solidFill>
              </a:rPr>
              <a:t>, having gone into a major redesign of their systems along </a:t>
            </a:r>
            <a:r>
              <a:rPr lang="en-US" sz="1600" dirty="0" err="1">
                <a:solidFill>
                  <a:srgbClr val="303633"/>
                </a:solidFill>
              </a:rPr>
              <a:t>microservice</a:t>
            </a:r>
            <a:r>
              <a:rPr lang="en-US" sz="1600" dirty="0">
                <a:solidFill>
                  <a:srgbClr val="303633"/>
                </a:solidFill>
              </a:rPr>
              <a:t> lines in recent years</a:t>
            </a:r>
            <a:endParaRPr lang="en-GB" sz="1600" dirty="0">
              <a:solidFill>
                <a:srgbClr val="3036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40" y="1514685"/>
            <a:ext cx="2302327" cy="15348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9625" y="457202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1AA58"/>
                </a:solidFill>
                <a:latin typeface="OpenSans"/>
              </a:rPr>
              <a:t>Facebook, Walmart, Google, </a:t>
            </a:r>
            <a:r>
              <a:rPr lang="en-US" sz="2400" b="1" dirty="0" err="1" smtClean="0">
                <a:solidFill>
                  <a:srgbClr val="11AA58"/>
                </a:solidFill>
                <a:latin typeface="OpenSans"/>
              </a:rPr>
              <a:t>SoundCloud</a:t>
            </a:r>
            <a:r>
              <a:rPr lang="en-US" sz="2400" b="1" dirty="0" smtClean="0">
                <a:solidFill>
                  <a:srgbClr val="11AA58"/>
                </a:solidFill>
                <a:latin typeface="OpenSans"/>
              </a:rPr>
              <a:t>, Comcast Cable, Uber, </a:t>
            </a:r>
            <a:r>
              <a:rPr lang="en-US" sz="2400" b="1" dirty="0" err="1" smtClean="0">
                <a:solidFill>
                  <a:srgbClr val="11AA58"/>
                </a:solidFill>
                <a:latin typeface="OpenSans"/>
              </a:rPr>
              <a:t>Ebay</a:t>
            </a:r>
            <a:r>
              <a:rPr lang="en-US" sz="2400" b="1" dirty="0" smtClean="0">
                <a:solidFill>
                  <a:srgbClr val="11AA58"/>
                </a:solidFill>
                <a:latin typeface="OpenSans"/>
              </a:rPr>
              <a:t>, Karma, Groupon, </a:t>
            </a:r>
            <a:r>
              <a:rPr lang="en-US" sz="2400" b="1" dirty="0" err="1" smtClean="0">
                <a:solidFill>
                  <a:srgbClr val="11AA58"/>
                </a:solidFill>
                <a:latin typeface="OpenSans"/>
              </a:rPr>
              <a:t>Hailo</a:t>
            </a:r>
            <a:r>
              <a:rPr lang="en-US" sz="2400" b="1" dirty="0" smtClean="0">
                <a:solidFill>
                  <a:srgbClr val="11AA58"/>
                </a:solidFill>
                <a:latin typeface="OpenSans"/>
              </a:rPr>
              <a:t>, Gilt, </a:t>
            </a:r>
            <a:r>
              <a:rPr lang="en-US" sz="2400" b="1" dirty="0" err="1" smtClean="0">
                <a:solidFill>
                  <a:srgbClr val="11AA58"/>
                </a:solidFill>
                <a:latin typeface="OpenSans"/>
              </a:rPr>
              <a:t>Zalando</a:t>
            </a:r>
            <a:r>
              <a:rPr lang="en-US" sz="2400" b="1" dirty="0" smtClean="0">
                <a:solidFill>
                  <a:srgbClr val="11AA58"/>
                </a:solidFill>
                <a:latin typeface="OpenSans"/>
              </a:rPr>
              <a:t>, Capital One,</a:t>
            </a:r>
            <a:r>
              <a:rPr lang="en-US" sz="2400" b="1" dirty="0">
                <a:solidFill>
                  <a:srgbClr val="11AA58"/>
                </a:solidFill>
                <a:latin typeface="OpenSans"/>
              </a:rPr>
              <a:t> Lending </a:t>
            </a:r>
            <a:r>
              <a:rPr lang="en-US" sz="2400" b="1" dirty="0" smtClean="0">
                <a:solidFill>
                  <a:srgbClr val="11AA58"/>
                </a:solidFill>
                <a:latin typeface="OpenSans"/>
              </a:rPr>
              <a:t>Club, AutoScout24</a:t>
            </a:r>
            <a:endParaRPr lang="en-US" sz="2400" b="1" dirty="0">
              <a:solidFill>
                <a:srgbClr val="11AA58"/>
              </a:solidFill>
              <a:latin typeface="Open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2027" y="5356852"/>
            <a:ext cx="2466830" cy="941294"/>
          </a:xfrm>
          <a:prstGeom prst="rect">
            <a:avLst/>
          </a:prstGeom>
          <a:solidFill>
            <a:srgbClr val="FF99FF"/>
          </a:solidFill>
          <a:ln>
            <a:solidFill>
              <a:srgbClr val="F377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Some of the other Companies who have adopted Microservices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rot="19033116">
            <a:off x="4089025" y="5491560"/>
            <a:ext cx="650129" cy="317727"/>
            <a:chOff x="6603593" y="2877462"/>
            <a:chExt cx="712956" cy="432048"/>
          </a:xfrm>
        </p:grpSpPr>
        <p:sp>
          <p:nvSpPr>
            <p:cNvPr id="10" name="Half Frame 9"/>
            <p:cNvSpPr/>
            <p:nvPr/>
          </p:nvSpPr>
          <p:spPr>
            <a:xfrm rot="8100000">
              <a:off x="6603593" y="2877462"/>
              <a:ext cx="432048" cy="432048"/>
            </a:xfrm>
            <a:prstGeom prst="half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Half Frame 10"/>
            <p:cNvSpPr/>
            <p:nvPr/>
          </p:nvSpPr>
          <p:spPr>
            <a:xfrm rot="8100000">
              <a:off x="6884501" y="2877462"/>
              <a:ext cx="432048" cy="432048"/>
            </a:xfrm>
            <a:prstGeom prst="half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80200" y="66103"/>
            <a:ext cx="5421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white"/>
                </a:solidFill>
                <a:latin typeface="Calibri" panose="020F0502020204030204"/>
              </a:rPr>
              <a:t>Industry Adoption of Microservices</a:t>
            </a:r>
            <a:endParaRPr lang="en-US" sz="28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533" y="2430445"/>
            <a:ext cx="36861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5400000">
            <a:off x="-1799065" y="2688466"/>
            <a:ext cx="5652654" cy="1978431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customer centricity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t="-19230" r="6250" b="3846"/>
          <a:stretch/>
        </p:blipFill>
        <p:spPr bwMode="auto">
          <a:xfrm>
            <a:off x="859762" y="940768"/>
            <a:ext cx="1156716" cy="10058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20143" y="1002782"/>
            <a:ext cx="94949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</a:rPr>
              <a:t>Traditional</a:t>
            </a:r>
            <a:r>
              <a:rPr lang="en-US" sz="2000" b="1" dirty="0" smtClean="0">
                <a:latin typeface="Calibri" panose="020F0502020204030204" pitchFamily="34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transaction based ecommerce model to customer centric Omni-channel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model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</a:rPr>
              <a:t>focused on improving customer experience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9518" t="19696" r="21175" b="20998"/>
          <a:stretch/>
        </p:blipFill>
        <p:spPr>
          <a:xfrm>
            <a:off x="2016478" y="2478064"/>
            <a:ext cx="831272" cy="831273"/>
          </a:xfrm>
          <a:prstGeom prst="ellipse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4423" y="2539757"/>
            <a:ext cx="84216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“System of Records to System of Engagement”</a:t>
            </a:r>
            <a:r>
              <a:rPr lang="en-US" sz="2000" b="1" dirty="0">
                <a:solidFill>
                  <a:srgbClr val="F47761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</a:rPr>
              <a:t>leading towards API based architectural evolution / Microservices architecture.</a:t>
            </a:r>
          </a:p>
        </p:txBody>
      </p:sp>
      <p:pic>
        <p:nvPicPr>
          <p:cNvPr id="1030" name="Picture 6" descr="Image result for hybrid architecture software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t="1959" r="-1" b="1"/>
          <a:stretch/>
        </p:blipFill>
        <p:spPr bwMode="auto">
          <a:xfrm>
            <a:off x="2022713" y="4136244"/>
            <a:ext cx="818801" cy="8068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34423" y="4185717"/>
            <a:ext cx="8889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Hybrid architecture </a:t>
            </a:r>
            <a:r>
              <a:rPr lang="en-US" sz="2000" dirty="0" smtClean="0">
                <a:latin typeface="Calibri" panose="020F0502020204030204" pitchFamily="34" charset="0"/>
              </a:rPr>
              <a:t>with customer experience solutions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based on next gen technologies 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62" y="3154665"/>
            <a:ext cx="1704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Retail Paradigm Shift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-1486" t="668"/>
          <a:stretch/>
        </p:blipFill>
        <p:spPr>
          <a:xfrm>
            <a:off x="950318" y="5685323"/>
            <a:ext cx="928640" cy="908925"/>
          </a:xfrm>
          <a:prstGeom prst="ellipse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94526" y="5796123"/>
            <a:ext cx="9461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Monolithic architecture </a:t>
            </a:r>
            <a:r>
              <a:rPr lang="en-US" sz="2000" dirty="0">
                <a:latin typeface="Calibri" panose="020F0502020204030204" pitchFamily="34" charset="0"/>
              </a:rPr>
              <a:t>broken down to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distributed and decentralized services platform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</a:rPr>
              <a:t>providing highly scalable and flexible systems with reduced licensing costs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91797" y="99020"/>
            <a:ext cx="9865096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prstClr val="white"/>
                </a:solidFill>
                <a:latin typeface="Calibri" pitchFamily="34" charset="0"/>
              </a:rPr>
              <a:t>A Paradigm Shift in Retailing</a:t>
            </a:r>
            <a:endParaRPr lang="en-US" sz="3200" b="1" dirty="0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35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53646" y="3006828"/>
            <a:ext cx="2374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cs typeface="Aharoni" panose="02010803020104030203" pitchFamily="2" charset="-79"/>
              </a:rPr>
              <a:t>TCS Offering </a:t>
            </a:r>
            <a:endParaRPr lang="en-GB" sz="3200" b="1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627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9874" y="5767232"/>
            <a:ext cx="10153128" cy="92451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/>
            <a:r>
              <a:rPr lang="en-GB" sz="22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Helps customers </a:t>
            </a:r>
            <a:r>
              <a:rPr lang="en-GB" sz="2200" b="1" kern="0" dirty="0">
                <a:solidFill>
                  <a:schemeClr val="accent1">
                    <a:lumMod val="75000"/>
                  </a:schemeClr>
                </a:solidFill>
                <a:latin typeface="Myriad Pro"/>
              </a:rPr>
              <a:t>jumpstart </a:t>
            </a:r>
            <a:r>
              <a:rPr lang="en-GB" sz="22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their </a:t>
            </a:r>
            <a:r>
              <a:rPr lang="en-GB" sz="2200" b="1" kern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Microservice</a:t>
            </a:r>
            <a:r>
              <a:rPr lang="en-GB" sz="22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 implementation </a:t>
            </a:r>
            <a:r>
              <a:rPr lang="en-GB" sz="22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and ensures </a:t>
            </a:r>
            <a:r>
              <a:rPr lang="en-GB" sz="2200" b="1" kern="0" dirty="0">
                <a:solidFill>
                  <a:schemeClr val="accent1">
                    <a:lumMod val="75000"/>
                  </a:schemeClr>
                </a:solidFill>
                <a:latin typeface="Myriad Pro"/>
              </a:rPr>
              <a:t>on-time </a:t>
            </a:r>
            <a:r>
              <a:rPr lang="en-GB" sz="22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and </a:t>
            </a:r>
            <a:r>
              <a:rPr lang="en-GB" sz="2200" b="1" kern="0" dirty="0">
                <a:solidFill>
                  <a:schemeClr val="accent1">
                    <a:lumMod val="75000"/>
                  </a:schemeClr>
                </a:solidFill>
                <a:latin typeface="Myriad Pro"/>
              </a:rPr>
              <a:t>o</a:t>
            </a:r>
            <a:r>
              <a:rPr lang="en-GB" sz="2200" b="1" kern="0" dirty="0" smtClean="0">
                <a:solidFill>
                  <a:schemeClr val="accent1">
                    <a:lumMod val="75000"/>
                  </a:schemeClr>
                </a:solidFill>
                <a:latin typeface="Myriad Pro"/>
              </a:rPr>
              <a:t>n-budget </a:t>
            </a:r>
            <a:r>
              <a:rPr lang="en-GB" sz="22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project delivery.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753" y="108251"/>
            <a:ext cx="7920038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725" tIns="42863" rIns="85725" bIns="42863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TCS’ Microservices Enablement Boot Kit</a:t>
            </a:r>
            <a:endParaRPr lang="en-US" sz="28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2" r="11772" b="5733"/>
          <a:stretch/>
        </p:blipFill>
        <p:spPr>
          <a:xfrm>
            <a:off x="243446" y="772557"/>
            <a:ext cx="7672652" cy="4490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070" r="11112" b="866"/>
          <a:stretch/>
        </p:blipFill>
        <p:spPr>
          <a:xfrm>
            <a:off x="7574276" y="3155100"/>
            <a:ext cx="4410880" cy="261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0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3" y="6353855"/>
            <a:ext cx="12152397" cy="52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2791" y="845632"/>
            <a:ext cx="11388082" cy="621681"/>
          </a:xfrm>
          <a:prstGeom prst="rect">
            <a:avLst/>
          </a:prstGeom>
          <a:solidFill>
            <a:srgbClr val="CAE8AA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Slide Number Placeholder 1"/>
          <p:cNvSpPr txBox="1">
            <a:spLocks/>
          </p:cNvSpPr>
          <p:nvPr/>
        </p:nvSpPr>
        <p:spPr>
          <a:xfrm>
            <a:off x="8468707" y="6167159"/>
            <a:ext cx="2743200" cy="3651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18027" y="15960"/>
            <a:ext cx="12132316" cy="64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1200"/>
              </a:spcAft>
              <a:buNone/>
              <a:defRPr sz="2800" b="1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sz="2600" dirty="0" smtClean="0">
                <a:solidFill>
                  <a:prstClr val="white"/>
                </a:solidFill>
                <a:latin typeface="Calibri" panose="020F0502020204030204"/>
              </a:rPr>
              <a:t>Microservices Architecture Blueprint – Logical Architecture based on TCS Experience</a:t>
            </a:r>
            <a:endParaRPr lang="en-US" sz="2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31810" y="5805576"/>
            <a:ext cx="10329262" cy="727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algn="ctr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sz="1350" b="1">
              <a:solidFill>
                <a:prstClr val="black"/>
              </a:solidFill>
              <a:ea typeface="Microsoft YaHei" pitchFamily="34" charset="-122"/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32690" y="2540952"/>
            <a:ext cx="9019844" cy="394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Service Orchestration/Assembly 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2988" y="2542624"/>
            <a:ext cx="998875" cy="3989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32690" y="3027707"/>
            <a:ext cx="9019844" cy="17297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sz="1350" b="1">
              <a:solidFill>
                <a:prstClr val="black"/>
              </a:solidFill>
              <a:ea typeface="Microsoft YaHei" pitchFamily="34" charset="-12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52053" y="4850884"/>
            <a:ext cx="3280672" cy="868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880951" y="1920024"/>
            <a:ext cx="0" cy="31331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31570" y="2211825"/>
            <a:ext cx="0" cy="32912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35169" y="2211825"/>
            <a:ext cx="0" cy="32912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72988" y="1564858"/>
            <a:ext cx="11388081" cy="3905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External API </a:t>
            </a:r>
            <a:r>
              <a:rPr lang="en-US" sz="1400" b="1" dirty="0">
                <a:solidFill>
                  <a:prstClr val="black"/>
                </a:solidFill>
              </a:rPr>
              <a:t>Gateway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82343" y="2067292"/>
            <a:ext cx="7770191" cy="3905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Service Load Balancer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62200" y="2058714"/>
            <a:ext cx="998871" cy="3660358"/>
          </a:xfrm>
          <a:prstGeom prst="rect">
            <a:avLst/>
          </a:prstGeom>
          <a:solidFill>
            <a:srgbClr val="EFF5FB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Service Registry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445705" y="3037809"/>
            <a:ext cx="5242650" cy="2531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Business Application </a:t>
            </a:r>
            <a:r>
              <a:rPr lang="en-US" sz="1400" b="1" dirty="0" smtClean="0">
                <a:solidFill>
                  <a:prstClr val="black"/>
                </a:solidFill>
              </a:rPr>
              <a:t>Services (Bounded Domain Context)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9" name="Flowchart: Document 38"/>
          <p:cNvSpPr/>
          <p:nvPr/>
        </p:nvSpPr>
        <p:spPr>
          <a:xfrm>
            <a:off x="1887422" y="3400818"/>
            <a:ext cx="1371965" cy="433240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Order Services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0" name="Flowchart: Document 39"/>
          <p:cNvSpPr/>
          <p:nvPr/>
        </p:nvSpPr>
        <p:spPr>
          <a:xfrm>
            <a:off x="1887422" y="4206102"/>
            <a:ext cx="1371965" cy="423976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… Services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1" name="Flowchart: Document 40"/>
          <p:cNvSpPr/>
          <p:nvPr/>
        </p:nvSpPr>
        <p:spPr>
          <a:xfrm>
            <a:off x="3589407" y="3400817"/>
            <a:ext cx="1371965" cy="433241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Catalog Services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2" name="Flowchart: Document 41"/>
          <p:cNvSpPr/>
          <p:nvPr/>
        </p:nvSpPr>
        <p:spPr>
          <a:xfrm>
            <a:off x="3589407" y="4216126"/>
            <a:ext cx="1371965" cy="397360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… Services</a:t>
            </a:r>
          </a:p>
        </p:txBody>
      </p:sp>
      <p:sp>
        <p:nvSpPr>
          <p:cNvPr id="43" name="Flowchart: Document 42"/>
          <p:cNvSpPr/>
          <p:nvPr/>
        </p:nvSpPr>
        <p:spPr>
          <a:xfrm>
            <a:off x="5287924" y="3435958"/>
            <a:ext cx="1371965" cy="394438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Search Services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4" name="Flowchart: Document 43"/>
          <p:cNvSpPr/>
          <p:nvPr/>
        </p:nvSpPr>
        <p:spPr>
          <a:xfrm>
            <a:off x="5357491" y="4232718"/>
            <a:ext cx="1371965" cy="380769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… Services</a:t>
            </a:r>
          </a:p>
        </p:txBody>
      </p:sp>
      <p:sp>
        <p:nvSpPr>
          <p:cNvPr id="45" name="Flowchart: Document 44"/>
          <p:cNvSpPr/>
          <p:nvPr/>
        </p:nvSpPr>
        <p:spPr>
          <a:xfrm>
            <a:off x="6954720" y="3417391"/>
            <a:ext cx="1371965" cy="388296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Marketing Services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6" name="Flowchart: Document 45"/>
          <p:cNvSpPr/>
          <p:nvPr/>
        </p:nvSpPr>
        <p:spPr>
          <a:xfrm>
            <a:off x="7003413" y="4204736"/>
            <a:ext cx="1487885" cy="436585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… Services</a:t>
            </a:r>
          </a:p>
        </p:txBody>
      </p:sp>
      <p:sp>
        <p:nvSpPr>
          <p:cNvPr id="47" name="Flowchart: Document 46"/>
          <p:cNvSpPr/>
          <p:nvPr/>
        </p:nvSpPr>
        <p:spPr>
          <a:xfrm>
            <a:off x="8713736" y="3417391"/>
            <a:ext cx="1371965" cy="388296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Promotion Services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8" name="Flowchart: Document 47"/>
          <p:cNvSpPr/>
          <p:nvPr/>
        </p:nvSpPr>
        <p:spPr>
          <a:xfrm>
            <a:off x="8694428" y="4232718"/>
            <a:ext cx="1371965" cy="380622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… Services</a:t>
            </a:r>
          </a:p>
        </p:txBody>
      </p:sp>
      <p:sp>
        <p:nvSpPr>
          <p:cNvPr id="49" name="Flowchart: Process 48"/>
          <p:cNvSpPr/>
          <p:nvPr/>
        </p:nvSpPr>
        <p:spPr>
          <a:xfrm>
            <a:off x="1774580" y="3328320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Flowchart: Process 49"/>
          <p:cNvSpPr/>
          <p:nvPr/>
        </p:nvSpPr>
        <p:spPr>
          <a:xfrm>
            <a:off x="1759786" y="4126582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Flowchart: Process 50"/>
          <p:cNvSpPr/>
          <p:nvPr/>
        </p:nvSpPr>
        <p:spPr>
          <a:xfrm>
            <a:off x="3487844" y="4142625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Flowchart: Process 51"/>
          <p:cNvSpPr/>
          <p:nvPr/>
        </p:nvSpPr>
        <p:spPr>
          <a:xfrm>
            <a:off x="5214382" y="4126582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Flowchart: Process 52"/>
          <p:cNvSpPr/>
          <p:nvPr/>
        </p:nvSpPr>
        <p:spPr>
          <a:xfrm>
            <a:off x="6937002" y="4126582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Flowchart: Process 53"/>
          <p:cNvSpPr/>
          <p:nvPr/>
        </p:nvSpPr>
        <p:spPr>
          <a:xfrm>
            <a:off x="8612172" y="4126582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Flowchart: Process 54"/>
          <p:cNvSpPr/>
          <p:nvPr/>
        </p:nvSpPr>
        <p:spPr>
          <a:xfrm>
            <a:off x="3469540" y="3344982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Flowchart: Process 55"/>
          <p:cNvSpPr/>
          <p:nvPr/>
        </p:nvSpPr>
        <p:spPr>
          <a:xfrm>
            <a:off x="5164501" y="3358652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Flowchart: Process 56"/>
          <p:cNvSpPr/>
          <p:nvPr/>
        </p:nvSpPr>
        <p:spPr>
          <a:xfrm>
            <a:off x="6832547" y="3354451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Flowchart: Process 57"/>
          <p:cNvSpPr/>
          <p:nvPr/>
        </p:nvSpPr>
        <p:spPr>
          <a:xfrm>
            <a:off x="8626844" y="3354451"/>
            <a:ext cx="1575094" cy="544363"/>
          </a:xfrm>
          <a:prstGeom prst="flowChartProcess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56629" y="3874189"/>
            <a:ext cx="1051429" cy="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Container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00434" y="3888161"/>
            <a:ext cx="1051429" cy="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>
                <a:solidFill>
                  <a:prstClr val="black"/>
                </a:solidFill>
              </a:rPr>
              <a:t>Container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83970" y="3873141"/>
            <a:ext cx="1051429" cy="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Container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86302" y="3888847"/>
            <a:ext cx="1051429" cy="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Container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658471" y="3865283"/>
            <a:ext cx="1051429" cy="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Container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96447" y="975151"/>
            <a:ext cx="17189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Interaction Channels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37020" y="4842980"/>
            <a:ext cx="230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prstClr val="black"/>
                </a:solidFill>
              </a:rPr>
              <a:t>Integration </a:t>
            </a:r>
            <a:r>
              <a:rPr lang="en-US" sz="1400" b="1" dirty="0">
                <a:solidFill>
                  <a:prstClr val="black"/>
                </a:solidFill>
              </a:rPr>
              <a:t>Services</a:t>
            </a:r>
          </a:p>
        </p:txBody>
      </p:sp>
      <p:sp>
        <p:nvSpPr>
          <p:cNvPr id="71" name="Flowchart: Process 70"/>
          <p:cNvSpPr/>
          <p:nvPr/>
        </p:nvSpPr>
        <p:spPr>
          <a:xfrm>
            <a:off x="1570485" y="5150757"/>
            <a:ext cx="1699156" cy="235631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Event Stream Processor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517361" y="6162104"/>
            <a:ext cx="1796231" cy="2630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Container Orchestration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3408041" y="6175692"/>
            <a:ext cx="1413055" cy="2358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Cluster Manager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4915545" y="6182688"/>
            <a:ext cx="861492" cy="2585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Scheduler</a:t>
            </a:r>
          </a:p>
        </p:txBody>
      </p:sp>
      <p:pic>
        <p:nvPicPr>
          <p:cNvPr id="80" name="Picture 16" descr="hand, iphone, phone, smartphone, touch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4549" y="903772"/>
            <a:ext cx="512925" cy="50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omputer, desktop, pc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127" y="897387"/>
            <a:ext cx="530479" cy="51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2" descr="laptop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2441" y="927296"/>
            <a:ext cx="464761" cy="45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4" descr="hand, tablet ic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6644" y="927296"/>
            <a:ext cx="464762" cy="45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 rot="16200000">
            <a:off x="-1158110" y="4375522"/>
            <a:ext cx="348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Third </a:t>
            </a:r>
            <a:r>
              <a:rPr lang="en-US" sz="1400" b="1" dirty="0" smtClean="0">
                <a:solidFill>
                  <a:prstClr val="black"/>
                </a:solidFill>
              </a:rPr>
              <a:t>Party /Backend Integration Systems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871486" y="6206934"/>
            <a:ext cx="723014" cy="2342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SCM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688949" y="6197251"/>
            <a:ext cx="1382328" cy="25684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Build </a:t>
            </a:r>
            <a:r>
              <a:rPr lang="en-US" sz="1200" b="1" dirty="0">
                <a:solidFill>
                  <a:prstClr val="black"/>
                </a:solidFill>
              </a:rPr>
              <a:t>and Deploy</a:t>
            </a:r>
          </a:p>
        </p:txBody>
      </p:sp>
      <p:sp>
        <p:nvSpPr>
          <p:cNvPr id="88" name="Rectangle 87"/>
          <p:cNvSpPr/>
          <p:nvPr/>
        </p:nvSpPr>
        <p:spPr>
          <a:xfrm rot="16200000">
            <a:off x="472320" y="4341743"/>
            <a:ext cx="1120218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PIM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 rot="16200000">
            <a:off x="556747" y="5617584"/>
            <a:ext cx="93895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TAX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>
            <a:off x="7886773" y="1960907"/>
            <a:ext cx="1" cy="9180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3771307" y="1461050"/>
            <a:ext cx="1" cy="9754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6177467" y="1470008"/>
            <a:ext cx="1" cy="9754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8583626" y="1470008"/>
            <a:ext cx="1" cy="9754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4257086" y="1967725"/>
            <a:ext cx="1" cy="10098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7562939" y="2927912"/>
            <a:ext cx="1" cy="10098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4497814" y="2938584"/>
            <a:ext cx="1" cy="10098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695141" y="5825460"/>
            <a:ext cx="181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IT Management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90966" y="986146"/>
            <a:ext cx="2145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</a:rPr>
              <a:t>(AngularJS/</a:t>
            </a:r>
            <a:r>
              <a:rPr lang="en-US" sz="1200" b="1" dirty="0" err="1" smtClean="0">
                <a:solidFill>
                  <a:prstClr val="black"/>
                </a:solidFill>
              </a:rPr>
              <a:t>ReactJS</a:t>
            </a:r>
            <a:r>
              <a:rPr lang="en-US" sz="1200" b="1" dirty="0" smtClean="0">
                <a:solidFill>
                  <a:prstClr val="black"/>
                </a:solidFill>
              </a:rPr>
              <a:t>)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77328" y="2071092"/>
            <a:ext cx="2170267" cy="390502"/>
          </a:xfrm>
          <a:prstGeom prst="rect">
            <a:avLst/>
          </a:prstGeom>
          <a:solidFill>
            <a:srgbClr val="EFF5FB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50" b="1" dirty="0" smtClean="0">
                <a:solidFill>
                  <a:prstClr val="black"/>
                </a:solidFill>
              </a:rPr>
              <a:t>Authentication/ Authorization Service</a:t>
            </a:r>
            <a:endParaRPr lang="en-US" sz="1150" b="1" dirty="0">
              <a:solidFill>
                <a:prstClr val="black"/>
              </a:solidFill>
            </a:endParaRPr>
          </a:p>
        </p:txBody>
      </p:sp>
      <p:sp>
        <p:nvSpPr>
          <p:cNvPr id="104" name="Flowchart: Process 103"/>
          <p:cNvSpPr/>
          <p:nvPr/>
        </p:nvSpPr>
        <p:spPr>
          <a:xfrm>
            <a:off x="1570485" y="5450855"/>
            <a:ext cx="3040961" cy="242083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MQ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826736" y="4856365"/>
            <a:ext cx="2836736" cy="8679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424118" y="4824179"/>
            <a:ext cx="181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Adapters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08" name="Flowchart: Process 107"/>
          <p:cNvSpPr/>
          <p:nvPr/>
        </p:nvSpPr>
        <p:spPr>
          <a:xfrm>
            <a:off x="4939417" y="5094159"/>
            <a:ext cx="1261392" cy="239648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Inbound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09" name="Flowchart: Process 108"/>
          <p:cNvSpPr/>
          <p:nvPr/>
        </p:nvSpPr>
        <p:spPr>
          <a:xfrm>
            <a:off x="6322642" y="5094159"/>
            <a:ext cx="1236887" cy="247322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Outbound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10" name="Flowchart: Process 109"/>
          <p:cNvSpPr/>
          <p:nvPr/>
        </p:nvSpPr>
        <p:spPr>
          <a:xfrm>
            <a:off x="4953700" y="5387873"/>
            <a:ext cx="1247107" cy="246651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Sync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11" name="Flowchart: Process 110"/>
          <p:cNvSpPr/>
          <p:nvPr/>
        </p:nvSpPr>
        <p:spPr>
          <a:xfrm>
            <a:off x="6322542" y="5396666"/>
            <a:ext cx="1236988" cy="219014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…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15" name="Flowchart: Process 114"/>
          <p:cNvSpPr/>
          <p:nvPr/>
        </p:nvSpPr>
        <p:spPr>
          <a:xfrm>
            <a:off x="3313592" y="5150757"/>
            <a:ext cx="1297855" cy="241477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Event Store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744202" y="4840610"/>
            <a:ext cx="2708332" cy="8784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348697" y="4845131"/>
            <a:ext cx="181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Data Services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19" name="Flowchart: Document 118"/>
          <p:cNvSpPr/>
          <p:nvPr/>
        </p:nvSpPr>
        <p:spPr>
          <a:xfrm>
            <a:off x="7831735" y="5114318"/>
            <a:ext cx="827084" cy="249946"/>
          </a:xfrm>
          <a:prstGeom prst="flowChartDocumen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Product</a:t>
            </a:r>
          </a:p>
        </p:txBody>
      </p:sp>
      <p:sp>
        <p:nvSpPr>
          <p:cNvPr id="127" name="Flowchart: Document 126"/>
          <p:cNvSpPr/>
          <p:nvPr/>
        </p:nvSpPr>
        <p:spPr>
          <a:xfrm>
            <a:off x="8719796" y="5108330"/>
            <a:ext cx="827084" cy="249946"/>
          </a:xfrm>
          <a:prstGeom prst="flowChartDocumen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Price</a:t>
            </a:r>
          </a:p>
        </p:txBody>
      </p:sp>
      <p:sp>
        <p:nvSpPr>
          <p:cNvPr id="128" name="Flowchart: Document 127"/>
          <p:cNvSpPr/>
          <p:nvPr/>
        </p:nvSpPr>
        <p:spPr>
          <a:xfrm>
            <a:off x="9585633" y="5100339"/>
            <a:ext cx="827084" cy="249946"/>
          </a:xfrm>
          <a:prstGeom prst="flowChartDocumen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Range</a:t>
            </a:r>
          </a:p>
        </p:txBody>
      </p:sp>
      <p:sp>
        <p:nvSpPr>
          <p:cNvPr id="129" name="Flowchart: Document 128"/>
          <p:cNvSpPr/>
          <p:nvPr/>
        </p:nvSpPr>
        <p:spPr>
          <a:xfrm>
            <a:off x="7817779" y="5387653"/>
            <a:ext cx="827084" cy="249946"/>
          </a:xfrm>
          <a:prstGeom prst="flowChartDocumen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…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30" name="Flowchart: Document 129"/>
          <p:cNvSpPr/>
          <p:nvPr/>
        </p:nvSpPr>
        <p:spPr>
          <a:xfrm>
            <a:off x="8710465" y="5392477"/>
            <a:ext cx="827084" cy="249946"/>
          </a:xfrm>
          <a:prstGeom prst="flowChartDocumen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…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31" name="Flowchart: Document 130"/>
          <p:cNvSpPr/>
          <p:nvPr/>
        </p:nvSpPr>
        <p:spPr>
          <a:xfrm>
            <a:off x="9581499" y="5384463"/>
            <a:ext cx="827084" cy="249946"/>
          </a:xfrm>
          <a:prstGeom prst="flowChartDocumen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…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 rot="16200000">
            <a:off x="487225" y="3015054"/>
            <a:ext cx="1124064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CMS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9631778" y="6182688"/>
            <a:ext cx="2008747" cy="2648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Operations and Monitoring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165726" y="6174932"/>
            <a:ext cx="1371600" cy="2794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Infra Automation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101" name="Straight Connector 100"/>
          <p:cNvCxnSpPr>
            <a:stCxn id="24" idx="3"/>
          </p:cNvCxnSpPr>
          <p:nvPr/>
        </p:nvCxnSpPr>
        <p:spPr>
          <a:xfrm>
            <a:off x="10452534" y="2738053"/>
            <a:ext cx="309666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452534" y="3919036"/>
            <a:ext cx="309666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49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Placeholder 1"/>
          <p:cNvSpPr txBox="1">
            <a:spLocks/>
          </p:cNvSpPr>
          <p:nvPr/>
        </p:nvSpPr>
        <p:spPr>
          <a:xfrm>
            <a:off x="1444705" y="155443"/>
            <a:ext cx="9917123" cy="4790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56" b="1" cap="all" spc="63" dirty="0">
                <a:solidFill>
                  <a:srgbClr val="ED7D31"/>
                </a:solidFill>
                <a:latin typeface="Helvetica"/>
                <a:ea typeface="Roboto" panose="02000000000000000000" pitchFamily="2" charset="0"/>
                <a:cs typeface="Helvetica"/>
              </a:rPr>
              <a:t>MICROSERVICES REFERENCE </a:t>
            </a:r>
            <a:r>
              <a:rPr lang="en-US" sz="2156" b="1" cap="all" spc="63" dirty="0" smtClean="0">
                <a:solidFill>
                  <a:srgbClr val="ED7D31"/>
                </a:solidFill>
                <a:latin typeface="Helvetica"/>
                <a:ea typeface="Roboto" panose="02000000000000000000" pitchFamily="2" charset="0"/>
                <a:cs typeface="Helvetica"/>
              </a:rPr>
              <a:t>TECHNICAL ARCHITECTURE</a:t>
            </a:r>
            <a:endParaRPr lang="en-US" sz="2156" b="1" cap="all" spc="63" dirty="0">
              <a:solidFill>
                <a:srgbClr val="ED7D31"/>
              </a:solidFill>
              <a:latin typeface="Helvetica"/>
              <a:ea typeface="Roboto" panose="02000000000000000000" pitchFamily="2" charset="0"/>
              <a:cs typeface="Helvetica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415260" y="351455"/>
            <a:ext cx="92910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272341" y="1261473"/>
            <a:ext cx="1421231" cy="2002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4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631" y="1271029"/>
            <a:ext cx="501533" cy="4746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00" b="1" dirty="0">
              <a:solidFill>
                <a:prstClr val="black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27886" y="3363720"/>
            <a:ext cx="644041" cy="529479"/>
          </a:xfrm>
          <a:prstGeom prst="clou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4684" y="1261473"/>
            <a:ext cx="464169" cy="23419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>
                <a:solidFill>
                  <a:prstClr val="black"/>
                </a:solidFill>
              </a:rPr>
              <a:t>Web</a:t>
            </a:r>
          </a:p>
          <a:p>
            <a:pPr algn="ctr"/>
            <a:r>
              <a:rPr lang="en-US" sz="1000" b="1" dirty="0">
                <a:solidFill>
                  <a:prstClr val="black"/>
                </a:solidFill>
              </a:rPr>
              <a:t>server 1</a:t>
            </a:r>
          </a:p>
        </p:txBody>
      </p:sp>
      <p:sp>
        <p:nvSpPr>
          <p:cNvPr id="8" name="Rectangle 7"/>
          <p:cNvSpPr/>
          <p:nvPr/>
        </p:nvSpPr>
        <p:spPr>
          <a:xfrm>
            <a:off x="1572547" y="3848206"/>
            <a:ext cx="463303" cy="2169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>
                <a:solidFill>
                  <a:prstClr val="black"/>
                </a:solidFill>
              </a:rPr>
              <a:t>Web</a:t>
            </a:r>
          </a:p>
          <a:p>
            <a:pPr algn="ctr"/>
            <a:r>
              <a:rPr lang="en-US" sz="1000" b="1" dirty="0">
                <a:solidFill>
                  <a:prstClr val="black"/>
                </a:solidFill>
              </a:rPr>
              <a:t>server N</a:t>
            </a:r>
          </a:p>
        </p:txBody>
      </p:sp>
      <p:sp>
        <p:nvSpPr>
          <p:cNvPr id="9" name="Rectangle 8"/>
          <p:cNvSpPr/>
          <p:nvPr/>
        </p:nvSpPr>
        <p:spPr>
          <a:xfrm>
            <a:off x="3858370" y="3520777"/>
            <a:ext cx="742902" cy="1988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 err="1">
                <a:solidFill>
                  <a:prstClr val="black"/>
                </a:solidFill>
              </a:rPr>
              <a:t>oAuth</a:t>
            </a:r>
            <a:r>
              <a:rPr lang="en-US" sz="844" b="1" dirty="0">
                <a:solidFill>
                  <a:prstClr val="black"/>
                </a:solidFill>
              </a:rPr>
              <a:t> Authorization Server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454" y="667798"/>
            <a:ext cx="1845226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984" b="1" dirty="0">
                <a:solidFill>
                  <a:prstClr val="white"/>
                </a:solidFill>
              </a:rPr>
              <a:t>Tier A </a:t>
            </a:r>
            <a:r>
              <a:rPr lang="en-US" sz="984" b="1" dirty="0" smtClean="0">
                <a:solidFill>
                  <a:prstClr val="white"/>
                </a:solidFill>
              </a:rPr>
              <a:t>(Web/ LB/ Reverse Proxy)</a:t>
            </a:r>
            <a:endParaRPr lang="en-US" sz="984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68069" y="641685"/>
            <a:ext cx="651503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 sz="984" dirty="0">
                <a:solidFill>
                  <a:prstClr val="white"/>
                </a:solidFill>
              </a:rPr>
              <a:t>Edge Services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62165" y="1257823"/>
            <a:ext cx="661791" cy="4251308"/>
          </a:xfrm>
          <a:prstGeom prst="rect">
            <a:avLst/>
          </a:prstGeom>
          <a:solidFill>
            <a:srgbClr val="C2E49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4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8560" y="1578898"/>
            <a:ext cx="805053" cy="3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8" b="1" dirty="0"/>
              <a:t>API </a:t>
            </a:r>
            <a:r>
              <a:rPr lang="en-US" sz="938" b="1" dirty="0" smtClean="0"/>
              <a:t>Gateway</a:t>
            </a:r>
            <a:endParaRPr lang="en-US" sz="938" b="1" dirty="0"/>
          </a:p>
        </p:txBody>
      </p:sp>
      <p:sp>
        <p:nvSpPr>
          <p:cNvPr id="14" name="Rectangle 13"/>
          <p:cNvSpPr/>
          <p:nvPr/>
        </p:nvSpPr>
        <p:spPr>
          <a:xfrm>
            <a:off x="3006359" y="2081144"/>
            <a:ext cx="583664" cy="1512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schemeClr val="tx1"/>
                </a:solidFill>
              </a:rPr>
              <a:t>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07473" y="2961560"/>
            <a:ext cx="614416" cy="1385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schemeClr val="tx1"/>
                </a:solidFill>
              </a:rPr>
              <a:t>Filtering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06359" y="3841975"/>
            <a:ext cx="583664" cy="1512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74492" y="4722391"/>
            <a:ext cx="647398" cy="2641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</a:rPr>
              <a:t>Post Processing</a:t>
            </a:r>
          </a:p>
        </p:txBody>
      </p:sp>
      <p:cxnSp>
        <p:nvCxnSpPr>
          <p:cNvPr id="18" name="Straight Arrow Connector 17"/>
          <p:cNvCxnSpPr>
            <a:stCxn id="14" idx="2"/>
            <a:endCxn id="15" idx="0"/>
          </p:cNvCxnSpPr>
          <p:nvPr/>
        </p:nvCxnSpPr>
        <p:spPr>
          <a:xfrm>
            <a:off x="3298190" y="2232423"/>
            <a:ext cx="16491" cy="7291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  <a:endCxn id="16" idx="0"/>
          </p:cNvCxnSpPr>
          <p:nvPr/>
        </p:nvCxnSpPr>
        <p:spPr>
          <a:xfrm flipH="1">
            <a:off x="3298191" y="3100073"/>
            <a:ext cx="16490" cy="74190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7" idx="0"/>
          </p:cNvCxnSpPr>
          <p:nvPr/>
        </p:nvCxnSpPr>
        <p:spPr>
          <a:xfrm>
            <a:off x="3298189" y="3993254"/>
            <a:ext cx="0" cy="7291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859469" y="1278864"/>
            <a:ext cx="718276" cy="19279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 err="1">
                <a:solidFill>
                  <a:prstClr val="black"/>
                </a:solidFill>
              </a:rPr>
              <a:t>oAuth</a:t>
            </a:r>
            <a:r>
              <a:rPr lang="en-US" sz="844" b="1" dirty="0">
                <a:solidFill>
                  <a:prstClr val="black"/>
                </a:solidFill>
              </a:rPr>
              <a:t> Resource Server</a:t>
            </a:r>
          </a:p>
        </p:txBody>
      </p:sp>
      <p:cxnSp>
        <p:nvCxnSpPr>
          <p:cNvPr id="22" name="Straight Arrow Connector 21"/>
          <p:cNvCxnSpPr>
            <a:stCxn id="21" idx="2"/>
            <a:endCxn id="9" idx="0"/>
          </p:cNvCxnSpPr>
          <p:nvPr/>
        </p:nvCxnSpPr>
        <p:spPr>
          <a:xfrm>
            <a:off x="4218607" y="3206791"/>
            <a:ext cx="0" cy="313986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640024" y="2263816"/>
            <a:ext cx="202820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9653" y="649403"/>
            <a:ext cx="703408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 sz="984" dirty="0">
                <a:solidFill>
                  <a:prstClr val="white"/>
                </a:solidFill>
              </a:rPr>
              <a:t>Security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15416" y="1257823"/>
            <a:ext cx="529538" cy="4237069"/>
          </a:xfrm>
          <a:prstGeom prst="rect">
            <a:avLst/>
          </a:prstGeom>
          <a:solidFill>
            <a:srgbClr val="00B8FF">
              <a:alpha val="22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algn="ctr" defTabSz="42862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44" b="1" dirty="0">
                <a:solidFill>
                  <a:prstClr val="black"/>
                </a:solidFill>
                <a:cs typeface="Arial" charset="0"/>
              </a:rPr>
              <a:t>Circuit Breaker/ Fault Tolerance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17498" y="1257823"/>
            <a:ext cx="511735" cy="4237069"/>
          </a:xfrm>
          <a:prstGeom prst="rect">
            <a:avLst/>
          </a:prstGeom>
          <a:solidFill>
            <a:srgbClr val="00B8FF">
              <a:alpha val="22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algn="ctr" defTabSz="428625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844" b="1" dirty="0">
                <a:solidFill>
                  <a:prstClr val="black"/>
                </a:solidFill>
                <a:cs typeface="Arial" charset="0"/>
              </a:rPr>
              <a:t>Service Load </a:t>
            </a:r>
            <a:r>
              <a:rPr lang="en-US" sz="844" b="1" dirty="0" smtClean="0">
                <a:solidFill>
                  <a:prstClr val="black"/>
                </a:solidFill>
                <a:cs typeface="Arial" charset="0"/>
              </a:rPr>
              <a:t>Balancer </a:t>
            </a:r>
            <a:endParaRPr lang="en-US" sz="844" b="1" dirty="0">
              <a:solidFill>
                <a:prstClr val="black"/>
              </a:solidFill>
              <a:cs typeface="Arial" charset="0"/>
            </a:endParaRPr>
          </a:p>
        </p:txBody>
      </p:sp>
      <p:cxnSp>
        <p:nvCxnSpPr>
          <p:cNvPr id="27" name="Straight Arrow Connector 26"/>
          <p:cNvCxnSpPr>
            <a:stCxn id="21" idx="3"/>
          </p:cNvCxnSpPr>
          <p:nvPr/>
        </p:nvCxnSpPr>
        <p:spPr>
          <a:xfrm>
            <a:off x="4577745" y="2242828"/>
            <a:ext cx="237670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3"/>
            <a:endCxn id="26" idx="1"/>
          </p:cNvCxnSpPr>
          <p:nvPr/>
        </p:nvCxnSpPr>
        <p:spPr>
          <a:xfrm>
            <a:off x="5344954" y="3376358"/>
            <a:ext cx="272544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03142" y="637488"/>
            <a:ext cx="1310893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 sz="984" dirty="0">
                <a:solidFill>
                  <a:prstClr val="white"/>
                </a:solidFill>
              </a:rPr>
              <a:t>Tier </a:t>
            </a:r>
            <a:r>
              <a:rPr lang="en-US" sz="984" dirty="0" smtClean="0">
                <a:solidFill>
                  <a:prstClr val="white"/>
                </a:solidFill>
              </a:rPr>
              <a:t>B (</a:t>
            </a:r>
            <a:r>
              <a:rPr lang="en-US" sz="984" dirty="0">
                <a:solidFill>
                  <a:prstClr val="white"/>
                </a:solidFill>
              </a:rPr>
              <a:t>Service Orchestration)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18560" y="5710208"/>
            <a:ext cx="6762974" cy="3391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 sz="1100" dirty="0">
                <a:solidFill>
                  <a:schemeClr val="bg1"/>
                </a:solidFill>
              </a:rPr>
              <a:t>Service Discovery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1631" y="6219179"/>
            <a:ext cx="11087716" cy="398688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 sz="1125" dirty="0">
                <a:solidFill>
                  <a:schemeClr val="bg1"/>
                </a:solidFill>
              </a:rPr>
              <a:t>Monitoring</a:t>
            </a:r>
          </a:p>
        </p:txBody>
      </p:sp>
      <p:cxnSp>
        <p:nvCxnSpPr>
          <p:cNvPr id="32" name="Straight Arrow Connector 31"/>
          <p:cNvCxnSpPr>
            <a:endCxn id="5" idx="2"/>
          </p:cNvCxnSpPr>
          <p:nvPr/>
        </p:nvCxnSpPr>
        <p:spPr>
          <a:xfrm flipH="1" flipV="1">
            <a:off x="1162398" y="6017853"/>
            <a:ext cx="0" cy="224762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8" idx="2"/>
          </p:cNvCxnSpPr>
          <p:nvPr/>
        </p:nvCxnSpPr>
        <p:spPr>
          <a:xfrm flipV="1">
            <a:off x="1804199" y="6017853"/>
            <a:ext cx="0" cy="224762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0" idx="2"/>
          </p:cNvCxnSpPr>
          <p:nvPr/>
        </p:nvCxnSpPr>
        <p:spPr>
          <a:xfrm flipV="1">
            <a:off x="6260401" y="6049322"/>
            <a:ext cx="0" cy="169856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441651" y="625605"/>
            <a:ext cx="1613466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 sz="984" dirty="0">
                <a:solidFill>
                  <a:prstClr val="white"/>
                </a:solidFill>
              </a:rPr>
              <a:t>Tier </a:t>
            </a:r>
            <a:r>
              <a:rPr lang="en-US" sz="984" dirty="0" smtClean="0">
                <a:solidFill>
                  <a:prstClr val="white"/>
                </a:solidFill>
              </a:rPr>
              <a:t>C(Application </a:t>
            </a:r>
            <a:r>
              <a:rPr lang="en-US" sz="984" dirty="0">
                <a:solidFill>
                  <a:prstClr val="white"/>
                </a:solidFill>
              </a:rPr>
              <a:t>Services)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35240" y="1278864"/>
            <a:ext cx="1592247" cy="4176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4" dirty="0">
              <a:solidFill>
                <a:prstClr val="black"/>
              </a:solidFill>
            </a:endParaRPr>
          </a:p>
        </p:txBody>
      </p:sp>
      <p:cxnSp>
        <p:nvCxnSpPr>
          <p:cNvPr id="37" name="Straight Arrow Connector 36"/>
          <p:cNvCxnSpPr>
            <a:stCxn id="12" idx="2"/>
          </p:cNvCxnSpPr>
          <p:nvPr/>
        </p:nvCxnSpPr>
        <p:spPr>
          <a:xfrm>
            <a:off x="3293061" y="5509131"/>
            <a:ext cx="0" cy="201077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</p:cNvCxnSpPr>
          <p:nvPr/>
        </p:nvCxnSpPr>
        <p:spPr>
          <a:xfrm>
            <a:off x="5080185" y="5494892"/>
            <a:ext cx="0" cy="215316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2"/>
          </p:cNvCxnSpPr>
          <p:nvPr/>
        </p:nvCxnSpPr>
        <p:spPr>
          <a:xfrm>
            <a:off x="5873366" y="5494892"/>
            <a:ext cx="0" cy="215316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2"/>
          </p:cNvCxnSpPr>
          <p:nvPr/>
        </p:nvCxnSpPr>
        <p:spPr>
          <a:xfrm flipH="1">
            <a:off x="7135332" y="5455838"/>
            <a:ext cx="0" cy="25437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496656" y="1710923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Catalog 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496656" y="2348354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Search Service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336110" y="1711545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Fallback 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348665" y="1800039"/>
            <a:ext cx="541977" cy="5143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prstClr val="black"/>
                </a:solidFill>
              </a:rPr>
              <a:t>Product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982930" y="1786432"/>
            <a:ext cx="622054" cy="5143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prstClr val="black"/>
                </a:solidFill>
              </a:rPr>
              <a:t>Inventory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272341" y="3448887"/>
            <a:ext cx="1421231" cy="1996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4" dirty="0">
              <a:solidFill>
                <a:prstClr val="black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344245" y="2470943"/>
            <a:ext cx="546397" cy="5143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prstClr val="black"/>
                </a:solidFill>
              </a:rPr>
              <a:t>Order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982929" y="2438971"/>
            <a:ext cx="622055" cy="5143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prstClr val="black"/>
                </a:solidFill>
              </a:rPr>
              <a:t>Customer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14665" y="641508"/>
            <a:ext cx="1378907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 sz="984" dirty="0">
                <a:solidFill>
                  <a:prstClr val="white"/>
                </a:solidFill>
              </a:rPr>
              <a:t>Tier D</a:t>
            </a:r>
            <a:r>
              <a:rPr lang="en-US" sz="984" dirty="0" smtClean="0">
                <a:solidFill>
                  <a:prstClr val="white"/>
                </a:solidFill>
              </a:rPr>
              <a:t>( </a:t>
            </a:r>
            <a:r>
              <a:rPr lang="en-US" sz="984" dirty="0">
                <a:solidFill>
                  <a:prstClr val="white"/>
                </a:solidFill>
              </a:rPr>
              <a:t>Data/ Int Services)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890775" y="655289"/>
            <a:ext cx="959481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 sz="984" dirty="0">
                <a:solidFill>
                  <a:prstClr val="white"/>
                </a:solidFill>
              </a:rPr>
              <a:t>Tier E</a:t>
            </a:r>
            <a:r>
              <a:rPr lang="en-US" sz="984" dirty="0" smtClean="0">
                <a:solidFill>
                  <a:prstClr val="white"/>
                </a:solidFill>
              </a:rPr>
              <a:t> </a:t>
            </a:r>
            <a:r>
              <a:rPr lang="en-US" sz="984" dirty="0">
                <a:solidFill>
                  <a:prstClr val="white"/>
                </a:solidFill>
              </a:rPr>
              <a:t>(Data)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883949" y="1278863"/>
            <a:ext cx="922702" cy="2448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4" dirty="0">
              <a:solidFill>
                <a:prstClr val="black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0006710" y="1398771"/>
            <a:ext cx="707824" cy="5611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38" b="1" dirty="0">
                <a:solidFill>
                  <a:prstClr val="black"/>
                </a:solidFill>
              </a:rPr>
              <a:t>Database (Mongo)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029618" y="2138177"/>
            <a:ext cx="707823" cy="619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38" b="1" dirty="0">
                <a:solidFill>
                  <a:prstClr val="black"/>
                </a:solidFill>
              </a:rPr>
              <a:t>Endeca / SOLR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013885" y="2924726"/>
            <a:ext cx="706552" cy="5467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38" b="1" dirty="0">
                <a:solidFill>
                  <a:prstClr val="black"/>
                </a:solidFill>
              </a:rPr>
              <a:t>Legacy Systems</a:t>
            </a:r>
          </a:p>
        </p:txBody>
      </p:sp>
      <p:cxnSp>
        <p:nvCxnSpPr>
          <p:cNvPr id="55" name="Straight Arrow Connector 54"/>
          <p:cNvCxnSpPr>
            <a:stCxn id="46" idx="2"/>
          </p:cNvCxnSpPr>
          <p:nvPr/>
        </p:nvCxnSpPr>
        <p:spPr>
          <a:xfrm flipH="1">
            <a:off x="8940517" y="5445077"/>
            <a:ext cx="0" cy="265131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6" idx="3"/>
          </p:cNvCxnSpPr>
          <p:nvPr/>
        </p:nvCxnSpPr>
        <p:spPr>
          <a:xfrm flipV="1">
            <a:off x="6129233" y="2538842"/>
            <a:ext cx="301386" cy="837516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3"/>
            <a:endCxn id="43" idx="1"/>
          </p:cNvCxnSpPr>
          <p:nvPr/>
        </p:nvCxnSpPr>
        <p:spPr>
          <a:xfrm>
            <a:off x="7135331" y="1906325"/>
            <a:ext cx="200780" cy="623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6496656" y="2985786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Profile Service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96656" y="3623218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Order Service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496656" y="4898082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Marketing 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496656" y="4260649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Inventory Service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336110" y="2343438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Fallback Service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336110" y="2970560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Fallback Service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336110" y="3622587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Fallback Service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336110" y="4263140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Fallback Service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336110" y="4904018"/>
            <a:ext cx="638675" cy="390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prstClr val="black"/>
                </a:solidFill>
              </a:rPr>
              <a:t>Fallback Service</a:t>
            </a:r>
          </a:p>
        </p:txBody>
      </p:sp>
      <p:cxnSp>
        <p:nvCxnSpPr>
          <p:cNvPr id="67" name="Straight Arrow Connector 66"/>
          <p:cNvCxnSpPr>
            <a:stCxn id="42" idx="3"/>
            <a:endCxn id="62" idx="1"/>
          </p:cNvCxnSpPr>
          <p:nvPr/>
        </p:nvCxnSpPr>
        <p:spPr>
          <a:xfrm flipV="1">
            <a:off x="7135331" y="2538840"/>
            <a:ext cx="200780" cy="0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Straight Arrow Connector 67"/>
          <p:cNvCxnSpPr>
            <a:stCxn id="58" idx="3"/>
            <a:endCxn id="63" idx="1"/>
          </p:cNvCxnSpPr>
          <p:nvPr/>
        </p:nvCxnSpPr>
        <p:spPr>
          <a:xfrm flipV="1">
            <a:off x="7135331" y="3165962"/>
            <a:ext cx="200780" cy="0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Arrow Connector 68"/>
          <p:cNvCxnSpPr>
            <a:stCxn id="59" idx="3"/>
            <a:endCxn id="64" idx="1"/>
          </p:cNvCxnSpPr>
          <p:nvPr/>
        </p:nvCxnSpPr>
        <p:spPr>
          <a:xfrm flipV="1">
            <a:off x="7135331" y="3817990"/>
            <a:ext cx="200780" cy="631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69"/>
          <p:cNvCxnSpPr>
            <a:stCxn id="61" idx="3"/>
            <a:endCxn id="65" idx="1"/>
          </p:cNvCxnSpPr>
          <p:nvPr/>
        </p:nvCxnSpPr>
        <p:spPr>
          <a:xfrm>
            <a:off x="7135331" y="4456052"/>
            <a:ext cx="200780" cy="2491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Straight Arrow Connector 70"/>
          <p:cNvCxnSpPr>
            <a:stCxn id="60" idx="3"/>
            <a:endCxn id="66" idx="1"/>
          </p:cNvCxnSpPr>
          <p:nvPr/>
        </p:nvCxnSpPr>
        <p:spPr>
          <a:xfrm>
            <a:off x="7135331" y="5093483"/>
            <a:ext cx="200780" cy="0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Arrow Connector 71"/>
          <p:cNvCxnSpPr>
            <a:endCxn id="4" idx="1"/>
          </p:cNvCxnSpPr>
          <p:nvPr/>
        </p:nvCxnSpPr>
        <p:spPr>
          <a:xfrm>
            <a:off x="8027489" y="2258223"/>
            <a:ext cx="244852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46" idx="1"/>
          </p:cNvCxnSpPr>
          <p:nvPr/>
        </p:nvCxnSpPr>
        <p:spPr>
          <a:xfrm>
            <a:off x="8027489" y="4446982"/>
            <a:ext cx="244852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" idx="3"/>
          </p:cNvCxnSpPr>
          <p:nvPr/>
        </p:nvCxnSpPr>
        <p:spPr>
          <a:xfrm flipV="1">
            <a:off x="9693572" y="2258224"/>
            <a:ext cx="197203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394119" y="4019254"/>
            <a:ext cx="546398" cy="5143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prstClr val="black"/>
                </a:solidFill>
              </a:rPr>
              <a:t>PIM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046883" y="4003125"/>
            <a:ext cx="467320" cy="5143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prstClr val="black"/>
                </a:solidFill>
              </a:rPr>
              <a:t>CMS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389700" y="4697709"/>
            <a:ext cx="569093" cy="5143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prstClr val="black"/>
                </a:solidFill>
              </a:rPr>
              <a:t>Shipping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025919" y="4697709"/>
            <a:ext cx="479162" cy="5143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44" b="1" dirty="0">
                <a:solidFill>
                  <a:prstClr val="black"/>
                </a:solidFill>
              </a:rPr>
              <a:t>Tax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52672" y="1258272"/>
            <a:ext cx="137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C00000"/>
                </a:solidFill>
              </a:rPr>
              <a:t>Microservices </a:t>
            </a:r>
            <a:r>
              <a:rPr lang="en-US" sz="1000" b="1" dirty="0" smtClean="0">
                <a:solidFill>
                  <a:srgbClr val="C00000"/>
                </a:solidFill>
              </a:rPr>
              <a:t>- Docker </a:t>
            </a:r>
            <a:r>
              <a:rPr lang="en-US" sz="1000" b="1" dirty="0">
                <a:solidFill>
                  <a:srgbClr val="C00000"/>
                </a:solidFill>
              </a:rPr>
              <a:t>Containers</a:t>
            </a:r>
          </a:p>
        </p:txBody>
      </p:sp>
      <p:pic>
        <p:nvPicPr>
          <p:cNvPr id="80" name="Picture 20" descr="computer, desktop, pc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4" y="2831332"/>
            <a:ext cx="426908" cy="39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6" descr="hand, iphone, phone, smartphone, touch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3" y="4045959"/>
            <a:ext cx="428077" cy="39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82533" y="3267459"/>
            <a:ext cx="443353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44" dirty="0">
                <a:solidFill>
                  <a:prstClr val="black"/>
                </a:solidFill>
              </a:rPr>
              <a:t>http/https</a:t>
            </a:r>
          </a:p>
        </p:txBody>
      </p:sp>
      <p:cxnSp>
        <p:nvCxnSpPr>
          <p:cNvPr id="83" name="Straight Arrow Connector 82"/>
          <p:cNvCxnSpPr>
            <a:endCxn id="5" idx="1"/>
          </p:cNvCxnSpPr>
          <p:nvPr/>
        </p:nvCxnSpPr>
        <p:spPr>
          <a:xfrm>
            <a:off x="688255" y="3628460"/>
            <a:ext cx="22337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" idx="3"/>
            <a:endCxn id="7" idx="1"/>
          </p:cNvCxnSpPr>
          <p:nvPr/>
        </p:nvCxnSpPr>
        <p:spPr>
          <a:xfrm flipV="1">
            <a:off x="1413164" y="2432466"/>
            <a:ext cx="161520" cy="1211975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" idx="3"/>
            <a:endCxn id="8" idx="1"/>
          </p:cNvCxnSpPr>
          <p:nvPr/>
        </p:nvCxnSpPr>
        <p:spPr>
          <a:xfrm>
            <a:off x="1413164" y="3644441"/>
            <a:ext cx="159383" cy="1288589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819390" y="3464929"/>
            <a:ext cx="37569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8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60539" y="5175483"/>
            <a:ext cx="37569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8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770486" y="2915819"/>
            <a:ext cx="37569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8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804042" y="5125460"/>
            <a:ext cx="37569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8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157453" y="3417192"/>
            <a:ext cx="37569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8" dirty="0">
                <a:solidFill>
                  <a:prstClr val="black"/>
                </a:solidFill>
              </a:rPr>
              <a:t>…</a:t>
            </a:r>
          </a:p>
        </p:txBody>
      </p:sp>
      <p:pic>
        <p:nvPicPr>
          <p:cNvPr id="93" name="Picture 22" descr="laptop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4" y="2265163"/>
            <a:ext cx="381249" cy="34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4" descr="hand, tablet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39" y="4810795"/>
            <a:ext cx="392998" cy="36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Straight Arrow Connector 94"/>
          <p:cNvCxnSpPr>
            <a:endCxn id="26" idx="3"/>
          </p:cNvCxnSpPr>
          <p:nvPr/>
        </p:nvCxnSpPr>
        <p:spPr>
          <a:xfrm flipH="1" flipV="1">
            <a:off x="6129233" y="3376358"/>
            <a:ext cx="287966" cy="1079694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36" idx="1"/>
            <a:endCxn id="26" idx="3"/>
          </p:cNvCxnSpPr>
          <p:nvPr/>
        </p:nvCxnSpPr>
        <p:spPr>
          <a:xfrm flipH="1">
            <a:off x="6129233" y="3367351"/>
            <a:ext cx="306007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0823276" y="5033114"/>
            <a:ext cx="258709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66063" y="1311745"/>
            <a:ext cx="598317" cy="234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C00000"/>
                </a:solidFill>
              </a:rPr>
              <a:t>HAProxy</a:t>
            </a:r>
            <a:endParaRPr lang="en-US" sz="1000" dirty="0">
              <a:solidFill>
                <a:srgbClr val="C0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72547" y="1306406"/>
            <a:ext cx="61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</a:rPr>
              <a:t>Nginx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560145" y="3861010"/>
            <a:ext cx="61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Nginx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142536" y="1355728"/>
            <a:ext cx="507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</a:rPr>
              <a:t>Zuul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733676" y="1375053"/>
            <a:ext cx="956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C00000"/>
                </a:solidFill>
              </a:rPr>
              <a:t>Spring security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787002" y="3547378"/>
            <a:ext cx="896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C00000"/>
                </a:solidFill>
              </a:rPr>
              <a:t>Spring security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796448" y="1336123"/>
            <a:ext cx="668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</a:rPr>
              <a:t>Hystrix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544832" y="1340570"/>
            <a:ext cx="649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C00000"/>
                </a:solidFill>
              </a:rPr>
              <a:t>Ribbon /</a:t>
            </a:r>
          </a:p>
          <a:p>
            <a:pPr algn="ctr"/>
            <a:r>
              <a:rPr lang="en-US" sz="1000" b="1" dirty="0" smtClean="0">
                <a:solidFill>
                  <a:srgbClr val="C00000"/>
                </a:solidFill>
              </a:rPr>
              <a:t>Kuberenetes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84324" y="1284272"/>
            <a:ext cx="1397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C00000"/>
                </a:solidFill>
              </a:rPr>
              <a:t>Microservices -Docker Containers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273320" y="3495599"/>
            <a:ext cx="140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C00000"/>
                </a:solidFill>
              </a:rPr>
              <a:t>Microservices </a:t>
            </a:r>
            <a:r>
              <a:rPr lang="en-US" sz="1000" b="1" dirty="0" smtClean="0">
                <a:solidFill>
                  <a:srgbClr val="C00000"/>
                </a:solidFill>
              </a:rPr>
              <a:t>- Docker </a:t>
            </a:r>
            <a:r>
              <a:rPr lang="en-US" sz="1000" b="1" dirty="0">
                <a:solidFill>
                  <a:srgbClr val="C00000"/>
                </a:solidFill>
              </a:rPr>
              <a:t>Containers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032718" y="5771632"/>
            <a:ext cx="7515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Eureka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059136" y="6301605"/>
            <a:ext cx="3907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Hystrix Dashboard / Turbine /  ELK / </a:t>
            </a:r>
            <a:r>
              <a:rPr lang="en-US" sz="1000" b="1" dirty="0" err="1">
                <a:solidFill>
                  <a:schemeClr val="bg1"/>
                </a:solidFill>
              </a:rPr>
              <a:t>Grafana</a:t>
            </a:r>
            <a:r>
              <a:rPr lang="en-US" sz="1000" b="1" dirty="0">
                <a:solidFill>
                  <a:schemeClr val="bg1"/>
                </a:solidFill>
              </a:rPr>
              <a:t> / HA Top</a:t>
            </a:r>
          </a:p>
        </p:txBody>
      </p:sp>
      <p:cxnSp>
        <p:nvCxnSpPr>
          <p:cNvPr id="113" name="Straight Arrow Connector 112"/>
          <p:cNvCxnSpPr>
            <a:endCxn id="222" idx="2"/>
          </p:cNvCxnSpPr>
          <p:nvPr/>
        </p:nvCxnSpPr>
        <p:spPr>
          <a:xfrm flipV="1">
            <a:off x="10345299" y="6017853"/>
            <a:ext cx="1034" cy="201326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2259003" y="1278864"/>
            <a:ext cx="502742" cy="13246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>
                <a:solidFill>
                  <a:prstClr val="black"/>
                </a:solidFill>
              </a:rPr>
              <a:t>Web App</a:t>
            </a:r>
          </a:p>
        </p:txBody>
      </p:sp>
      <p:cxnSp>
        <p:nvCxnSpPr>
          <p:cNvPr id="134" name="Straight Arrow Connector 133"/>
          <p:cNvCxnSpPr>
            <a:endCxn id="128" idx="1"/>
          </p:cNvCxnSpPr>
          <p:nvPr/>
        </p:nvCxnSpPr>
        <p:spPr>
          <a:xfrm>
            <a:off x="2055467" y="1894568"/>
            <a:ext cx="203536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2060069" y="3156978"/>
            <a:ext cx="215763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156" idx="1"/>
          </p:cNvCxnSpPr>
          <p:nvPr/>
        </p:nvCxnSpPr>
        <p:spPr>
          <a:xfrm>
            <a:off x="2044003" y="5271463"/>
            <a:ext cx="235598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28" idx="3"/>
            <a:endCxn id="12" idx="1"/>
          </p:cNvCxnSpPr>
          <p:nvPr/>
        </p:nvCxnSpPr>
        <p:spPr>
          <a:xfrm>
            <a:off x="2761745" y="1941171"/>
            <a:ext cx="200420" cy="1442306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12" idx="1"/>
          </p:cNvCxnSpPr>
          <p:nvPr/>
        </p:nvCxnSpPr>
        <p:spPr>
          <a:xfrm>
            <a:off x="2761680" y="3347178"/>
            <a:ext cx="200485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56" idx="3"/>
            <a:endCxn id="12" idx="1"/>
          </p:cNvCxnSpPr>
          <p:nvPr/>
        </p:nvCxnSpPr>
        <p:spPr>
          <a:xfrm flipV="1">
            <a:off x="2782343" y="3383477"/>
            <a:ext cx="179822" cy="1920571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2258938" y="2940778"/>
            <a:ext cx="502742" cy="1338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>
                <a:solidFill>
                  <a:prstClr val="black"/>
                </a:solidFill>
              </a:rPr>
              <a:t>Web App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2279601" y="4590242"/>
            <a:ext cx="502742" cy="14276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>
                <a:solidFill>
                  <a:prstClr val="black"/>
                </a:solidFill>
              </a:rPr>
              <a:t>Web App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255186" y="1324812"/>
            <a:ext cx="61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rgbClr val="C00000"/>
                </a:solidFill>
              </a:rPr>
              <a:t>NodeJs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275798" y="2991024"/>
            <a:ext cx="61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rgbClr val="C00000"/>
                </a:solidFill>
              </a:rPr>
              <a:t>NodeJs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255389" y="4668746"/>
            <a:ext cx="61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rgbClr val="C00000"/>
                </a:solidFill>
              </a:rPr>
              <a:t>NodeJs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367921" y="4212201"/>
            <a:ext cx="37569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8" dirty="0">
                <a:solidFill>
                  <a:prstClr val="black"/>
                </a:solidFill>
              </a:rPr>
              <a:t>…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2007235" y="4181162"/>
            <a:ext cx="254865" cy="0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>
            <a:off x="9884982" y="3993254"/>
            <a:ext cx="922702" cy="20245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9911091" y="4047918"/>
            <a:ext cx="938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C00000"/>
                </a:solidFill>
              </a:rPr>
              <a:t>Event Stream Processing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10039659" y="4448334"/>
            <a:ext cx="639997" cy="707615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Spring Cloud Data Flow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0046075" y="5428475"/>
            <a:ext cx="639997" cy="453747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Apache Kafka</a:t>
            </a:r>
          </a:p>
        </p:txBody>
      </p:sp>
      <p:cxnSp>
        <p:nvCxnSpPr>
          <p:cNvPr id="226" name="Straight Arrow Connector 225"/>
          <p:cNvCxnSpPr>
            <a:stCxn id="222" idx="0"/>
          </p:cNvCxnSpPr>
          <p:nvPr/>
        </p:nvCxnSpPr>
        <p:spPr>
          <a:xfrm flipH="1" flipV="1">
            <a:off x="10345299" y="3719971"/>
            <a:ext cx="1034" cy="273283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>
            <a:off x="10359657" y="5140381"/>
            <a:ext cx="0" cy="288094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/>
          <p:cNvSpPr/>
          <p:nvPr/>
        </p:nvSpPr>
        <p:spPr>
          <a:xfrm>
            <a:off x="11076645" y="1257823"/>
            <a:ext cx="922702" cy="2289554"/>
          </a:xfrm>
          <a:prstGeom prst="rect">
            <a:avLst/>
          </a:prstGeom>
          <a:solidFill>
            <a:srgbClr val="F37768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Message Source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(3</a:t>
            </a:r>
            <a:r>
              <a:rPr lang="en-US" sz="1000" baseline="30000" dirty="0" smtClean="0">
                <a:solidFill>
                  <a:schemeClr val="bg1"/>
                </a:solidFill>
              </a:rPr>
              <a:t>rd</a:t>
            </a:r>
            <a:r>
              <a:rPr lang="en-US" sz="1000" dirty="0" smtClean="0">
                <a:solidFill>
                  <a:schemeClr val="bg1"/>
                </a:solidFill>
              </a:rPr>
              <a:t> Party /Enterprise Systems)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11108727" y="4131696"/>
            <a:ext cx="922702" cy="1928885"/>
          </a:xfrm>
          <a:prstGeom prst="rect">
            <a:avLst/>
          </a:prstGeom>
          <a:solidFill>
            <a:srgbClr val="F37768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Message Brokers (MQ)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11090337" y="631262"/>
            <a:ext cx="959481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 sz="984" dirty="0">
                <a:solidFill>
                  <a:prstClr val="white"/>
                </a:solidFill>
              </a:rPr>
              <a:t>Tier </a:t>
            </a:r>
            <a:r>
              <a:rPr lang="en-US" sz="984" dirty="0" smtClean="0">
                <a:solidFill>
                  <a:prstClr val="white"/>
                </a:solidFill>
              </a:rPr>
              <a:t>F (Messages)</a:t>
            </a:r>
            <a:endParaRPr lang="en-US" sz="984" dirty="0">
              <a:solidFill>
                <a:prstClr val="white"/>
              </a:solidFill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792508" y="3417328"/>
            <a:ext cx="698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Web Balancer </a:t>
            </a:r>
          </a:p>
          <a:p>
            <a:pPr algn="ctr"/>
            <a:endParaRPr lang="en-US" sz="900" dirty="0"/>
          </a:p>
        </p:txBody>
      </p:sp>
      <p:cxnSp>
        <p:nvCxnSpPr>
          <p:cNvPr id="142" name="Straight Arrow Connector 141"/>
          <p:cNvCxnSpPr/>
          <p:nvPr/>
        </p:nvCxnSpPr>
        <p:spPr>
          <a:xfrm flipV="1">
            <a:off x="9709959" y="3590352"/>
            <a:ext cx="197203" cy="1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240" idx="2"/>
            <a:endCxn id="241" idx="0"/>
          </p:cNvCxnSpPr>
          <p:nvPr/>
        </p:nvCxnSpPr>
        <p:spPr>
          <a:xfrm>
            <a:off x="11537996" y="3547377"/>
            <a:ext cx="0" cy="58431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5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10601" y="6164627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415" y="29496"/>
            <a:ext cx="93160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>
                <a:solidFill>
                  <a:prstClr val="white"/>
                </a:solidFill>
                <a:latin typeface="Calibri" panose="020F0502020204030204"/>
              </a:rPr>
              <a:t>TCS Expertise in Advanced </a:t>
            </a:r>
            <a:r>
              <a:rPr lang="en-US" sz="2600" b="1" dirty="0" err="1" smtClean="0">
                <a:solidFill>
                  <a:prstClr val="white"/>
                </a:solidFill>
                <a:latin typeface="Calibri" panose="020F0502020204030204"/>
              </a:rPr>
              <a:t>Microservice</a:t>
            </a:r>
            <a:r>
              <a:rPr lang="en-US" sz="2600" b="1" dirty="0" smtClean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600" b="1" dirty="0">
                <a:solidFill>
                  <a:prstClr val="white"/>
                </a:solidFill>
                <a:latin typeface="Calibri" panose="020F0502020204030204"/>
              </a:rPr>
              <a:t>Implementation </a:t>
            </a:r>
            <a:r>
              <a:rPr lang="en-US" sz="2600" b="1" dirty="0" smtClean="0">
                <a:solidFill>
                  <a:prstClr val="white"/>
                </a:solidFill>
                <a:latin typeface="Calibri" panose="020F0502020204030204"/>
              </a:rPr>
              <a:t>Patterns </a:t>
            </a:r>
            <a:endParaRPr lang="en-US" sz="26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40241" y="1284412"/>
            <a:ext cx="8103743" cy="1208506"/>
          </a:xfrm>
          <a:prstGeom prst="rect">
            <a:avLst/>
          </a:prstGeom>
          <a:solidFill>
            <a:srgbClr val="0063BE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274320" rtlCol="0" anchor="ctr"/>
          <a:lstStyle/>
          <a:p>
            <a:pPr marL="285750" lvl="0" indent="-285750" defTabSz="685800">
              <a:lnSpc>
                <a:spcPts val="17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kern="0" dirty="0" smtClean="0">
                <a:solidFill>
                  <a:prstClr val="white"/>
                </a:solidFill>
              </a:rPr>
              <a:t>Queries </a:t>
            </a:r>
            <a:r>
              <a:rPr lang="en-US" sz="1600" b="1" kern="0" dirty="0">
                <a:solidFill>
                  <a:prstClr val="white"/>
                </a:solidFill>
              </a:rPr>
              <a:t>for the retrieval </a:t>
            </a:r>
            <a:r>
              <a:rPr lang="en-US" sz="1600" kern="0" dirty="0">
                <a:solidFill>
                  <a:prstClr val="white"/>
                </a:solidFill>
              </a:rPr>
              <a:t>of information </a:t>
            </a:r>
            <a:endParaRPr lang="en-US" sz="1600" kern="0" dirty="0" smtClean="0">
              <a:solidFill>
                <a:prstClr val="white"/>
              </a:solidFill>
            </a:endParaRPr>
          </a:p>
          <a:p>
            <a:pPr marL="285750" lvl="0" indent="-285750" defTabSz="685800">
              <a:lnSpc>
                <a:spcPts val="17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kern="0" dirty="0">
                <a:solidFill>
                  <a:prstClr val="white"/>
                </a:solidFill>
              </a:rPr>
              <a:t>C</a:t>
            </a:r>
            <a:r>
              <a:rPr lang="en-US" sz="1600" b="1" kern="0" dirty="0" smtClean="0">
                <a:solidFill>
                  <a:prstClr val="white"/>
                </a:solidFill>
              </a:rPr>
              <a:t>ommands </a:t>
            </a:r>
            <a:r>
              <a:rPr lang="en-US" sz="1600" b="1" kern="0" dirty="0">
                <a:solidFill>
                  <a:prstClr val="white"/>
                </a:solidFill>
              </a:rPr>
              <a:t>for the state changing </a:t>
            </a:r>
            <a:r>
              <a:rPr lang="en-US" sz="1600" kern="0" dirty="0">
                <a:solidFill>
                  <a:prstClr val="white"/>
                </a:solidFill>
              </a:rPr>
              <a:t>business function </a:t>
            </a:r>
            <a:r>
              <a:rPr lang="en-US" sz="1600" kern="0" dirty="0" smtClean="0">
                <a:solidFill>
                  <a:prstClr val="white"/>
                </a:solidFill>
              </a:rPr>
              <a:t>like customer </a:t>
            </a:r>
            <a:r>
              <a:rPr lang="en-US" sz="1600" kern="0" dirty="0">
                <a:solidFill>
                  <a:prstClr val="white"/>
                </a:solidFill>
              </a:rPr>
              <a:t>modifying their personal profile, or submitting an order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82760" y="2950727"/>
            <a:ext cx="8554065" cy="1419050"/>
          </a:xfrm>
          <a:prstGeom prst="rect">
            <a:avLst/>
          </a:prstGeom>
          <a:solidFill>
            <a:srgbClr val="83389B">
              <a:lumMod val="75000"/>
            </a:srgbClr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91440" rtlCol="0" anchor="ctr"/>
          <a:lstStyle/>
          <a:p>
            <a:pPr marL="285750" lvl="0" indent="-285750" defTabSz="685800">
              <a:lnSpc>
                <a:spcPts val="17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kern="0" dirty="0">
                <a:solidFill>
                  <a:prstClr val="white"/>
                </a:solidFill>
              </a:rPr>
              <a:t>C</a:t>
            </a:r>
            <a:r>
              <a:rPr lang="en-US" sz="1600" kern="0" dirty="0" smtClean="0">
                <a:solidFill>
                  <a:prstClr val="white"/>
                </a:solidFill>
              </a:rPr>
              <a:t>hanges </a:t>
            </a:r>
            <a:r>
              <a:rPr lang="en-US" sz="1600" kern="0" dirty="0">
                <a:solidFill>
                  <a:prstClr val="white"/>
                </a:solidFill>
              </a:rPr>
              <a:t>to state are stored as </a:t>
            </a:r>
            <a:r>
              <a:rPr lang="en-US" sz="1600" b="1" kern="0" dirty="0" err="1">
                <a:solidFill>
                  <a:prstClr val="white"/>
                </a:solidFill>
              </a:rPr>
              <a:t>journaled</a:t>
            </a:r>
            <a:r>
              <a:rPr lang="en-US" sz="1600" b="1" kern="0" dirty="0">
                <a:solidFill>
                  <a:prstClr val="white"/>
                </a:solidFill>
              </a:rPr>
              <a:t> </a:t>
            </a:r>
            <a:r>
              <a:rPr lang="en-US" sz="1600" b="1" kern="0" dirty="0" smtClean="0">
                <a:solidFill>
                  <a:prstClr val="white"/>
                </a:solidFill>
              </a:rPr>
              <a:t>business and user triggered events</a:t>
            </a:r>
          </a:p>
          <a:p>
            <a:pPr marL="285750" lvl="0" indent="-285750" defTabSz="685800">
              <a:lnSpc>
                <a:spcPts val="17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kern="0" dirty="0" smtClean="0">
                <a:solidFill>
                  <a:prstClr val="white"/>
                </a:solidFill>
              </a:rPr>
              <a:t>IoT Integration ready pattern</a:t>
            </a:r>
          </a:p>
          <a:p>
            <a:pPr marL="285750" lvl="0" indent="-285750" defTabSz="685800">
              <a:lnSpc>
                <a:spcPts val="17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kern="0" dirty="0" smtClean="0">
                <a:solidFill>
                  <a:prstClr val="white"/>
                </a:solidFill>
              </a:rPr>
              <a:t>Domain </a:t>
            </a:r>
            <a:r>
              <a:rPr lang="en-US" sz="1600" b="1" kern="0" dirty="0">
                <a:solidFill>
                  <a:prstClr val="white"/>
                </a:solidFill>
              </a:rPr>
              <a:t>event driven approach </a:t>
            </a:r>
            <a:r>
              <a:rPr lang="en-US" sz="1600" kern="0" dirty="0" smtClean="0">
                <a:solidFill>
                  <a:prstClr val="white"/>
                </a:solidFill>
              </a:rPr>
              <a:t>where microservices </a:t>
            </a:r>
            <a:r>
              <a:rPr lang="en-US" sz="1600" kern="0" dirty="0">
                <a:solidFill>
                  <a:prstClr val="white"/>
                </a:solidFill>
              </a:rPr>
              <a:t>work asynchronously driven by domain events published to a message broker</a:t>
            </a:r>
            <a:endParaRPr lang="en-US" sz="1600" kern="0" dirty="0" smtClean="0">
              <a:solidFill>
                <a:prstClr val="white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99003" y="667853"/>
            <a:ext cx="1735101" cy="1883274"/>
            <a:chOff x="935163" y="847130"/>
            <a:chExt cx="1463040" cy="1665871"/>
          </a:xfrm>
        </p:grpSpPr>
        <p:sp>
          <p:nvSpPr>
            <p:cNvPr id="15" name="Oval 14"/>
            <p:cNvSpPr/>
            <p:nvPr/>
          </p:nvSpPr>
          <p:spPr>
            <a:xfrm>
              <a:off x="935163" y="847130"/>
              <a:ext cx="1463040" cy="1536801"/>
            </a:xfrm>
            <a:prstGeom prst="ellipse">
              <a:avLst/>
            </a:prstGeom>
            <a:solidFill>
              <a:srgbClr val="0063BE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8318" y="1266506"/>
              <a:ext cx="1316728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/>
              <a:r>
                <a:rPr lang="en-US" sz="1500" b="1" kern="0" dirty="0" smtClean="0">
                  <a:solidFill>
                    <a:prstClr val="white"/>
                  </a:solidFill>
                </a:rPr>
                <a:t>Command Query </a:t>
              </a:r>
              <a:r>
                <a:rPr lang="en-US" sz="1500" b="1" kern="0" dirty="0">
                  <a:solidFill>
                    <a:prstClr val="white"/>
                  </a:solidFill>
                </a:rPr>
                <a:t>Responsibility </a:t>
              </a:r>
              <a:r>
                <a:rPr lang="en-US" sz="1500" b="1" kern="0" dirty="0" smtClean="0">
                  <a:solidFill>
                    <a:prstClr val="white"/>
                  </a:solidFill>
                </a:rPr>
                <a:t>Segregation</a:t>
              </a:r>
            </a:p>
            <a:p>
              <a:pPr lvl="0" algn="ctr" defTabSz="685800"/>
              <a:r>
                <a:rPr lang="en-US" sz="1500" b="1" kern="0" dirty="0" smtClean="0">
                  <a:solidFill>
                    <a:prstClr val="white"/>
                  </a:solidFill>
                </a:rPr>
                <a:t>(CQRS)</a:t>
              </a:r>
              <a:endParaRPr lang="en-US" sz="15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295997" y="5094488"/>
            <a:ext cx="8794790" cy="1252701"/>
          </a:xfrm>
          <a:prstGeom prst="rect">
            <a:avLst/>
          </a:prstGeom>
          <a:solidFill>
            <a:srgbClr val="55A51C">
              <a:lumMod val="75000"/>
            </a:srgbClr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274320" rtlCol="0" anchor="ctr"/>
          <a:lstStyle/>
          <a:p>
            <a:pPr marL="285750" lvl="0" indent="-285750" defTabSz="685800">
              <a:lnSpc>
                <a:spcPts val="17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kern="0" dirty="0" smtClean="0">
                <a:solidFill>
                  <a:prstClr val="white"/>
                </a:solidFill>
              </a:rPr>
              <a:t>Continuously </a:t>
            </a:r>
            <a:r>
              <a:rPr lang="en-US" sz="1600" b="1" kern="0" dirty="0">
                <a:solidFill>
                  <a:prstClr val="white"/>
                </a:solidFill>
              </a:rPr>
              <a:t>release software </a:t>
            </a:r>
            <a:r>
              <a:rPr lang="en-US" sz="1600" kern="0" dirty="0" smtClean="0">
                <a:solidFill>
                  <a:prstClr val="white"/>
                </a:solidFill>
              </a:rPr>
              <a:t>aligning </a:t>
            </a:r>
            <a:r>
              <a:rPr lang="en-US" sz="1600" kern="0" dirty="0">
                <a:solidFill>
                  <a:prstClr val="white"/>
                </a:solidFill>
              </a:rPr>
              <a:t>with agile development </a:t>
            </a:r>
            <a:r>
              <a:rPr lang="en-US" sz="1600" kern="0" dirty="0" smtClean="0">
                <a:solidFill>
                  <a:prstClr val="white"/>
                </a:solidFill>
              </a:rPr>
              <a:t>principles</a:t>
            </a:r>
          </a:p>
          <a:p>
            <a:pPr marL="285750" lvl="0" indent="-285750" defTabSz="685800">
              <a:lnSpc>
                <a:spcPts val="17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1" kern="0" dirty="0" smtClean="0">
                <a:solidFill>
                  <a:prstClr val="white"/>
                </a:solidFill>
              </a:rPr>
              <a:t>Short </a:t>
            </a:r>
            <a:r>
              <a:rPr lang="en-US" sz="1600" b="1" kern="0" dirty="0">
                <a:solidFill>
                  <a:prstClr val="white"/>
                </a:solidFill>
              </a:rPr>
              <a:t>release cycles, fast feedback on build failures and automated deployment</a:t>
            </a:r>
            <a:r>
              <a:rPr lang="en-US" sz="1600" kern="0" dirty="0">
                <a:solidFill>
                  <a:prstClr val="white"/>
                </a:solidFill>
              </a:rPr>
              <a:t> facilities are critical</a:t>
            </a:r>
            <a:endParaRPr lang="en-US" sz="1600" kern="0" dirty="0" smtClean="0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52500" y="4325533"/>
            <a:ext cx="1737360" cy="1737360"/>
          </a:xfrm>
          <a:prstGeom prst="ellipse">
            <a:avLst/>
          </a:prstGeom>
          <a:solidFill>
            <a:srgbClr val="55A51C">
              <a:lumMod val="75000"/>
            </a:srgbClr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685800"/>
            <a:r>
              <a:rPr lang="en-US" sz="1600" b="1" kern="0" dirty="0">
                <a:solidFill>
                  <a:prstClr val="white"/>
                </a:solidFill>
              </a:rPr>
              <a:t>Continuous Delivery of Composed Application</a:t>
            </a:r>
          </a:p>
        </p:txBody>
      </p:sp>
      <p:sp>
        <p:nvSpPr>
          <p:cNvPr id="26" name="Oval 25"/>
          <p:cNvSpPr/>
          <p:nvPr/>
        </p:nvSpPr>
        <p:spPr>
          <a:xfrm>
            <a:off x="10370244" y="2054909"/>
            <a:ext cx="1737360" cy="1737360"/>
          </a:xfrm>
          <a:prstGeom prst="ellipse">
            <a:avLst/>
          </a:prstGeom>
          <a:solidFill>
            <a:srgbClr val="83389B">
              <a:lumMod val="75000"/>
            </a:srgbClr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561306" y="2600423"/>
            <a:ext cx="135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/>
            <a:r>
              <a:rPr lang="en-US" b="1" kern="0" dirty="0">
                <a:solidFill>
                  <a:prstClr val="white"/>
                </a:solidFill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1038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hotos.prnewswire.com/prnvar/20160829/402104?max=16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1006" b="7823"/>
          <a:stretch/>
        </p:blipFill>
        <p:spPr bwMode="auto">
          <a:xfrm>
            <a:off x="0" y="-28638"/>
            <a:ext cx="12229628" cy="692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ctangle 131"/>
          <p:cNvSpPr/>
          <p:nvPr/>
        </p:nvSpPr>
        <p:spPr>
          <a:xfrm>
            <a:off x="1" y="-28638"/>
            <a:ext cx="12229628" cy="69246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937105" y="6395575"/>
            <a:ext cx="2667001" cy="365125"/>
          </a:xfrm>
        </p:spPr>
        <p:txBody>
          <a:bodyPr/>
          <a:lstStyle/>
          <a:p>
            <a:fld id="{C1B438B5-5B0C-4FB3-91FF-D064EC06A5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9149505" y="1510907"/>
            <a:ext cx="1159632" cy="110921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9657254" y="3344624"/>
            <a:ext cx="1159632" cy="110921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3184893" y="3336565"/>
            <a:ext cx="1159632" cy="110921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3651432" y="1504873"/>
            <a:ext cx="1159632" cy="110921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0535630" y="4314569"/>
            <a:ext cx="1159632" cy="110921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9321525" y="5151096"/>
            <a:ext cx="1159632" cy="110921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9100145" y="152212"/>
            <a:ext cx="1159632" cy="110921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10399568" y="2204655"/>
            <a:ext cx="1159632" cy="110921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6" name="Parallelogram 125"/>
          <p:cNvSpPr/>
          <p:nvPr/>
        </p:nvSpPr>
        <p:spPr>
          <a:xfrm>
            <a:off x="96793" y="147897"/>
            <a:ext cx="3669942" cy="1263826"/>
          </a:xfrm>
          <a:prstGeom prst="parallelogram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rgbClr val="E7E6E6">
                    <a:lumMod val="10000"/>
                  </a:srgbClr>
                </a:solidFill>
              </a:rPr>
              <a:t>TOOL SWARM – MICROSERVICES ENABLERS</a:t>
            </a:r>
            <a:endParaRPr lang="en-US" sz="2800" b="1" i="1" dirty="0">
              <a:solidFill>
                <a:srgbClr val="E7E6E6">
                  <a:lumMod val="10000"/>
                </a:srgb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549734" y="334661"/>
            <a:ext cx="1201627" cy="1177862"/>
            <a:chOff x="5280031" y="350863"/>
            <a:chExt cx="1201627" cy="1177862"/>
          </a:xfrm>
        </p:grpSpPr>
        <p:sp>
          <p:nvSpPr>
            <p:cNvPr id="4" name="Oval 3"/>
            <p:cNvSpPr/>
            <p:nvPr/>
          </p:nvSpPr>
          <p:spPr>
            <a:xfrm>
              <a:off x="5280031" y="350863"/>
              <a:ext cx="1201627" cy="117786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298" y="482522"/>
              <a:ext cx="557906" cy="46492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362247" y="1021806"/>
              <a:ext cx="107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ED7D31">
                      <a:lumMod val="75000"/>
                    </a:srgbClr>
                  </a:solidFill>
                </a:rPr>
                <a:t>GitHub - SCM</a:t>
              </a:r>
              <a:endParaRPr lang="en-US" sz="1200" b="1" dirty="0">
                <a:solidFill>
                  <a:srgbClr val="ED7D31">
                    <a:lumMod val="75000"/>
                  </a:srgb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126927" y="241782"/>
            <a:ext cx="1159882" cy="962990"/>
            <a:chOff x="9126927" y="241782"/>
            <a:chExt cx="1159882" cy="962990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DFB"/>
                </a:clrFrom>
                <a:clrTo>
                  <a:srgbClr val="FFFD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4148" y="241782"/>
              <a:ext cx="374629" cy="516382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9126927" y="743107"/>
              <a:ext cx="1159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ED7D31">
                      <a:lumMod val="75000"/>
                    </a:srgbClr>
                  </a:solidFill>
                </a:rPr>
                <a:t>CICD Jenkins Pipeline</a:t>
              </a:r>
              <a:endParaRPr lang="en-US" sz="1200" b="1" dirty="0">
                <a:solidFill>
                  <a:srgbClr val="ED7D31">
                    <a:lumMod val="75000"/>
                  </a:srgb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583848" y="552965"/>
            <a:ext cx="1201627" cy="1177862"/>
            <a:chOff x="7514601" y="304624"/>
            <a:chExt cx="1201627" cy="1177862"/>
          </a:xfrm>
        </p:grpSpPr>
        <p:sp>
          <p:nvSpPr>
            <p:cNvPr id="63" name="Oval 62"/>
            <p:cNvSpPr/>
            <p:nvPr/>
          </p:nvSpPr>
          <p:spPr>
            <a:xfrm>
              <a:off x="7514601" y="304624"/>
              <a:ext cx="1201627" cy="117786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3483" y="529361"/>
              <a:ext cx="743136" cy="18578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7592056" y="1057532"/>
              <a:ext cx="107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ED7D31">
                      <a:lumMod val="75000"/>
                    </a:srgbClr>
                  </a:solidFill>
                </a:rPr>
                <a:t>Code Build</a:t>
              </a:r>
              <a:endParaRPr lang="en-US" sz="1200" b="1" dirty="0">
                <a:solidFill>
                  <a:srgbClr val="ED7D31">
                    <a:lumMod val="75000"/>
                  </a:srgbClr>
                </a:solidFill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6004" y="758164"/>
              <a:ext cx="697989" cy="318201"/>
            </a:xfrm>
            <a:prstGeom prst="rect">
              <a:avLst/>
            </a:prstGeom>
          </p:spPr>
        </p:pic>
      </p:grp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4788" y="1830347"/>
            <a:ext cx="595142" cy="236415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9221564" y="2132228"/>
            <a:ext cx="107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ED7D31">
                    <a:lumMod val="75000"/>
                  </a:srgbClr>
                </a:solidFill>
              </a:rPr>
              <a:t>Unit Testing</a:t>
            </a:r>
            <a:endParaRPr lang="en-US" sz="1200" b="1" dirty="0">
              <a:solidFill>
                <a:srgbClr val="ED7D31">
                  <a:lumMod val="75000"/>
                </a:srgb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504" y="2372830"/>
            <a:ext cx="722851" cy="334025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0452708" y="2735733"/>
            <a:ext cx="1075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ED7D31">
                    <a:lumMod val="75000"/>
                  </a:srgbClr>
                </a:solidFill>
              </a:rPr>
              <a:t>Mocking Framework</a:t>
            </a:r>
            <a:endParaRPr lang="en-US" sz="1200" b="1" dirty="0">
              <a:solidFill>
                <a:srgbClr val="ED7D31">
                  <a:lumMod val="75000"/>
                </a:srgbClr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0677" y="3631397"/>
            <a:ext cx="885556" cy="24529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9676031" y="3966880"/>
            <a:ext cx="107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ED7D31">
                    <a:lumMod val="75000"/>
                  </a:srgbClr>
                </a:solidFill>
              </a:rPr>
              <a:t>Code Quality</a:t>
            </a:r>
            <a:endParaRPr lang="en-US" sz="1200" b="1" dirty="0">
              <a:solidFill>
                <a:srgbClr val="ED7D31">
                  <a:lumMod val="75000"/>
                </a:srgbClr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487" y="5455609"/>
            <a:ext cx="718851" cy="184735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9377415" y="5781558"/>
            <a:ext cx="107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ED7D31">
                    <a:lumMod val="75000"/>
                  </a:srgbClr>
                </a:solidFill>
              </a:rPr>
              <a:t>Binary Repo</a:t>
            </a:r>
            <a:endParaRPr lang="en-US" sz="1200" b="1" dirty="0">
              <a:solidFill>
                <a:srgbClr val="ED7D31">
                  <a:lumMod val="75000"/>
                </a:srgbClr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6261" y="1652601"/>
            <a:ext cx="520612" cy="450887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3710691" y="2186714"/>
            <a:ext cx="1075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ED7D31">
                    <a:lumMod val="75000"/>
                  </a:srgbClr>
                </a:solidFill>
              </a:rPr>
              <a:t>Containers</a:t>
            </a:r>
            <a:endParaRPr lang="en-US" sz="1100" b="1" dirty="0">
              <a:solidFill>
                <a:srgbClr val="ED7D31">
                  <a:lumMod val="75000"/>
                </a:srgbClr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5484" y="3425997"/>
            <a:ext cx="577957" cy="446271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3251103" y="3876883"/>
            <a:ext cx="1075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ED7D31">
                    <a:lumMod val="75000"/>
                  </a:srgbClr>
                </a:solidFill>
              </a:rPr>
              <a:t>Container Orchestration</a:t>
            </a:r>
            <a:endParaRPr lang="en-US" sz="1050" b="1" dirty="0">
              <a:solidFill>
                <a:srgbClr val="ED7D31">
                  <a:lumMod val="75000"/>
                </a:srgbClr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8456" y="4699458"/>
            <a:ext cx="1001759" cy="23362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0609238" y="4937594"/>
            <a:ext cx="10752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ED7D31">
                    <a:lumMod val="75000"/>
                  </a:srgbClr>
                </a:solidFill>
              </a:rPr>
              <a:t>Contract Testing</a:t>
            </a:r>
            <a:endParaRPr lang="en-US" sz="1050" b="1" dirty="0">
              <a:solidFill>
                <a:srgbClr val="ED7D31">
                  <a:lumMod val="75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134783" y="3417524"/>
            <a:ext cx="1075293" cy="751818"/>
            <a:chOff x="11021553" y="3532284"/>
            <a:chExt cx="1075293" cy="751818"/>
          </a:xfrm>
        </p:grpSpPr>
        <p:sp>
          <p:nvSpPr>
            <p:cNvPr id="86" name="Oval 85"/>
            <p:cNvSpPr/>
            <p:nvPr/>
          </p:nvSpPr>
          <p:spPr>
            <a:xfrm>
              <a:off x="11133667" y="3532284"/>
              <a:ext cx="785992" cy="75181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56218" y="3659941"/>
              <a:ext cx="364128" cy="336766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11021553" y="3982453"/>
              <a:ext cx="107529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ED7D31">
                      <a:lumMod val="75000"/>
                    </a:srgbClr>
                  </a:solidFill>
                </a:rPr>
                <a:t>E2E Testing</a:t>
              </a:r>
              <a:endParaRPr lang="en-US" sz="1000" b="1" dirty="0">
                <a:solidFill>
                  <a:srgbClr val="ED7D31">
                    <a:lumMod val="75000"/>
                  </a:srgb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54250" y="1624623"/>
            <a:ext cx="1075293" cy="914875"/>
            <a:chOff x="2169364" y="1934301"/>
            <a:chExt cx="1075293" cy="914875"/>
          </a:xfrm>
        </p:grpSpPr>
        <p:sp>
          <p:nvSpPr>
            <p:cNvPr id="78" name="Oval 77"/>
            <p:cNvSpPr/>
            <p:nvPr/>
          </p:nvSpPr>
          <p:spPr>
            <a:xfrm>
              <a:off x="2229198" y="1934301"/>
              <a:ext cx="955627" cy="91487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6"/>
            <a:srcRect l="14687" t="23750" r="9375" b="30313"/>
            <a:stretch/>
          </p:blipFill>
          <p:spPr>
            <a:xfrm>
              <a:off x="2457416" y="2077318"/>
              <a:ext cx="538336" cy="325660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2169364" y="2423598"/>
              <a:ext cx="10752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ED7D31">
                      <a:lumMod val="75000"/>
                    </a:srgbClr>
                  </a:solidFill>
                </a:rPr>
                <a:t>Cloud Hosting</a:t>
              </a:r>
              <a:endParaRPr lang="en-US" sz="1000" b="1" dirty="0">
                <a:solidFill>
                  <a:srgbClr val="ED7D31">
                    <a:lumMod val="75000"/>
                  </a:srgb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35362" y="3966127"/>
            <a:ext cx="1394181" cy="1323293"/>
            <a:chOff x="1996917" y="4784309"/>
            <a:chExt cx="1394181" cy="1323293"/>
          </a:xfrm>
        </p:grpSpPr>
        <p:sp>
          <p:nvSpPr>
            <p:cNvPr id="90" name="Oval 89"/>
            <p:cNvSpPr/>
            <p:nvPr/>
          </p:nvSpPr>
          <p:spPr>
            <a:xfrm>
              <a:off x="1996917" y="4784309"/>
              <a:ext cx="1394181" cy="132329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pic>
          <p:nvPicPr>
            <p:cNvPr id="111" name="Picture 14" descr="Image result for ribbon netflix oss icon"/>
            <p:cNvPicPr>
              <a:picLocks noChangeAspect="1" noChangeArrowheads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21" b="21104"/>
            <a:stretch/>
          </p:blipFill>
          <p:spPr bwMode="auto">
            <a:xfrm>
              <a:off x="2101512" y="5181754"/>
              <a:ext cx="1248405" cy="22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/>
            <p:cNvSpPr txBox="1"/>
            <p:nvPr/>
          </p:nvSpPr>
          <p:spPr>
            <a:xfrm>
              <a:off x="2185774" y="5382700"/>
              <a:ext cx="107529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ED7D31">
                      <a:lumMod val="75000"/>
                    </a:srgbClr>
                  </a:solidFill>
                </a:rPr>
                <a:t>API Gateway/LB/Service Discovery</a:t>
              </a:r>
              <a:endParaRPr lang="en-US" sz="1000" b="1" dirty="0">
                <a:solidFill>
                  <a:srgbClr val="ED7D31">
                    <a:lumMod val="75000"/>
                  </a:srgb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3342" y="2659818"/>
            <a:ext cx="1641087" cy="1199706"/>
            <a:chOff x="1080267" y="3856639"/>
            <a:chExt cx="1075293" cy="751818"/>
          </a:xfrm>
        </p:grpSpPr>
        <p:sp>
          <p:nvSpPr>
            <p:cNvPr id="113" name="Oval 112"/>
            <p:cNvSpPr/>
            <p:nvPr/>
          </p:nvSpPr>
          <p:spPr>
            <a:xfrm>
              <a:off x="1206996" y="3856639"/>
              <a:ext cx="785992" cy="75181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pic>
          <p:nvPicPr>
            <p:cNvPr id="114" name="Picture 6" descr="Image result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072" y="3894287"/>
              <a:ext cx="476802" cy="404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/>
            <p:cNvSpPr txBox="1"/>
            <p:nvPr/>
          </p:nvSpPr>
          <p:spPr>
            <a:xfrm>
              <a:off x="1080267" y="4237377"/>
              <a:ext cx="1075293" cy="26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ED7D31">
                      <a:lumMod val="75000"/>
                    </a:srgbClr>
                  </a:solidFill>
                </a:rPr>
                <a:t>Hystrix- Circuit </a:t>
              </a:r>
            </a:p>
            <a:p>
              <a:pPr algn="ctr"/>
              <a:r>
                <a:rPr lang="en-US" sz="1050" b="1" dirty="0" smtClean="0">
                  <a:solidFill>
                    <a:srgbClr val="ED7D31">
                      <a:lumMod val="75000"/>
                    </a:srgbClr>
                  </a:solidFill>
                </a:rPr>
                <a:t>Breaker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3089" y="1624623"/>
            <a:ext cx="1401985" cy="1272394"/>
            <a:chOff x="184735" y="1891330"/>
            <a:chExt cx="1401985" cy="1272394"/>
          </a:xfrm>
        </p:grpSpPr>
        <p:sp>
          <p:nvSpPr>
            <p:cNvPr id="117" name="Oval 116"/>
            <p:cNvSpPr/>
            <p:nvPr/>
          </p:nvSpPr>
          <p:spPr>
            <a:xfrm>
              <a:off x="184735" y="1891330"/>
              <a:ext cx="1401985" cy="127239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pic>
          <p:nvPicPr>
            <p:cNvPr id="118" name="Picture 2" descr="http://blog.takipi.com/wp-content/uploads/2016/02/splunk-elk.png"/>
            <p:cNvPicPr>
              <a:picLocks noChangeAspect="1" noChangeArrowheads="1"/>
            </p:cNvPicPr>
            <p:nvPr/>
          </p:nvPicPr>
          <p:blipFill rotWithShape="1">
            <a:blip r:embed="rId19" cstate="print">
              <a:clrChange>
                <a:clrFrom>
                  <a:srgbClr val="F1F5F7"/>
                </a:clrFrom>
                <a:clrTo>
                  <a:srgbClr val="F1F5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13" t="13870" r="6881" b="20611"/>
            <a:stretch/>
          </p:blipFill>
          <p:spPr bwMode="auto">
            <a:xfrm>
              <a:off x="425022" y="2037705"/>
              <a:ext cx="859966" cy="816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/>
            <p:cNvSpPr txBox="1"/>
            <p:nvPr/>
          </p:nvSpPr>
          <p:spPr>
            <a:xfrm>
              <a:off x="377051" y="2844812"/>
              <a:ext cx="10752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ED7D31">
                      <a:lumMod val="75000"/>
                    </a:srgbClr>
                  </a:solidFill>
                </a:rPr>
                <a:t>Monitoring</a:t>
              </a:r>
              <a:endParaRPr lang="en-US" sz="1000" b="1" dirty="0">
                <a:solidFill>
                  <a:srgbClr val="ED7D31">
                    <a:lumMod val="75000"/>
                  </a:srgb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49233" y="306874"/>
            <a:ext cx="1289733" cy="1165539"/>
            <a:chOff x="3902856" y="225254"/>
            <a:chExt cx="1075293" cy="963127"/>
          </a:xfrm>
        </p:grpSpPr>
        <p:sp>
          <p:nvSpPr>
            <p:cNvPr id="120" name="Oval 119"/>
            <p:cNvSpPr/>
            <p:nvPr/>
          </p:nvSpPr>
          <p:spPr>
            <a:xfrm>
              <a:off x="3906730" y="225254"/>
              <a:ext cx="1047107" cy="96312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007511" y="508478"/>
              <a:ext cx="815956" cy="253945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3902856" y="835439"/>
              <a:ext cx="1075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ED7D31">
                      <a:lumMod val="75000"/>
                    </a:srgbClr>
                  </a:solidFill>
                </a:rPr>
                <a:t>DEV</a:t>
              </a:r>
              <a:endParaRPr lang="en-US" sz="1200" b="1" dirty="0">
                <a:solidFill>
                  <a:srgbClr val="ED7D31">
                    <a:lumMod val="75000"/>
                  </a:srgb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>
            <a:off x="10798844" y="5569745"/>
            <a:ext cx="1064704" cy="1076869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146" y="5878774"/>
            <a:ext cx="855252" cy="27855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805310" y="6154665"/>
            <a:ext cx="1075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ED7D31">
                    <a:lumMod val="75000"/>
                  </a:srgbClr>
                </a:solidFill>
              </a:rPr>
              <a:t>Feature </a:t>
            </a:r>
            <a:br>
              <a:rPr lang="en-US" sz="1000" b="1" dirty="0" smtClean="0">
                <a:solidFill>
                  <a:srgbClr val="ED7D31">
                    <a:lumMod val="75000"/>
                  </a:srgbClr>
                </a:solidFill>
              </a:rPr>
            </a:br>
            <a:r>
              <a:rPr lang="en-US" sz="1000" b="1" dirty="0" smtClean="0">
                <a:solidFill>
                  <a:srgbClr val="ED7D31">
                    <a:lumMod val="75000"/>
                  </a:srgbClr>
                </a:solidFill>
              </a:rPr>
              <a:t>Testing</a:t>
            </a:r>
            <a:endParaRPr lang="en-US" sz="1000" b="1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3849429" y="5023591"/>
            <a:ext cx="1370678" cy="1310090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2"/>
          <a:srcRect l="33091" t="9183" r="31924"/>
          <a:stretch/>
        </p:blipFill>
        <p:spPr>
          <a:xfrm>
            <a:off x="4269280" y="5163496"/>
            <a:ext cx="555563" cy="618063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4009414" y="5824987"/>
            <a:ext cx="10752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ED7D31">
                    <a:lumMod val="75000"/>
                  </a:srgbClr>
                </a:solidFill>
              </a:rPr>
              <a:t>Infra Automation</a:t>
            </a:r>
            <a:endParaRPr lang="en-US" sz="1050" b="1" dirty="0">
              <a:solidFill>
                <a:srgbClr val="ED7D31">
                  <a:lumMod val="75000"/>
                </a:srgbClr>
              </a:solidFill>
            </a:endParaRPr>
          </a:p>
        </p:txBody>
      </p:sp>
      <p:pic>
        <p:nvPicPr>
          <p:cNvPr id="80" name="Picture 2" descr="Image result for pact microservices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643" r="27584" b="71454"/>
          <a:stretch/>
        </p:blipFill>
        <p:spPr bwMode="auto">
          <a:xfrm>
            <a:off x="10810907" y="4491602"/>
            <a:ext cx="583169" cy="15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91790" y="5658448"/>
            <a:ext cx="93142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TERRAFORM</a:t>
            </a:r>
            <a:endParaRPr lang="en-GB" sz="1000" b="1" dirty="0">
              <a:solidFill>
                <a:prstClr val="black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90254" y="3444996"/>
            <a:ext cx="1411198" cy="1242501"/>
            <a:chOff x="1177575" y="3856639"/>
            <a:chExt cx="857683" cy="751818"/>
          </a:xfrm>
        </p:grpSpPr>
        <p:sp>
          <p:nvSpPr>
            <p:cNvPr id="87" name="Oval 86"/>
            <p:cNvSpPr/>
            <p:nvPr/>
          </p:nvSpPr>
          <p:spPr>
            <a:xfrm>
              <a:off x="1206996" y="3856639"/>
              <a:ext cx="785992" cy="75181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177575" y="4215576"/>
              <a:ext cx="857683" cy="31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ED7D31">
                      <a:lumMod val="75000"/>
                    </a:srgbClr>
                  </a:solidFill>
                </a:rPr>
                <a:t>Spring Cloud Data Flow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30426" y="4986318"/>
            <a:ext cx="1421854" cy="1058427"/>
            <a:chOff x="1091294" y="3754528"/>
            <a:chExt cx="1075293" cy="862457"/>
          </a:xfrm>
        </p:grpSpPr>
        <p:sp>
          <p:nvSpPr>
            <p:cNvPr id="107" name="Oval 106"/>
            <p:cNvSpPr/>
            <p:nvPr/>
          </p:nvSpPr>
          <p:spPr>
            <a:xfrm>
              <a:off x="1193296" y="3754528"/>
              <a:ext cx="856496" cy="86245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091294" y="4229357"/>
              <a:ext cx="1075293" cy="233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ED7D31">
                      <a:lumMod val="75000"/>
                    </a:srgbClr>
                  </a:solidFill>
                </a:rPr>
                <a:t>Event Store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8487" y="5109083"/>
            <a:ext cx="498266" cy="5423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7FC070"/>
              </a:clrFrom>
              <a:clrTo>
                <a:srgbClr val="7FC070">
                  <a:alpha val="0"/>
                </a:srgbClr>
              </a:clrTo>
            </a:clrChange>
          </a:blip>
          <a:srcRect l="23586" t="14780" r="22326" b="13522"/>
          <a:stretch/>
        </p:blipFill>
        <p:spPr>
          <a:xfrm>
            <a:off x="514496" y="3653488"/>
            <a:ext cx="541664" cy="359010"/>
          </a:xfrm>
          <a:prstGeom prst="rect">
            <a:avLst/>
          </a:prstGeom>
        </p:spPr>
      </p:pic>
      <p:sp>
        <p:nvSpPr>
          <p:cNvPr id="116" name="Oval 115"/>
          <p:cNvSpPr/>
          <p:nvPr/>
        </p:nvSpPr>
        <p:spPr>
          <a:xfrm>
            <a:off x="3919796" y="284476"/>
            <a:ext cx="980653" cy="87993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52790" y="525605"/>
            <a:ext cx="486826" cy="2211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3882900" y="739789"/>
            <a:ext cx="1075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ED7D31">
                    <a:lumMod val="75000"/>
                  </a:srgbClr>
                </a:solidFill>
              </a:rPr>
              <a:t>API Gateway</a:t>
            </a:r>
            <a:endParaRPr lang="en-US" sz="1100" b="1" dirty="0">
              <a:solidFill>
                <a:srgbClr val="ED7D31">
                  <a:lumMod val="75000"/>
                </a:srgbClr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420541" y="5549993"/>
            <a:ext cx="1169445" cy="1096621"/>
            <a:chOff x="1996917" y="4784309"/>
            <a:chExt cx="1394181" cy="1323293"/>
          </a:xfrm>
        </p:grpSpPr>
        <p:sp>
          <p:nvSpPr>
            <p:cNvPr id="91" name="Oval 90"/>
            <p:cNvSpPr/>
            <p:nvPr/>
          </p:nvSpPr>
          <p:spPr>
            <a:xfrm>
              <a:off x="1996917" y="4784309"/>
              <a:ext cx="1394181" cy="132329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151024" y="5397993"/>
              <a:ext cx="1075293" cy="668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ED7D31">
                      <a:lumMod val="75000"/>
                    </a:srgbClr>
                  </a:solidFill>
                </a:rPr>
                <a:t>Kubernetes Package Manager</a:t>
              </a:r>
              <a:endParaRPr lang="en-US" sz="1000" b="1" dirty="0">
                <a:solidFill>
                  <a:srgbClr val="ED7D31">
                    <a:lumMod val="75000"/>
                  </a:srgbClr>
                </a:solidFill>
              </a:endParaRPr>
            </a:p>
          </p:txBody>
        </p:sp>
      </p:grpSp>
      <p:pic>
        <p:nvPicPr>
          <p:cNvPr id="128" name="Picture 2" descr="Helm brought to you by Deis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7"/>
          <a:stretch/>
        </p:blipFill>
        <p:spPr bwMode="auto">
          <a:xfrm>
            <a:off x="2777547" y="5673263"/>
            <a:ext cx="453942" cy="4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3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787" y="6230539"/>
            <a:ext cx="12192000" cy="70661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5477" y="1980"/>
            <a:ext cx="11514116" cy="64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1200"/>
              </a:spcAft>
              <a:buNone/>
              <a:defRPr sz="2800" b="1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  <a:latin typeface="Calibri" panose="020F0502020204030204"/>
              </a:rPr>
              <a:t>Reference Devops Pipeline Components for Microservices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5787" y="4751901"/>
          <a:ext cx="11793755" cy="1964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30"/>
                <a:gridCol w="673220"/>
                <a:gridCol w="708426"/>
                <a:gridCol w="721956"/>
                <a:gridCol w="936261"/>
                <a:gridCol w="880567"/>
                <a:gridCol w="3143401"/>
                <a:gridCol w="1151732"/>
                <a:gridCol w="1190022"/>
                <a:gridCol w="1060208"/>
                <a:gridCol w="965932"/>
              </a:tblGrid>
              <a:tr h="888124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Capability</a:t>
                      </a:r>
                      <a:endParaRPr 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SCM</a:t>
                      </a:r>
                      <a:endParaRPr lang="en-US" sz="12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Unit Testing / Mock</a:t>
                      </a:r>
                      <a:r>
                        <a:rPr lang="en-US" sz="12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Objects 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Quality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Artifacts / Binaries Repo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Container Creation</a:t>
                      </a:r>
                      <a:r>
                        <a:rPr lang="en-US" sz="1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Image </a:t>
                      </a:r>
                      <a:r>
                        <a:rPr lang="en-US" sz="12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Repositoy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Run Container in Test Environment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  <a:r>
                        <a:rPr lang="en-US" sz="12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Testing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End</a:t>
                      </a:r>
                      <a:r>
                        <a:rPr lang="en-US" sz="1200" baseline="0" dirty="0" smtClean="0"/>
                        <a:t> to End Testing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Container Orchestration (Prod)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0766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  <a:endParaRPr 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endParaRPr lang="en-US" sz="12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Maven / </a:t>
                      </a:r>
                      <a:r>
                        <a:rPr lang="en-US" sz="12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Gradle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Junit / </a:t>
                      </a:r>
                      <a:r>
                        <a:rPr lang="en-US" sz="1200" b="1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Mockito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SonarQube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Nexus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 Image,</a:t>
                      </a:r>
                      <a:r>
                        <a:rPr lang="en-US" sz="1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M&amp;S Docker Registry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Kubernetes Cluster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REST Assured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Selenium / Cucumber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Kubernetes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endParaRPr 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5787" y="3931339"/>
            <a:ext cx="11972257" cy="2946057"/>
          </a:xfrm>
          <a:prstGeom prst="rect">
            <a:avLst/>
          </a:prstGeom>
          <a:noFill/>
          <a:ln w="28575">
            <a:solidFill>
              <a:srgbClr val="41719C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6653" y="1839752"/>
            <a:ext cx="694912" cy="8188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SCM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71239" y="1843337"/>
            <a:ext cx="566981" cy="8188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Test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0313" y="1843337"/>
            <a:ext cx="662315" cy="81886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Code Binary Repo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96845" y="1834702"/>
            <a:ext cx="911007" cy="81886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Create Container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16" name="Straight Arrow Connector 15"/>
          <p:cNvCxnSpPr>
            <a:stCxn id="57" idx="3"/>
            <a:endCxn id="8" idx="1"/>
          </p:cNvCxnSpPr>
          <p:nvPr/>
        </p:nvCxnSpPr>
        <p:spPr>
          <a:xfrm flipV="1">
            <a:off x="1737022" y="2252770"/>
            <a:ext cx="134217" cy="63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05" idx="1"/>
          </p:cNvCxnSpPr>
          <p:nvPr/>
        </p:nvCxnSpPr>
        <p:spPr>
          <a:xfrm flipV="1">
            <a:off x="2438220" y="2249185"/>
            <a:ext cx="134217" cy="35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5787" y="1132210"/>
            <a:ext cx="11972257" cy="2528478"/>
          </a:xfrm>
          <a:prstGeom prst="round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</a:endParaRPr>
          </a:p>
        </p:txBody>
      </p:sp>
      <p:cxnSp>
        <p:nvCxnSpPr>
          <p:cNvPr id="27" name="Straight Arrow Connector 26"/>
          <p:cNvCxnSpPr>
            <a:stCxn id="38" idx="2"/>
            <a:endCxn id="7" idx="0"/>
          </p:cNvCxnSpPr>
          <p:nvPr/>
        </p:nvCxnSpPr>
        <p:spPr>
          <a:xfrm>
            <a:off x="639284" y="1053269"/>
            <a:ext cx="4825" cy="78648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8006" y="2688491"/>
            <a:ext cx="0" cy="120508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5" idx="2"/>
          </p:cNvCxnSpPr>
          <p:nvPr/>
        </p:nvCxnSpPr>
        <p:spPr>
          <a:xfrm>
            <a:off x="2969267" y="2658618"/>
            <a:ext cx="0" cy="128526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863303" y="2696432"/>
            <a:ext cx="0" cy="121105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170" y="788994"/>
            <a:ext cx="977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Developers</a:t>
            </a:r>
          </a:p>
        </p:txBody>
      </p:sp>
      <p:pic>
        <p:nvPicPr>
          <p:cNvPr id="38" name="Picture 116" descr="peopl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235" y="724885"/>
            <a:ext cx="790097" cy="32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>
            <a:off x="5006926" y="2682615"/>
            <a:ext cx="2531" cy="124127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0621870" y="1532052"/>
            <a:ext cx="1263973" cy="1998859"/>
            <a:chOff x="10621870" y="1532052"/>
            <a:chExt cx="1263973" cy="1998859"/>
          </a:xfrm>
        </p:grpSpPr>
        <p:sp>
          <p:nvSpPr>
            <p:cNvPr id="6" name="Rounded Rectangle 5"/>
            <p:cNvSpPr/>
            <p:nvPr/>
          </p:nvSpPr>
          <p:spPr>
            <a:xfrm>
              <a:off x="10621870" y="1532052"/>
              <a:ext cx="1263973" cy="19988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0714889" y="2871533"/>
              <a:ext cx="1091821" cy="430068"/>
            </a:xfrm>
            <a:prstGeom prst="roundRect">
              <a:avLst/>
            </a:prstGeom>
            <a:solidFill>
              <a:schemeClr val="tx2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</a:rPr>
                <a:t>Cluster Manager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0727947" y="1651805"/>
              <a:ext cx="1091821" cy="1103489"/>
              <a:chOff x="10727947" y="1651805"/>
              <a:chExt cx="1091821" cy="1103489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10727947" y="1651805"/>
                <a:ext cx="1091821" cy="1103489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10877769" y="1749924"/>
                <a:ext cx="226148" cy="1518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11176659" y="1743402"/>
                <a:ext cx="226148" cy="1518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1475550" y="1743402"/>
                <a:ext cx="226148" cy="1518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10883901" y="1996631"/>
                <a:ext cx="226148" cy="1518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11182791" y="1990109"/>
                <a:ext cx="226148" cy="1518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11481682" y="1990109"/>
                <a:ext cx="226148" cy="1518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10891549" y="2232376"/>
                <a:ext cx="226148" cy="1518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1187557" y="2227671"/>
                <a:ext cx="226148" cy="1518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11486501" y="2227671"/>
                <a:ext cx="226148" cy="1518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940184" y="2381619"/>
                <a:ext cx="7235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</a:rPr>
                  <a:t>Cluster</a:t>
                </a:r>
              </a:p>
            </p:txBody>
          </p:sp>
        </p:grpSp>
      </p:grpSp>
      <p:sp>
        <p:nvSpPr>
          <p:cNvPr id="57" name="Rounded Rectangle 56"/>
          <p:cNvSpPr/>
          <p:nvPr/>
        </p:nvSpPr>
        <p:spPr>
          <a:xfrm>
            <a:off x="1125782" y="1849706"/>
            <a:ext cx="611240" cy="818866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Build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58" name="Straight Arrow Connector 57"/>
          <p:cNvCxnSpPr>
            <a:stCxn id="7" idx="3"/>
            <a:endCxn id="57" idx="1"/>
          </p:cNvCxnSpPr>
          <p:nvPr/>
        </p:nvCxnSpPr>
        <p:spPr>
          <a:xfrm>
            <a:off x="991565" y="2249185"/>
            <a:ext cx="134217" cy="99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464288" y="2677435"/>
            <a:ext cx="0" cy="123586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9929" y="4386358"/>
            <a:ext cx="718851" cy="18473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24" y="4221566"/>
            <a:ext cx="479555" cy="39962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5823" y="4025590"/>
            <a:ext cx="429242" cy="3314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522" y="4115659"/>
            <a:ext cx="445589" cy="177006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1123601" y="4005684"/>
            <a:ext cx="0" cy="7769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863808" y="4019643"/>
            <a:ext cx="0" cy="7769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60384" y="4006789"/>
            <a:ext cx="0" cy="7769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319218" y="4005684"/>
            <a:ext cx="0" cy="7769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494197" y="3986494"/>
            <a:ext cx="0" cy="7769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8089" y="4121604"/>
            <a:ext cx="601324" cy="52078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326" y="4050730"/>
            <a:ext cx="364128" cy="33676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1915" y="4435604"/>
            <a:ext cx="780906" cy="254341"/>
          </a:xfrm>
          <a:prstGeom prst="rect">
            <a:avLst/>
          </a:prstGeom>
        </p:spPr>
      </p:pic>
      <p:cxnSp>
        <p:nvCxnSpPr>
          <p:cNvPr id="102" name="Straight Arrow Connector 101"/>
          <p:cNvCxnSpPr>
            <a:stCxn id="9" idx="3"/>
            <a:endCxn id="10" idx="1"/>
          </p:cNvCxnSpPr>
          <p:nvPr/>
        </p:nvCxnSpPr>
        <p:spPr>
          <a:xfrm flipV="1">
            <a:off x="4162628" y="2244135"/>
            <a:ext cx="134217" cy="86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2572437" y="1839752"/>
            <a:ext cx="793659" cy="8188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Static Code Analysis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108" name="Straight Arrow Connector 107"/>
          <p:cNvCxnSpPr>
            <a:stCxn id="105" idx="3"/>
            <a:endCxn id="9" idx="1"/>
          </p:cNvCxnSpPr>
          <p:nvPr/>
        </p:nvCxnSpPr>
        <p:spPr>
          <a:xfrm>
            <a:off x="3366096" y="2249185"/>
            <a:ext cx="134217" cy="35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ed Rectangle 118"/>
          <p:cNvSpPr/>
          <p:nvPr/>
        </p:nvSpPr>
        <p:spPr>
          <a:xfrm>
            <a:off x="5342069" y="1827402"/>
            <a:ext cx="988707" cy="81886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Push Container / Image Repo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6480598" y="1827402"/>
            <a:ext cx="977034" cy="81886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Combine Container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</a:rPr>
              <a:t>w</a:t>
            </a:r>
            <a:r>
              <a:rPr lang="en-US" sz="1200" b="1" dirty="0" smtClean="0">
                <a:solidFill>
                  <a:prstClr val="black"/>
                </a:solidFill>
              </a:rPr>
              <a:t>ith </a:t>
            </a:r>
            <a:r>
              <a:rPr lang="en-US" sz="1200" b="1" dirty="0" err="1" smtClean="0">
                <a:solidFill>
                  <a:prstClr val="black"/>
                </a:solidFill>
              </a:rPr>
              <a:t>env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r>
              <a:rPr lang="en-US" sz="1200" b="1" dirty="0" err="1" smtClean="0">
                <a:solidFill>
                  <a:prstClr val="black"/>
                </a:solidFill>
              </a:rPr>
              <a:t>config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8621598" y="1814038"/>
            <a:ext cx="879953" cy="81886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Contract Testing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9634842" y="1815581"/>
            <a:ext cx="764377" cy="81886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E2E Testing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164" name="Straight Arrow Connector 163"/>
          <p:cNvCxnSpPr>
            <a:stCxn id="8" idx="2"/>
          </p:cNvCxnSpPr>
          <p:nvPr/>
        </p:nvCxnSpPr>
        <p:spPr>
          <a:xfrm flipH="1">
            <a:off x="2142638" y="2662203"/>
            <a:ext cx="0" cy="125221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476068" y="4019643"/>
            <a:ext cx="0" cy="7769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27" idx="2"/>
          </p:cNvCxnSpPr>
          <p:nvPr/>
        </p:nvCxnSpPr>
        <p:spPr>
          <a:xfrm flipH="1">
            <a:off x="6959676" y="2646268"/>
            <a:ext cx="0" cy="12981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0" idx="3"/>
            <a:endCxn id="119" idx="1"/>
          </p:cNvCxnSpPr>
          <p:nvPr/>
        </p:nvCxnSpPr>
        <p:spPr>
          <a:xfrm flipV="1">
            <a:off x="5207852" y="2236835"/>
            <a:ext cx="134217" cy="73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19" idx="3"/>
            <a:endCxn id="127" idx="1"/>
          </p:cNvCxnSpPr>
          <p:nvPr/>
        </p:nvCxnSpPr>
        <p:spPr>
          <a:xfrm>
            <a:off x="6330776" y="2236835"/>
            <a:ext cx="14982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V="1">
            <a:off x="8237489" y="2249112"/>
            <a:ext cx="231685" cy="7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29" idx="3"/>
            <a:endCxn id="144" idx="1"/>
          </p:cNvCxnSpPr>
          <p:nvPr/>
        </p:nvCxnSpPr>
        <p:spPr>
          <a:xfrm>
            <a:off x="9501551" y="2223471"/>
            <a:ext cx="133291" cy="15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44" idx="3"/>
          </p:cNvCxnSpPr>
          <p:nvPr/>
        </p:nvCxnSpPr>
        <p:spPr>
          <a:xfrm flipV="1">
            <a:off x="10399219" y="2217453"/>
            <a:ext cx="23426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8543463" y="695988"/>
            <a:ext cx="2115453" cy="424131"/>
            <a:chOff x="8543463" y="695988"/>
            <a:chExt cx="2115453" cy="42413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DFB"/>
                </a:clrFrom>
                <a:clrTo>
                  <a:srgbClr val="FFFD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3463" y="695988"/>
              <a:ext cx="307702" cy="424131"/>
            </a:xfrm>
            <a:prstGeom prst="rect">
              <a:avLst/>
            </a:prstGeom>
          </p:spPr>
        </p:pic>
        <p:sp>
          <p:nvSpPr>
            <p:cNvPr id="190" name="TextBox 189"/>
            <p:cNvSpPr txBox="1"/>
            <p:nvPr/>
          </p:nvSpPr>
          <p:spPr>
            <a:xfrm>
              <a:off x="8851165" y="737867"/>
              <a:ext cx="1807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</a:rPr>
                <a:t>CICD Jenkins Pipeline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>
            <a:off x="10903890" y="3996825"/>
            <a:ext cx="0" cy="7769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9857896" y="3978236"/>
            <a:ext cx="0" cy="7769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8695846" y="3978235"/>
            <a:ext cx="0" cy="7769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Picture 19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585" y="4131640"/>
            <a:ext cx="567869" cy="141967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040" y="4325088"/>
            <a:ext cx="652737" cy="297571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009" y="4278093"/>
            <a:ext cx="838095" cy="232148"/>
          </a:xfrm>
          <a:prstGeom prst="rect">
            <a:avLst/>
          </a:prstGeom>
        </p:spPr>
      </p:pic>
      <p:cxnSp>
        <p:nvCxnSpPr>
          <p:cNvPr id="207" name="Straight Connector 206"/>
          <p:cNvCxnSpPr/>
          <p:nvPr/>
        </p:nvCxnSpPr>
        <p:spPr>
          <a:xfrm>
            <a:off x="4155429" y="1301066"/>
            <a:ext cx="0" cy="5486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7457632" y="1310758"/>
            <a:ext cx="0" cy="5486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04068" y="1286646"/>
            <a:ext cx="0" cy="5486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endCxn id="215" idx="1"/>
          </p:cNvCxnSpPr>
          <p:nvPr/>
        </p:nvCxnSpPr>
        <p:spPr>
          <a:xfrm>
            <a:off x="296653" y="1424352"/>
            <a:ext cx="135457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flipH="1" flipV="1">
            <a:off x="2862510" y="1437144"/>
            <a:ext cx="129291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1651223" y="1264606"/>
            <a:ext cx="12728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</a:rPr>
              <a:t>Build Stage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4162628" y="1444766"/>
            <a:ext cx="117944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5342027" y="1291267"/>
            <a:ext cx="154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</a:rPr>
              <a:t>Release Stage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cxnSp>
        <p:nvCxnSpPr>
          <p:cNvPr id="219" name="Straight Arrow Connector 218"/>
          <p:cNvCxnSpPr/>
          <p:nvPr/>
        </p:nvCxnSpPr>
        <p:spPr>
          <a:xfrm flipH="1">
            <a:off x="6613926" y="1454424"/>
            <a:ext cx="83740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8981109" y="1280497"/>
            <a:ext cx="154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</a:rPr>
              <a:t>Run Stage</a:t>
            </a:r>
            <a:endParaRPr lang="en-US" sz="1600" b="1" dirty="0">
              <a:solidFill>
                <a:srgbClr val="002060"/>
              </a:solidFill>
            </a:endParaRPr>
          </a:p>
        </p:txBody>
      </p:sp>
      <p:cxnSp>
        <p:nvCxnSpPr>
          <p:cNvPr id="223" name="Straight Arrow Connector 222"/>
          <p:cNvCxnSpPr/>
          <p:nvPr/>
        </p:nvCxnSpPr>
        <p:spPr>
          <a:xfrm flipV="1">
            <a:off x="7471920" y="1464062"/>
            <a:ext cx="148061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11879543" y="1205870"/>
            <a:ext cx="0" cy="5486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H="1">
            <a:off x="10043339" y="1443982"/>
            <a:ext cx="179071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4160532" y="719289"/>
            <a:ext cx="369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Aligned to 12 Factor App Principles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32" name="Picture 23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9290" y="4229121"/>
            <a:ext cx="1060409" cy="2473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05246" y="3313878"/>
            <a:ext cx="989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</a:rPr>
              <a:t>PROD Deploy</a:t>
            </a:r>
            <a:endParaRPr lang="en-US" sz="1100" b="1" dirty="0">
              <a:solidFill>
                <a:prstClr val="black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8045839" y="2668572"/>
            <a:ext cx="0" cy="123180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9098351" y="2661768"/>
            <a:ext cx="0" cy="123180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10092941" y="2654814"/>
            <a:ext cx="0" cy="123180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2" idx="2"/>
          </p:cNvCxnSpPr>
          <p:nvPr/>
        </p:nvCxnSpPr>
        <p:spPr>
          <a:xfrm flipH="1">
            <a:off x="11300216" y="3575488"/>
            <a:ext cx="1" cy="36839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7591403" y="1822943"/>
            <a:ext cx="910688" cy="81886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Deploy Container (QA)</a:t>
            </a: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135" name="Straight Arrow Connector 134"/>
          <p:cNvCxnSpPr>
            <a:stCxn id="127" idx="3"/>
            <a:endCxn id="132" idx="1"/>
          </p:cNvCxnSpPr>
          <p:nvPr/>
        </p:nvCxnSpPr>
        <p:spPr>
          <a:xfrm flipV="1">
            <a:off x="7457632" y="2232376"/>
            <a:ext cx="133771" cy="445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32" idx="3"/>
            <a:endCxn id="129" idx="1"/>
          </p:cNvCxnSpPr>
          <p:nvPr/>
        </p:nvCxnSpPr>
        <p:spPr>
          <a:xfrm flipV="1">
            <a:off x="8502091" y="2223471"/>
            <a:ext cx="119507" cy="89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>
            <a:off x="5904059" y="2648355"/>
            <a:ext cx="2748" cy="127223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645" y="4374978"/>
            <a:ext cx="628909" cy="29061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7965" y="4050730"/>
            <a:ext cx="695424" cy="53697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3057" y="4199212"/>
            <a:ext cx="495709" cy="437634"/>
          </a:xfrm>
          <a:prstGeom prst="rect">
            <a:avLst/>
          </a:prstGeom>
        </p:spPr>
      </p:pic>
      <p:pic>
        <p:nvPicPr>
          <p:cNvPr id="101" name="Picture 2" descr="Image result for pact microservices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643" r="27584" b="71454"/>
          <a:stretch/>
        </p:blipFill>
        <p:spPr bwMode="auto">
          <a:xfrm>
            <a:off x="9043315" y="4546006"/>
            <a:ext cx="583169" cy="15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4743" y="4059258"/>
            <a:ext cx="734197" cy="21793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40583" y="4386433"/>
            <a:ext cx="729514" cy="33925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2061" y="4035133"/>
            <a:ext cx="429902" cy="33984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08127" y="4444423"/>
            <a:ext cx="247890" cy="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0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265" y="40298"/>
            <a:ext cx="1144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Microservices Assets and Accelerators</a:t>
            </a:r>
            <a:endParaRPr lang="en-US" sz="2800" b="1" dirty="0">
              <a:solidFill>
                <a:prstClr val="white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8210551" y="943372"/>
            <a:ext cx="3794421" cy="2685653"/>
            <a:chOff x="56894" y="943372"/>
            <a:chExt cx="3794421" cy="2685653"/>
          </a:xfrm>
        </p:grpSpPr>
        <p:sp>
          <p:nvSpPr>
            <p:cNvPr id="3" name="Rectangle 2"/>
            <p:cNvSpPr/>
            <p:nvPr/>
          </p:nvSpPr>
          <p:spPr>
            <a:xfrm>
              <a:off x="177076" y="971550"/>
              <a:ext cx="3593884" cy="26574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1200" dirty="0">
                <a:latin typeface="Bell MT" panose="02020503060305020303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69334" y="1320881"/>
              <a:ext cx="3609368" cy="21110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199" y="943372"/>
              <a:ext cx="3536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Docker and Helm Templates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94" y="2905623"/>
              <a:ext cx="37944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chemeClr val="accent2">
                      <a:lumMod val="50000"/>
                    </a:schemeClr>
                  </a:solidFill>
                </a:rPr>
                <a:t>Repo </a:t>
              </a:r>
              <a:r>
                <a:rPr lang="en-US" sz="1400" b="1" i="1" dirty="0">
                  <a:solidFill>
                    <a:schemeClr val="accent2">
                      <a:lumMod val="50000"/>
                    </a:schemeClr>
                  </a:solidFill>
                </a:rPr>
                <a:t>of </a:t>
              </a:r>
              <a:r>
                <a:rPr lang="en-US" sz="1400" b="1" i="1" dirty="0" smtClean="0">
                  <a:solidFill>
                    <a:schemeClr val="accent2">
                      <a:lumMod val="50000"/>
                    </a:schemeClr>
                  </a:solidFill>
                </a:rPr>
                <a:t>Prebuilt </a:t>
              </a:r>
              <a:r>
                <a:rPr lang="en-US" sz="1400" b="1" i="1" dirty="0">
                  <a:solidFill>
                    <a:schemeClr val="accent2">
                      <a:lumMod val="50000"/>
                    </a:schemeClr>
                  </a:solidFill>
                </a:rPr>
                <a:t>Docker </a:t>
              </a:r>
              <a:r>
                <a:rPr lang="en-US" sz="1400" b="1" i="1" dirty="0" smtClean="0">
                  <a:solidFill>
                    <a:schemeClr val="accent2">
                      <a:lumMod val="50000"/>
                    </a:schemeClr>
                  </a:solidFill>
                </a:rPr>
                <a:t>&amp; Helm Kubernetes Templates </a:t>
              </a:r>
              <a:r>
                <a:rPr lang="en-US" sz="1400" b="1" i="1" dirty="0">
                  <a:solidFill>
                    <a:schemeClr val="accent2">
                      <a:lumMod val="50000"/>
                    </a:schemeClr>
                  </a:solidFill>
                </a:rPr>
                <a:t>for Container Orchestration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322363" y="943372"/>
            <a:ext cx="3629280" cy="2685653"/>
            <a:chOff x="169334" y="943372"/>
            <a:chExt cx="3629280" cy="2685653"/>
          </a:xfrm>
        </p:grpSpPr>
        <p:sp>
          <p:nvSpPr>
            <p:cNvPr id="39" name="Rectangle 38"/>
            <p:cNvSpPr/>
            <p:nvPr/>
          </p:nvSpPr>
          <p:spPr>
            <a:xfrm>
              <a:off x="177076" y="971550"/>
              <a:ext cx="3593884" cy="26574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1200" dirty="0">
                <a:latin typeface="Bell MT" panose="02020503060305020303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69334" y="1320881"/>
              <a:ext cx="3609368" cy="21110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2199" y="943372"/>
              <a:ext cx="3536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Service Catalog and API’s</a:t>
              </a:r>
              <a:endParaRPr lang="en-US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7487" y="2919292"/>
              <a:ext cx="3293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chemeClr val="accent2">
                      <a:lumMod val="50000"/>
                    </a:schemeClr>
                  </a:solidFill>
                </a:rPr>
                <a:t>Service Repository of Spring Boot and Ruby on Rails based micro services</a:t>
              </a:r>
              <a:endParaRPr lang="en-US" sz="14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21734" y="943372"/>
            <a:ext cx="3629280" cy="2685653"/>
            <a:chOff x="169334" y="943372"/>
            <a:chExt cx="3629280" cy="2685653"/>
          </a:xfrm>
        </p:grpSpPr>
        <p:sp>
          <p:nvSpPr>
            <p:cNvPr id="45" name="Rectangle 44"/>
            <p:cNvSpPr/>
            <p:nvPr/>
          </p:nvSpPr>
          <p:spPr>
            <a:xfrm>
              <a:off x="177076" y="971550"/>
              <a:ext cx="3593884" cy="26574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1200" dirty="0">
                <a:latin typeface="Bell MT" panose="02020503060305020303" pitchFamily="18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334" y="1320881"/>
              <a:ext cx="3609368" cy="21110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65" y="1327659"/>
              <a:ext cx="3202305" cy="158419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62199" y="943372"/>
              <a:ext cx="3536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Microservice</a:t>
              </a:r>
              <a:r>
                <a:rPr lang="en-US" b="1" dirty="0" smtClean="0"/>
                <a:t> Reference Store</a:t>
              </a:r>
              <a:endParaRPr lang="en-US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27487" y="2907067"/>
              <a:ext cx="3293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chemeClr val="accent2">
                      <a:lumMod val="50000"/>
                    </a:schemeClr>
                  </a:solidFill>
                </a:rPr>
                <a:t>Ecommerce Store Accelerator built using NextGen Technologies and Microservices</a:t>
              </a:r>
              <a:endParaRPr lang="en-US" sz="14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303079" y="3858365"/>
            <a:ext cx="3658052" cy="2671096"/>
            <a:chOff x="169334" y="957929"/>
            <a:chExt cx="3658052" cy="2671096"/>
          </a:xfrm>
        </p:grpSpPr>
        <p:sp>
          <p:nvSpPr>
            <p:cNvPr id="51" name="Rectangle 50"/>
            <p:cNvSpPr/>
            <p:nvPr/>
          </p:nvSpPr>
          <p:spPr>
            <a:xfrm>
              <a:off x="177076" y="971550"/>
              <a:ext cx="3593884" cy="26574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1200" dirty="0">
                <a:latin typeface="Bell MT" panose="02020503060305020303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9334" y="1320881"/>
              <a:ext cx="3609368" cy="21110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0971" y="957929"/>
              <a:ext cx="3536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Developer Workbench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7488" y="2895042"/>
              <a:ext cx="3293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solidFill>
                    <a:schemeClr val="accent2">
                      <a:lumMod val="50000"/>
                    </a:schemeClr>
                  </a:solidFill>
                </a:rPr>
                <a:t>Microservices Developer Workbench that enables accelerated development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302451" y="3871986"/>
            <a:ext cx="3649192" cy="2657475"/>
            <a:chOff x="169334" y="971550"/>
            <a:chExt cx="3649192" cy="2657475"/>
          </a:xfrm>
        </p:grpSpPr>
        <p:sp>
          <p:nvSpPr>
            <p:cNvPr id="57" name="Rectangle 56"/>
            <p:cNvSpPr/>
            <p:nvPr/>
          </p:nvSpPr>
          <p:spPr>
            <a:xfrm>
              <a:off x="177076" y="971550"/>
              <a:ext cx="3593884" cy="26574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1200" dirty="0">
                <a:latin typeface="Bell MT" panose="02020503060305020303" pitchFamily="18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69334" y="1320881"/>
              <a:ext cx="3609368" cy="21110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2111" y="971623"/>
              <a:ext cx="3536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Netflix OSS Starters</a:t>
              </a:r>
              <a:endParaRPr lang="en-US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7488" y="2895042"/>
              <a:ext cx="3293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solidFill>
                    <a:schemeClr val="accent2">
                      <a:lumMod val="50000"/>
                    </a:schemeClr>
                  </a:solidFill>
                </a:rPr>
                <a:t>Prebuilt accelerator and Configurations for enabling Netflix OSS Open Stack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05178" y="3866860"/>
            <a:ext cx="3842475" cy="2662601"/>
            <a:chOff x="72690" y="966424"/>
            <a:chExt cx="3842475" cy="2662601"/>
          </a:xfrm>
        </p:grpSpPr>
        <p:sp>
          <p:nvSpPr>
            <p:cNvPr id="63" name="Rectangle 62"/>
            <p:cNvSpPr/>
            <p:nvPr/>
          </p:nvSpPr>
          <p:spPr>
            <a:xfrm>
              <a:off x="177076" y="971550"/>
              <a:ext cx="3593884" cy="26574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1200" dirty="0">
                <a:latin typeface="Bell MT" panose="02020503060305020303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69334" y="1464887"/>
              <a:ext cx="3609368" cy="1966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3018" y="966424"/>
              <a:ext cx="330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Monolithic to Microservices Migration Framework</a:t>
              </a:r>
              <a:endParaRPr lang="en-US" sz="16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690" y="2895042"/>
              <a:ext cx="3842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chemeClr val="accent2">
                      <a:lumMod val="50000"/>
                    </a:schemeClr>
                  </a:solidFill>
                </a:rPr>
                <a:t>Ecommerce Monolithic to Microservices Migration Framework</a:t>
              </a:r>
              <a:endParaRPr lang="en-US" sz="14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pic>
        <p:nvPicPr>
          <p:cNvPr id="69" name="Picture 2" descr="Helm brought to you by Dei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7"/>
          <a:stretch/>
        </p:blipFill>
        <p:spPr bwMode="auto">
          <a:xfrm>
            <a:off x="10458984" y="1514879"/>
            <a:ext cx="1236487" cy="11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4" descr="Image result for ribbon netflix oss icon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1" b="21104"/>
          <a:stretch/>
        </p:blipFill>
        <p:spPr bwMode="auto">
          <a:xfrm>
            <a:off x="4780380" y="4365324"/>
            <a:ext cx="2806109" cy="5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Image result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279" y="4905197"/>
            <a:ext cx="934548" cy="8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9574" y="4357002"/>
            <a:ext cx="2493489" cy="137728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4200" y="1456711"/>
            <a:ext cx="1427581" cy="142758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99547" y="1483665"/>
            <a:ext cx="1360435" cy="1143876"/>
          </a:xfrm>
          <a:prstGeom prst="rect">
            <a:avLst/>
          </a:prstGeom>
        </p:spPr>
      </p:pic>
      <p:pic>
        <p:nvPicPr>
          <p:cNvPr id="4098" name="Picture 2" descr="Image result for monolithic to microservices migration icon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5" b="14324"/>
          <a:stretch/>
        </p:blipFill>
        <p:spPr bwMode="auto">
          <a:xfrm>
            <a:off x="1268811" y="4498041"/>
            <a:ext cx="1675390" cy="120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2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247265" y="40298"/>
            <a:ext cx="1144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Microservices Developer Workbench – Facilitating Accelerated Development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71" name="AutoShape 4" descr="Image result for gradle"/>
          <p:cNvSpPr>
            <a:spLocks noChangeAspect="1" noChangeArrowheads="1"/>
          </p:cNvSpPr>
          <p:nvPr/>
        </p:nvSpPr>
        <p:spPr bwMode="auto">
          <a:xfrm>
            <a:off x="-718485" y="-67234"/>
            <a:ext cx="373058" cy="2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AutoShape 22" descr="Image result for myly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" name="AutoShape 26" descr="Image result for rest assu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9" name="AutoShape 32" descr="Image result for dock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43" name="AutoShape 36" descr="Image result for DBeaver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01528" y="887672"/>
            <a:ext cx="10353663" cy="5688879"/>
            <a:chOff x="901528" y="887672"/>
            <a:chExt cx="10353663" cy="5688879"/>
          </a:xfrm>
        </p:grpSpPr>
        <p:sp>
          <p:nvSpPr>
            <p:cNvPr id="2" name="AutoShape 71"/>
            <p:cNvSpPr>
              <a:spLocks noChangeArrowheads="1"/>
            </p:cNvSpPr>
            <p:nvPr/>
          </p:nvSpPr>
          <p:spPr bwMode="auto">
            <a:xfrm>
              <a:off x="7089337" y="890494"/>
              <a:ext cx="1634772" cy="707486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614661" algn="l"/>
                  <a:tab pos="678656" algn="l"/>
                  <a:tab pos="1357313" algn="l"/>
                </a:tabLst>
              </a:pPr>
              <a:r>
                <a:rPr lang="en-US" altLang="en-US" sz="1200" b="1" dirty="0">
                  <a:latin typeface="Calibri" panose="020F0502020204030204"/>
                </a:rPr>
                <a:t>Project Tracking</a:t>
              </a:r>
            </a:p>
          </p:txBody>
        </p:sp>
        <p:sp>
          <p:nvSpPr>
            <p:cNvPr id="3" name="AutoShape 14"/>
            <p:cNvSpPr>
              <a:spLocks noChangeArrowheads="1"/>
            </p:cNvSpPr>
            <p:nvPr/>
          </p:nvSpPr>
          <p:spPr bwMode="auto">
            <a:xfrm>
              <a:off x="924668" y="5198012"/>
              <a:ext cx="1804919" cy="819697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>
                  <a:solidFill>
                    <a:prstClr val="black"/>
                  </a:solidFill>
                  <a:latin typeface="+mn-lt"/>
                  <a:ea typeface="+mn-ea"/>
                </a:rPr>
                <a:t>Gradle – Code Build </a:t>
              </a:r>
            </a:p>
          </p:txBody>
        </p:sp>
        <p:sp>
          <p:nvSpPr>
            <p:cNvPr id="4" name="AutoShape 1"/>
            <p:cNvSpPr>
              <a:spLocks noChangeArrowheads="1"/>
            </p:cNvSpPr>
            <p:nvPr/>
          </p:nvSpPr>
          <p:spPr bwMode="auto">
            <a:xfrm>
              <a:off x="3919956" y="2167105"/>
              <a:ext cx="4236003" cy="2370749"/>
            </a:xfrm>
            <a:prstGeom prst="roundRect">
              <a:avLst>
                <a:gd name="adj" fmla="val 16667"/>
              </a:avLst>
            </a:prstGeom>
            <a:solidFill>
              <a:srgbClr val="FDE97F">
                <a:alpha val="39000"/>
              </a:srgbClr>
            </a:solidFill>
            <a:ln w="9360" cap="flat">
              <a:solidFill>
                <a:srgbClr val="80808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723900" algn="l"/>
                  <a:tab pos="1447800" algn="l"/>
                  <a:tab pos="2171700" algn="l"/>
                  <a:tab pos="2894013" algn="l"/>
                  <a:tab pos="3617913" algn="l"/>
                  <a:tab pos="36195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4013" algn="l"/>
                  <a:tab pos="3617913" algn="l"/>
                  <a:tab pos="36195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4013" algn="l"/>
                  <a:tab pos="3617913" algn="l"/>
                  <a:tab pos="36195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4013" algn="l"/>
                  <a:tab pos="3617913" algn="l"/>
                  <a:tab pos="36195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4013" algn="l"/>
                  <a:tab pos="3617913" algn="l"/>
                  <a:tab pos="36195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4013" algn="l"/>
                  <a:tab pos="3617913" algn="l"/>
                  <a:tab pos="36195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4013" algn="l"/>
                  <a:tab pos="3617913" algn="l"/>
                  <a:tab pos="36195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4013" algn="l"/>
                  <a:tab pos="3617913" algn="l"/>
                  <a:tab pos="36195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4013" algn="l"/>
                  <a:tab pos="3617913" algn="l"/>
                  <a:tab pos="36195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b="1" dirty="0">
                <a:latin typeface="Calibri" panose="020F0502020204030204"/>
              </a:endParaRPr>
            </a:p>
          </p:txBody>
        </p:sp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9364957" y="939104"/>
              <a:ext cx="1890234" cy="705989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 smtClean="0">
                  <a:latin typeface="Calibri" panose="020F0502020204030204"/>
                </a:rPr>
                <a:t>Logging - </a:t>
              </a:r>
              <a:r>
                <a:rPr lang="en-US" altLang="en-US" sz="1200" b="1" dirty="0" err="1" smtClean="0">
                  <a:latin typeface="Calibri" panose="020F0502020204030204"/>
                </a:rPr>
                <a:t>LogBack</a:t>
              </a:r>
              <a:endParaRPr lang="en-US" altLang="en-US" sz="1200" b="1" dirty="0">
                <a:latin typeface="Calibri" panose="020F0502020204030204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9386575" y="1790179"/>
              <a:ext cx="1868614" cy="803217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 dirty="0" smtClean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latin typeface="Calibri" panose="020F0502020204030204"/>
                </a:rPr>
                <a:t>EclEmma –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latin typeface="Calibri" panose="020F0502020204030204"/>
                </a:rPr>
                <a:t>Code Coverage</a:t>
              </a:r>
              <a:endParaRPr 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9390182" y="2793824"/>
              <a:ext cx="1865009" cy="702998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 smtClean="0">
                  <a:latin typeface="Calibri" panose="020F0502020204030204"/>
                </a:rPr>
                <a:t>Mylyn - Task and ALM</a:t>
              </a:r>
              <a:endParaRPr lang="en-US" altLang="en-US" sz="1200" b="1" dirty="0">
                <a:latin typeface="Calibri" panose="020F0502020204030204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9381171" y="3734645"/>
              <a:ext cx="1874016" cy="702998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125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125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25" b="1" dirty="0" smtClean="0">
                  <a:latin typeface="Calibri" panose="020F0502020204030204"/>
                </a:rPr>
                <a:t>Tomcat - App </a:t>
              </a:r>
              <a:r>
                <a:rPr lang="en-US" altLang="en-US" sz="1125" b="1" dirty="0">
                  <a:latin typeface="Calibri" panose="020F0502020204030204"/>
                </a:rPr>
                <a:t>Server</a:t>
              </a: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9381170" y="4733800"/>
              <a:ext cx="1874016" cy="702998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 smtClean="0">
                  <a:solidFill>
                    <a:prstClr val="black"/>
                  </a:solidFill>
                  <a:latin typeface="Calibri" panose="020F0502020204030204"/>
                </a:rPr>
                <a:t>Dbeaver – DB Viewer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925685" y="3183375"/>
              <a:ext cx="1806035" cy="702998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 smtClean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 smtClean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 smtClean="0">
                  <a:latin typeface="Calibri" panose="020F0502020204030204"/>
                </a:rPr>
                <a:t>Mocking Framework</a:t>
              </a:r>
              <a:endParaRPr lang="en-US" altLang="en-US" sz="1200" b="1" dirty="0">
                <a:latin typeface="Calibri" panose="020F0502020204030204"/>
              </a:endParaRPr>
            </a:p>
          </p:txBody>
        </p:sp>
        <p:sp>
          <p:nvSpPr>
            <p:cNvPr id="11" name="AutoShape 12"/>
            <p:cNvSpPr>
              <a:spLocks noChangeArrowheads="1"/>
            </p:cNvSpPr>
            <p:nvPr/>
          </p:nvSpPr>
          <p:spPr bwMode="auto">
            <a:xfrm>
              <a:off x="6101919" y="5867570"/>
              <a:ext cx="2589166" cy="708981"/>
            </a:xfrm>
            <a:prstGeom prst="can">
              <a:avLst>
                <a:gd name="adj" fmla="val 25000"/>
              </a:avLst>
            </a:prstGeom>
            <a:solidFill>
              <a:srgbClr val="E4DD7B">
                <a:alpha val="65999"/>
              </a:srgbClr>
            </a:solidFill>
            <a:ln w="936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31" b="1" dirty="0">
                  <a:latin typeface="Century Gothic" panose="020B0502020202020204" pitchFamily="34" charset="0"/>
                </a:rPr>
                <a:t>  </a:t>
              </a:r>
              <a:r>
                <a:rPr lang="en-US" altLang="en-US" sz="1200" b="1" dirty="0">
                  <a:latin typeface="Calibri" panose="020F0502020204030204"/>
                </a:rPr>
                <a:t>DB</a:t>
              </a:r>
            </a:p>
          </p:txBody>
        </p:sp>
        <p:sp>
          <p:nvSpPr>
            <p:cNvPr id="12" name="AutoShape 13"/>
            <p:cNvSpPr>
              <a:spLocks noChangeArrowheads="1"/>
            </p:cNvSpPr>
            <p:nvPr/>
          </p:nvSpPr>
          <p:spPr bwMode="auto">
            <a:xfrm>
              <a:off x="6685697" y="5175043"/>
              <a:ext cx="1410798" cy="426286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 dirty="0" err="1" smtClean="0">
                  <a:solidFill>
                    <a:prstClr val="black"/>
                  </a:solidFill>
                  <a:latin typeface="Calibri" panose="020F0502020204030204"/>
                </a:rPr>
                <a:t>Postgres</a:t>
              </a:r>
              <a:r>
                <a:rPr lang="en-US" altLang="en-US" sz="1100" b="1" dirty="0" smtClean="0">
                  <a:solidFill>
                    <a:prstClr val="black"/>
                  </a:solidFill>
                  <a:latin typeface="Calibri" panose="020F0502020204030204"/>
                </a:rPr>
                <a:t> /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b="1" dirty="0" smtClean="0">
                  <a:solidFill>
                    <a:prstClr val="black"/>
                  </a:solidFill>
                  <a:latin typeface="Calibri" panose="020F0502020204030204"/>
                </a:rPr>
                <a:t>Cassandra / MongoDB</a:t>
              </a:r>
              <a:endParaRPr lang="en-US" altLang="en-US" sz="11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3" name="Picture 15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957" y="2321170"/>
              <a:ext cx="470266" cy="287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4" name="Picture 17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959" y="2627797"/>
              <a:ext cx="479275" cy="29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5" name="Picture 18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959" y="2980791"/>
              <a:ext cx="479275" cy="29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" name="Picture 1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959" y="3342760"/>
              <a:ext cx="479275" cy="29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7" name="Picture 20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959" y="3683788"/>
              <a:ext cx="479275" cy="29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8" name="AutoShape 21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 flipV="1">
              <a:off x="8626222" y="1292098"/>
              <a:ext cx="738734" cy="1172661"/>
            </a:xfrm>
            <a:prstGeom prst="bentConnector3">
              <a:avLst>
                <a:gd name="adj1" fmla="val 34501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22"/>
            <p:cNvCxnSpPr>
              <a:cxnSpLocks noChangeShapeType="1"/>
            </p:cNvCxnSpPr>
            <p:nvPr/>
          </p:nvCxnSpPr>
          <p:spPr bwMode="auto">
            <a:xfrm flipV="1">
              <a:off x="8635234" y="2241896"/>
              <a:ext cx="751345" cy="530988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23"/>
            <p:cNvCxnSpPr>
              <a:cxnSpLocks noChangeShapeType="1"/>
            </p:cNvCxnSpPr>
            <p:nvPr/>
          </p:nvCxnSpPr>
          <p:spPr bwMode="auto">
            <a:xfrm>
              <a:off x="8635234" y="3127372"/>
              <a:ext cx="745940" cy="1497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24"/>
            <p:cNvCxnSpPr>
              <a:cxnSpLocks noChangeShapeType="1"/>
              <a:stCxn id="17" idx="3"/>
              <a:endCxn id="9" idx="1"/>
            </p:cNvCxnSpPr>
            <p:nvPr/>
          </p:nvCxnSpPr>
          <p:spPr bwMode="auto">
            <a:xfrm>
              <a:off x="8635229" y="3830371"/>
              <a:ext cx="745939" cy="1254927"/>
            </a:xfrm>
            <a:prstGeom prst="bentConnector3">
              <a:avLst>
                <a:gd name="adj1" fmla="val 39037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5"/>
            <p:cNvCxnSpPr>
              <a:cxnSpLocks noChangeShapeType="1"/>
              <a:stCxn id="34" idx="3"/>
              <a:endCxn id="31" idx="1"/>
            </p:cNvCxnSpPr>
            <p:nvPr/>
          </p:nvCxnSpPr>
          <p:spPr bwMode="auto">
            <a:xfrm>
              <a:off x="8635233" y="4168407"/>
              <a:ext cx="745940" cy="1857710"/>
            </a:xfrm>
            <a:prstGeom prst="bentConnector3">
              <a:avLst>
                <a:gd name="adj1" fmla="val 21495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23" name="Picture 27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275" y="2337623"/>
              <a:ext cx="470266" cy="287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4" name="Picture 29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862" y="2895786"/>
              <a:ext cx="479275" cy="29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" name="Picture 30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2756" y="3472198"/>
              <a:ext cx="479275" cy="29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26" name="AutoShape 32"/>
            <p:cNvCxnSpPr>
              <a:cxnSpLocks noChangeShapeType="1"/>
              <a:stCxn id="48" idx="3"/>
              <a:endCxn id="23" idx="1"/>
            </p:cNvCxnSpPr>
            <p:nvPr/>
          </p:nvCxnSpPr>
          <p:spPr bwMode="auto">
            <a:xfrm>
              <a:off x="2635263" y="1753321"/>
              <a:ext cx="800014" cy="727893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34"/>
            <p:cNvCxnSpPr>
              <a:cxnSpLocks noChangeShapeType="1"/>
              <a:stCxn id="25" idx="1"/>
              <a:endCxn id="10" idx="3"/>
            </p:cNvCxnSpPr>
            <p:nvPr/>
          </p:nvCxnSpPr>
          <p:spPr bwMode="auto">
            <a:xfrm rot="10800000">
              <a:off x="2731720" y="3534875"/>
              <a:ext cx="701036" cy="83907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36"/>
            <p:cNvCxnSpPr>
              <a:cxnSpLocks noChangeShapeType="1"/>
            </p:cNvCxnSpPr>
            <p:nvPr/>
          </p:nvCxnSpPr>
          <p:spPr bwMode="auto">
            <a:xfrm flipH="1" flipV="1">
              <a:off x="7370376" y="4841489"/>
              <a:ext cx="3603" cy="332054"/>
            </a:xfrm>
            <a:prstGeom prst="bentConnector3">
              <a:avLst>
                <a:gd name="adj1" fmla="val -403948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37"/>
            <p:cNvCxnSpPr>
              <a:cxnSpLocks noChangeShapeType="1"/>
            </p:cNvCxnSpPr>
            <p:nvPr/>
          </p:nvCxnSpPr>
          <p:spPr bwMode="auto">
            <a:xfrm flipV="1">
              <a:off x="7391030" y="5601329"/>
              <a:ext cx="0" cy="264747"/>
            </a:xfrm>
            <a:prstGeom prst="straightConnector1">
              <a:avLst/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30" name="Picture 39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612" y="4557300"/>
              <a:ext cx="353150" cy="3978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1" name="AutoShape 49"/>
            <p:cNvSpPr>
              <a:spLocks noChangeArrowheads="1"/>
            </p:cNvSpPr>
            <p:nvPr/>
          </p:nvSpPr>
          <p:spPr bwMode="auto">
            <a:xfrm>
              <a:off x="9381170" y="5625257"/>
              <a:ext cx="1874016" cy="801716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125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125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25" b="1" dirty="0" smtClean="0">
                  <a:latin typeface="Calibri" panose="020F0502020204030204"/>
                </a:rPr>
                <a:t>Contract / End-End </a:t>
              </a:r>
              <a:r>
                <a:rPr lang="en-US" altLang="en-US" sz="1125" b="1" dirty="0">
                  <a:latin typeface="Calibri" panose="020F0502020204030204"/>
                </a:rPr>
                <a:t>Test</a:t>
              </a:r>
            </a:p>
          </p:txBody>
        </p:sp>
        <p:sp>
          <p:nvSpPr>
            <p:cNvPr id="33" name="AutoShape 55"/>
            <p:cNvSpPr>
              <a:spLocks noChangeArrowheads="1"/>
            </p:cNvSpPr>
            <p:nvPr/>
          </p:nvSpPr>
          <p:spPr bwMode="auto">
            <a:xfrm>
              <a:off x="3050210" y="887674"/>
              <a:ext cx="1893695" cy="691864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>
                  <a:latin typeface="Calibri" panose="020F0502020204030204"/>
                </a:rPr>
                <a:t>Code </a:t>
              </a:r>
              <a:r>
                <a:rPr lang="en-US" altLang="en-US" sz="1200" b="1" dirty="0" smtClean="0">
                  <a:latin typeface="Calibri" panose="020F0502020204030204"/>
                </a:rPr>
                <a:t>Repository (Client)</a:t>
              </a:r>
              <a:endParaRPr lang="en-US" altLang="en-US" sz="1200" b="1" dirty="0">
                <a:latin typeface="Calibri" panose="020F0502020204030204"/>
              </a:endParaRPr>
            </a:p>
          </p:txBody>
        </p:sp>
        <p:pic>
          <p:nvPicPr>
            <p:cNvPr id="34" name="Picture 57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959" y="4021826"/>
              <a:ext cx="479275" cy="29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" name="AutoShape 58"/>
            <p:cNvCxnSpPr>
              <a:cxnSpLocks noChangeShapeType="1"/>
            </p:cNvCxnSpPr>
            <p:nvPr/>
          </p:nvCxnSpPr>
          <p:spPr bwMode="auto">
            <a:xfrm>
              <a:off x="8588387" y="3489344"/>
              <a:ext cx="790984" cy="471159"/>
            </a:xfrm>
            <a:prstGeom prst="bentConnector3">
              <a:avLst>
                <a:gd name="adj1" fmla="val 66401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6" name="AutoShape 59"/>
            <p:cNvSpPr>
              <a:spLocks noChangeArrowheads="1"/>
            </p:cNvSpPr>
            <p:nvPr/>
          </p:nvSpPr>
          <p:spPr bwMode="auto">
            <a:xfrm>
              <a:off x="5059127" y="887672"/>
              <a:ext cx="1902480" cy="667161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/>
            <a:lstStyle>
              <a:lvl1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 smtClean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 smtClean="0">
                  <a:latin typeface="Calibri" panose="020F0502020204030204"/>
                </a:rPr>
                <a:t>Container Image </a:t>
              </a:r>
              <a:endParaRPr lang="en-US" altLang="en-US" sz="1200" b="1" dirty="0">
                <a:latin typeface="Calibri" panose="020F0502020204030204"/>
              </a:endParaRPr>
            </a:p>
          </p:txBody>
        </p:sp>
        <p:pic>
          <p:nvPicPr>
            <p:cNvPr id="37" name="Picture 6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745" y="1790178"/>
              <a:ext cx="345942" cy="39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8" name="Picture 63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25" y="1790180"/>
              <a:ext cx="345942" cy="390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9" name="AutoShape 64"/>
            <p:cNvCxnSpPr>
              <a:cxnSpLocks noChangeShapeType="1"/>
              <a:stCxn id="41" idx="0"/>
              <a:endCxn id="2" idx="2"/>
            </p:cNvCxnSpPr>
            <p:nvPr/>
          </p:nvCxnSpPr>
          <p:spPr bwMode="auto">
            <a:xfrm rot="5400000" flipH="1" flipV="1">
              <a:off x="7611658" y="1469525"/>
              <a:ext cx="166619" cy="423523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0" name="AutoShape 65"/>
            <p:cNvCxnSpPr>
              <a:cxnSpLocks noChangeShapeType="1"/>
              <a:stCxn id="38" idx="0"/>
              <a:endCxn id="36" idx="2"/>
            </p:cNvCxnSpPr>
            <p:nvPr/>
          </p:nvCxnSpPr>
          <p:spPr bwMode="auto">
            <a:xfrm rot="16200000" flipV="1">
              <a:off x="5893759" y="1671445"/>
              <a:ext cx="235346" cy="2126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41" name="Picture 7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233" y="1764598"/>
              <a:ext cx="345942" cy="390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42" name="AutoShape 73"/>
            <p:cNvCxnSpPr>
              <a:cxnSpLocks noChangeShapeType="1"/>
              <a:stCxn id="37" idx="0"/>
              <a:endCxn id="33" idx="2"/>
            </p:cNvCxnSpPr>
            <p:nvPr/>
          </p:nvCxnSpPr>
          <p:spPr bwMode="auto">
            <a:xfrm rot="16200000" flipV="1">
              <a:off x="4136068" y="1440529"/>
              <a:ext cx="210641" cy="488658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3" name="AutoShape 74"/>
            <p:cNvSpPr>
              <a:spLocks noChangeArrowheads="1"/>
            </p:cNvSpPr>
            <p:nvPr/>
          </p:nvSpPr>
          <p:spPr bwMode="auto">
            <a:xfrm>
              <a:off x="3420862" y="5922494"/>
              <a:ext cx="2327412" cy="616246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>
                  <a:latin typeface="Calibri" panose="020F0502020204030204"/>
                </a:rPr>
                <a:t>Code quality</a:t>
              </a:r>
            </a:p>
          </p:txBody>
        </p:sp>
        <p:pic>
          <p:nvPicPr>
            <p:cNvPr id="45" name="Picture 76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562" y="4552812"/>
              <a:ext cx="353150" cy="3978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46" name="AutoShape 75"/>
            <p:cNvCxnSpPr>
              <a:cxnSpLocks noChangeShapeType="1"/>
              <a:stCxn id="45" idx="2"/>
              <a:endCxn id="43" idx="0"/>
            </p:cNvCxnSpPr>
            <p:nvPr/>
          </p:nvCxnSpPr>
          <p:spPr bwMode="auto">
            <a:xfrm rot="5400000">
              <a:off x="4565446" y="4969803"/>
              <a:ext cx="971814" cy="933569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7" name="AutoShape 2"/>
            <p:cNvSpPr>
              <a:spLocks noChangeArrowheads="1"/>
            </p:cNvSpPr>
            <p:nvPr/>
          </p:nvSpPr>
          <p:spPr bwMode="auto">
            <a:xfrm>
              <a:off x="4662710" y="2774380"/>
              <a:ext cx="2754933" cy="661117"/>
            </a:xfrm>
            <a:prstGeom prst="roundRect">
              <a:avLst>
                <a:gd name="adj" fmla="val 16667"/>
              </a:avLst>
            </a:prstGeom>
            <a:solidFill>
              <a:srgbClr val="E4DD7B"/>
            </a:solidFill>
            <a:ln w="936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 smtClean="0"/>
                <a:t>Development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 smtClean="0"/>
                <a:t> </a:t>
              </a:r>
              <a:r>
                <a:rPr lang="en-US" altLang="en-US" b="1" dirty="0"/>
                <a:t>Environment</a:t>
              </a:r>
            </a:p>
          </p:txBody>
        </p:sp>
        <p:sp>
          <p:nvSpPr>
            <p:cNvPr id="48" name="AutoShape 8"/>
            <p:cNvSpPr>
              <a:spLocks noChangeArrowheads="1"/>
            </p:cNvSpPr>
            <p:nvPr/>
          </p:nvSpPr>
          <p:spPr bwMode="auto">
            <a:xfrm>
              <a:off x="919960" y="1401821"/>
              <a:ext cx="1715300" cy="702998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 smtClean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 smtClean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 smtClean="0">
                  <a:latin typeface="Calibri" panose="020F0502020204030204"/>
                </a:rPr>
                <a:t>Dev Framework</a:t>
              </a:r>
              <a:endParaRPr lang="en-US" altLang="en-US" sz="1200" b="1" dirty="0">
                <a:latin typeface="Calibri" panose="020F05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" panose="020F0502020204030204"/>
              </a:endParaRPr>
            </a:p>
          </p:txBody>
        </p:sp>
        <p:sp>
          <p:nvSpPr>
            <p:cNvPr id="50" name="AutoShape 8"/>
            <p:cNvSpPr>
              <a:spLocks noChangeArrowheads="1"/>
            </p:cNvSpPr>
            <p:nvPr/>
          </p:nvSpPr>
          <p:spPr bwMode="auto">
            <a:xfrm>
              <a:off x="901528" y="2303501"/>
              <a:ext cx="1776583" cy="702998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 Light" panose="020F03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200" b="1" dirty="0">
                <a:latin typeface="Calibri Light" panose="020F0302020204030204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 smtClean="0">
                  <a:latin typeface="Calibri Light" panose="020F0302020204030204"/>
                </a:rPr>
                <a:t>Unit Test</a:t>
              </a:r>
              <a:endParaRPr lang="en-US" altLang="en-US" sz="1200" b="1" dirty="0">
                <a:latin typeface="Calibri Light" panose="020F0302020204030204"/>
              </a:endParaRPr>
            </a:p>
          </p:txBody>
        </p:sp>
        <p:cxnSp>
          <p:nvCxnSpPr>
            <p:cNvPr id="53" name="AutoShape 34"/>
            <p:cNvCxnSpPr>
              <a:cxnSpLocks noChangeShapeType="1"/>
              <a:stCxn id="24" idx="1"/>
              <a:endCxn id="50" idx="3"/>
            </p:cNvCxnSpPr>
            <p:nvPr/>
          </p:nvCxnSpPr>
          <p:spPr bwMode="auto">
            <a:xfrm rot="10800000">
              <a:off x="2678115" y="2654998"/>
              <a:ext cx="742750" cy="387368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75"/>
            <p:cNvCxnSpPr>
              <a:cxnSpLocks noChangeShapeType="1"/>
              <a:endCxn id="3" idx="3"/>
            </p:cNvCxnSpPr>
            <p:nvPr/>
          </p:nvCxnSpPr>
          <p:spPr bwMode="auto">
            <a:xfrm rot="10800000" flipV="1">
              <a:off x="2729588" y="5039715"/>
              <a:ext cx="1671051" cy="568146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56" name="Picture 31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74466">
              <a:off x="4180863" y="4650376"/>
              <a:ext cx="479275" cy="29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4426" y="3791184"/>
              <a:ext cx="735499" cy="393912"/>
            </a:xfrm>
            <a:prstGeom prst="rect">
              <a:avLst/>
            </a:prstGeom>
            <a:noFill/>
          </p:spPr>
        </p:pic>
        <p:pic>
          <p:nvPicPr>
            <p:cNvPr id="60" name="Picture 2" descr="https://encrypted-tbn3.gstatic.com/images?q=tbn:ANd9GcTTLt0NAYxBVUy-g8vOjvVggveOjr191r_WlbcQWreBEQ74jvIRXA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809" y="1005595"/>
              <a:ext cx="672752" cy="281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Image result for github"/>
            <p:cNvPicPr>
              <a:picLocks noChangeAspect="1" noChangeArrowheads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234" y="971034"/>
              <a:ext cx="999551" cy="31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AutoShape 14"/>
            <p:cNvSpPr>
              <a:spLocks noChangeArrowheads="1"/>
            </p:cNvSpPr>
            <p:nvPr/>
          </p:nvSpPr>
          <p:spPr bwMode="auto">
            <a:xfrm>
              <a:off x="908798" y="4101260"/>
              <a:ext cx="1804919" cy="829451"/>
            </a:xfrm>
            <a:prstGeom prst="roundRect">
              <a:avLst>
                <a:gd name="adj" fmla="val 16667"/>
              </a:avLst>
            </a:prstGeom>
            <a:solidFill>
              <a:srgbClr val="FFF2CC">
                <a:alpha val="37000"/>
              </a:srgbClr>
            </a:solidFill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76613" tIns="51638" rIns="76613" bIns="38138" anchor="ctr"/>
            <a:lstStyle>
              <a:lvl1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655638" algn="l"/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125" dirty="0">
                <a:latin typeface="Century Gothic" panose="020B0502020202020204" pitchFamily="34" charset="0"/>
              </a:endParaRPr>
            </a:p>
          </p:txBody>
        </p:sp>
        <p:cxnSp>
          <p:nvCxnSpPr>
            <p:cNvPr id="65" name="AutoShape 75"/>
            <p:cNvCxnSpPr>
              <a:cxnSpLocks noChangeShapeType="1"/>
              <a:stCxn id="66" idx="1"/>
              <a:endCxn id="64" idx="3"/>
            </p:cNvCxnSpPr>
            <p:nvPr/>
          </p:nvCxnSpPr>
          <p:spPr bwMode="auto">
            <a:xfrm rot="10800000" flipV="1">
              <a:off x="2713718" y="4095050"/>
              <a:ext cx="726065" cy="420935"/>
            </a:xfrm>
            <a:prstGeom prst="bentConnector3">
              <a:avLst>
                <a:gd name="adj1" fmla="val 50000"/>
              </a:avLst>
            </a:prstGeom>
            <a:noFill/>
            <a:ln w="21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66" name="Picture 31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782" y="3948468"/>
              <a:ext cx="479275" cy="293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91623" y="4207634"/>
              <a:ext cx="996391" cy="19598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1537" b="19260"/>
            <a:stretch/>
          </p:blipFill>
          <p:spPr>
            <a:xfrm>
              <a:off x="1169015" y="5286397"/>
              <a:ext cx="1387281" cy="294586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1001982" y="4469046"/>
              <a:ext cx="16264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dirty="0" smtClean="0">
                  <a:solidFill>
                    <a:prstClr val="black"/>
                  </a:solidFill>
                </a:rPr>
                <a:t>Apache Maven – Code Build</a:t>
              </a: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8908" y="3327636"/>
              <a:ext cx="939522" cy="210197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227" t="20973" r="27524" b="17014"/>
            <a:stretch/>
          </p:blipFill>
          <p:spPr>
            <a:xfrm>
              <a:off x="1317111" y="2432327"/>
              <a:ext cx="873558" cy="21974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307" t="6706" r="7715"/>
            <a:stretch/>
          </p:blipFill>
          <p:spPr>
            <a:xfrm>
              <a:off x="10034181" y="1817118"/>
              <a:ext cx="422111" cy="382790"/>
            </a:xfrm>
            <a:prstGeom prst="rect">
              <a:avLst/>
            </a:prstGeom>
            <a:noFill/>
          </p:spPr>
        </p:pic>
        <p:pic>
          <p:nvPicPr>
            <p:cNvPr id="1040" name="Picture 16" descr="Image result for java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778" y="3576123"/>
              <a:ext cx="401707" cy="589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28584" y="1466353"/>
              <a:ext cx="1322468" cy="323825"/>
            </a:xfrm>
            <a:prstGeom prst="rect">
              <a:avLst/>
            </a:prstGeom>
          </p:spPr>
        </p:pic>
        <p:pic>
          <p:nvPicPr>
            <p:cNvPr id="1044" name="Picture 20" descr="Image result for sonarlint eclipse"/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4" t="7036" r="27085" b="63553"/>
            <a:stretch/>
          </p:blipFill>
          <p:spPr bwMode="auto">
            <a:xfrm>
              <a:off x="3966087" y="5956226"/>
              <a:ext cx="1332373" cy="39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08717" y="2838697"/>
              <a:ext cx="689493" cy="429520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618414" y="5791034"/>
              <a:ext cx="919539" cy="156384"/>
            </a:xfrm>
            <a:prstGeom prst="rect">
              <a:avLst/>
            </a:prstGeom>
          </p:spPr>
        </p:pic>
        <p:pic>
          <p:nvPicPr>
            <p:cNvPr id="1025" name="Picture 102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666385" y="5696357"/>
              <a:ext cx="367007" cy="339428"/>
            </a:xfrm>
            <a:prstGeom prst="rect">
              <a:avLst/>
            </a:prstGeom>
          </p:spPr>
        </p:pic>
        <p:pic>
          <p:nvPicPr>
            <p:cNvPr id="1042" name="Picture 1041"/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63398" y="914107"/>
              <a:ext cx="535172" cy="476709"/>
            </a:xfrm>
            <a:prstGeom prst="rect">
              <a:avLst/>
            </a:prstGeom>
          </p:spPr>
        </p:pic>
        <p:pic>
          <p:nvPicPr>
            <p:cNvPr id="1046" name="Picture 1045"/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21063" y="4718353"/>
              <a:ext cx="491694" cy="491694"/>
            </a:xfrm>
            <a:prstGeom prst="rect">
              <a:avLst/>
            </a:prstGeom>
          </p:spPr>
        </p:pic>
        <p:pic>
          <p:nvPicPr>
            <p:cNvPr id="1048" name="Picture 1047"/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8771" y="929852"/>
              <a:ext cx="417989" cy="41798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50805" y="3704560"/>
              <a:ext cx="1587822" cy="373002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13780" y="962435"/>
              <a:ext cx="808796" cy="43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7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752" y="3972151"/>
            <a:ext cx="7980836" cy="2684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145" y="53056"/>
            <a:ext cx="7664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Monolithic to Microservices Migration Framework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26852" y="4838434"/>
            <a:ext cx="3938860" cy="148635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400" b="1" u="sng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prstClr val="black"/>
                </a:solidFill>
              </a:rPr>
              <a:t>&gt; 90 %         </a:t>
            </a:r>
            <a:r>
              <a:rPr lang="en-US" sz="1400" dirty="0" smtClean="0">
                <a:solidFill>
                  <a:prstClr val="black"/>
                </a:solidFill>
              </a:rPr>
              <a:t>-   </a:t>
            </a:r>
            <a:r>
              <a:rPr lang="en-US" sz="1400" b="1" dirty="0" smtClean="0">
                <a:solidFill>
                  <a:prstClr val="black"/>
                </a:solidFill>
              </a:rPr>
              <a:t>Excellent</a:t>
            </a:r>
            <a:r>
              <a:rPr lang="en-US" sz="1400" dirty="0" smtClean="0">
                <a:solidFill>
                  <a:prstClr val="black"/>
                </a:solidFill>
              </a:rPr>
              <a:t> : </a:t>
            </a:r>
            <a:r>
              <a:rPr lang="en-US" sz="1100" i="1" dirty="0" smtClean="0">
                <a:solidFill>
                  <a:prstClr val="black"/>
                </a:solidFill>
              </a:rPr>
              <a:t>Meeting Standards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prstClr val="black"/>
                </a:solidFill>
              </a:rPr>
              <a:t>80% - 90%  </a:t>
            </a:r>
            <a:r>
              <a:rPr lang="en-US" sz="1400" dirty="0" smtClean="0">
                <a:solidFill>
                  <a:prstClr val="black"/>
                </a:solidFill>
              </a:rPr>
              <a:t>-   </a:t>
            </a:r>
            <a:r>
              <a:rPr lang="en-US" sz="1400" b="1" dirty="0" smtClean="0">
                <a:solidFill>
                  <a:prstClr val="black"/>
                </a:solidFill>
              </a:rPr>
              <a:t>Good</a:t>
            </a:r>
            <a:r>
              <a:rPr lang="en-US" sz="1400" dirty="0" smtClean="0">
                <a:solidFill>
                  <a:prstClr val="black"/>
                </a:solidFill>
              </a:rPr>
              <a:t> :  </a:t>
            </a:r>
            <a:r>
              <a:rPr lang="en-US" sz="1200" dirty="0" smtClean="0">
                <a:solidFill>
                  <a:prstClr val="black"/>
                </a:solidFill>
              </a:rPr>
              <a:t>Acceptable Standards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prstClr val="black"/>
                </a:solidFill>
              </a:rPr>
              <a:t>&lt; </a:t>
            </a:r>
            <a:r>
              <a:rPr lang="en-US" sz="1400" b="1" dirty="0">
                <a:solidFill>
                  <a:prstClr val="black"/>
                </a:solidFill>
              </a:rPr>
              <a:t>8</a:t>
            </a:r>
            <a:r>
              <a:rPr lang="en-US" sz="1400" b="1" dirty="0" smtClean="0">
                <a:solidFill>
                  <a:prstClr val="black"/>
                </a:solidFill>
              </a:rPr>
              <a:t>0 %         </a:t>
            </a:r>
            <a:r>
              <a:rPr lang="en-US" sz="1400" dirty="0" smtClean="0">
                <a:solidFill>
                  <a:prstClr val="black"/>
                </a:solidFill>
              </a:rPr>
              <a:t>-   </a:t>
            </a:r>
            <a:r>
              <a:rPr lang="en-US" sz="1400" b="1" dirty="0" smtClean="0">
                <a:solidFill>
                  <a:prstClr val="black"/>
                </a:solidFill>
              </a:rPr>
              <a:t>Average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100" i="1" dirty="0" smtClean="0">
                <a:solidFill>
                  <a:prstClr val="black"/>
                </a:solidFill>
              </a:rPr>
              <a:t>Need to refactor the 	  	   services and bring more granularity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26852" y="4184248"/>
            <a:ext cx="3391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002060"/>
                </a:solidFill>
              </a:rPr>
              <a:t>Micro-services Pattern</a:t>
            </a:r>
          </a:p>
          <a:p>
            <a:pPr algn="ctr"/>
            <a:r>
              <a:rPr lang="en-US" sz="1600" b="1" i="1" dirty="0">
                <a:solidFill>
                  <a:srgbClr val="002060"/>
                </a:solidFill>
              </a:rPr>
              <a:t> Compliance Evaluation Scores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76" y="4153772"/>
            <a:ext cx="4116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002060"/>
                </a:solidFill>
              </a:rPr>
              <a:t>Multi-attribute</a:t>
            </a:r>
          </a:p>
          <a:p>
            <a:pPr algn="ctr"/>
            <a:r>
              <a:rPr lang="en-US" sz="1600" b="1" i="1" dirty="0" smtClean="0">
                <a:solidFill>
                  <a:srgbClr val="002060"/>
                </a:solidFill>
              </a:rPr>
              <a:t> Weighted  Framework model</a:t>
            </a:r>
            <a:endParaRPr lang="en-US" sz="1600" b="1" i="1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1659" y="4880275"/>
            <a:ext cx="1587038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 smtClean="0">
                <a:solidFill>
                  <a:prstClr val="black"/>
                </a:solidFill>
              </a:rPr>
              <a:t>Key Dimensions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prstClr val="black"/>
                </a:solidFill>
              </a:rPr>
              <a:t>Reusability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prstClr val="black"/>
                </a:solidFill>
              </a:rPr>
              <a:t>Extendibility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prstClr val="black"/>
                </a:solidFill>
              </a:rPr>
              <a:t>Customizability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prstClr val="black"/>
                </a:solidFill>
              </a:rPr>
              <a:t>Cacheability </a:t>
            </a:r>
            <a:endParaRPr lang="en-GB" sz="1400" dirty="0">
              <a:solidFill>
                <a:prstClr val="black"/>
              </a:solidFill>
            </a:endParaRPr>
          </a:p>
        </p:txBody>
      </p:sp>
      <p:pic>
        <p:nvPicPr>
          <p:cNvPr id="8" name="Picture 4" descr="https://www.blogcdn.com/www.engadget.com/media/2010/05/continuou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88" y="5052509"/>
            <a:ext cx="362504" cy="40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6767" y="3971503"/>
            <a:ext cx="3453642" cy="26285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10" name="Straight Connector 9"/>
          <p:cNvCxnSpPr/>
          <p:nvPr/>
        </p:nvCxnSpPr>
        <p:spPr>
          <a:xfrm flipH="1">
            <a:off x="469752" y="3406810"/>
            <a:ext cx="5181305" cy="54388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42849" y="3426948"/>
            <a:ext cx="2582471" cy="544555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740411" y="799992"/>
            <a:ext cx="6422640" cy="2534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363" y="1318570"/>
            <a:ext cx="2500366" cy="9491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C000"/>
            </a:solidFill>
          </a:ln>
          <a:effectLst/>
        </p:spPr>
        <p:txBody>
          <a:bodyPr wrap="square" anchor="ctr">
            <a:noAutofit/>
          </a:bodyPr>
          <a:lstStyle/>
          <a:p>
            <a:pPr algn="ctr"/>
            <a:r>
              <a:rPr lang="en-US" sz="1600" b="1" dirty="0" smtClean="0">
                <a:ln w="0"/>
                <a:solidFill>
                  <a:prstClr val="white"/>
                </a:solidFill>
              </a:rPr>
              <a:t>Services identification across multiple web-forms</a:t>
            </a:r>
          </a:p>
          <a:p>
            <a:pPr algn="ctr"/>
            <a:r>
              <a:rPr lang="en-US" sz="1600" b="1" dirty="0" smtClean="0">
                <a:ln w="0"/>
                <a:solidFill>
                  <a:prstClr val="white"/>
                </a:solidFill>
              </a:rPr>
              <a:t>(Domain Driven Design)</a:t>
            </a:r>
            <a:endParaRPr lang="en-US" sz="1600" b="1" dirty="0">
              <a:ln w="0"/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8524" y="2271822"/>
            <a:ext cx="2363101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1100" b="1" dirty="0" smtClean="0">
                <a:ln w="0"/>
                <a:solidFill>
                  <a:prstClr val="black"/>
                </a:solidFill>
              </a:rPr>
              <a:t>Web-forms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ln w="0"/>
                <a:solidFill>
                  <a:prstClr val="black"/>
                </a:solidFill>
              </a:rPr>
              <a:t>Mobile, Web, Backend systems</a:t>
            </a:r>
          </a:p>
          <a:p>
            <a:r>
              <a:rPr lang="en-US" sz="1100" b="1" dirty="0" smtClean="0">
                <a:ln w="0"/>
                <a:solidFill>
                  <a:prstClr val="black"/>
                </a:solidFill>
              </a:rPr>
              <a:t>DDD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Context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Anti-corruption </a:t>
            </a:r>
            <a:r>
              <a:rPr lang="en-US" sz="1100" dirty="0"/>
              <a:t>layer (ACL) </a:t>
            </a:r>
            <a:endParaRPr lang="en-US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Interchange </a:t>
            </a:r>
            <a:r>
              <a:rPr lang="en-US" sz="1100" dirty="0"/>
              <a:t>context</a:t>
            </a:r>
            <a:endParaRPr lang="en-US" sz="1100" dirty="0" smtClean="0">
              <a:ln w="0"/>
              <a:solidFill>
                <a:prstClr val="black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552663" y="1615254"/>
            <a:ext cx="566601" cy="44303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64008" tIns="64008" rIns="64008" bIns="64008" anchor="ctr"/>
          <a:lstStyle/>
          <a:p>
            <a:endParaRPr 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68972" y="1376519"/>
            <a:ext cx="2142351" cy="7315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ln w="0"/>
                <a:solidFill>
                  <a:prstClr val="white"/>
                </a:solidFill>
              </a:rPr>
              <a:t>Micro services </a:t>
            </a:r>
            <a:r>
              <a:rPr lang="en-US" sz="1600" b="1" dirty="0">
                <a:ln w="0"/>
                <a:solidFill>
                  <a:prstClr val="white"/>
                </a:solidFill>
              </a:rPr>
              <a:t>Migration </a:t>
            </a:r>
            <a:r>
              <a:rPr lang="en-US" sz="1600" b="1" dirty="0" smtClean="0">
                <a:ln w="0"/>
                <a:solidFill>
                  <a:prstClr val="white"/>
                </a:solidFill>
              </a:rPr>
              <a:t>framework</a:t>
            </a:r>
            <a:endParaRPr lang="en-US" sz="1600" b="1" dirty="0">
              <a:ln w="0"/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51899" y="2521879"/>
            <a:ext cx="27287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Sophisticated &amp; Collaborative,</a:t>
            </a:r>
          </a:p>
          <a:p>
            <a:pPr algn="ctr"/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Mechanism of </a:t>
            </a: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ranking </a:t>
            </a:r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based on the level of importance and </a:t>
            </a: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impact</a:t>
            </a:r>
            <a:endParaRPr lang="en-US" sz="11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38596" y="2256371"/>
            <a:ext cx="1654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  <a:cs typeface="Arial" panose="020B0604020202020204" pitchFamily="34" charset="0"/>
              </a:rPr>
              <a:t>Weighted Scoring model </a:t>
            </a:r>
          </a:p>
        </p:txBody>
      </p:sp>
      <p:pic>
        <p:nvPicPr>
          <p:cNvPr id="19" name="Picture 4" descr="http://www.orckestra.com/~/media/Images/Short%20Intro/illustration/Technical%20Services%20Page/system-integration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093" y="1183953"/>
            <a:ext cx="543489" cy="54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5453364" y="1615254"/>
            <a:ext cx="824733" cy="41511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64008" tIns="64008" rIns="64008" bIns="64008" anchor="ctr"/>
          <a:lstStyle/>
          <a:p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1" name="Picture 4" descr="https://www.blogcdn.com/www.engadget.com/media/2010/05/continuous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78" y="954422"/>
            <a:ext cx="667759" cy="66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336905" y="1376519"/>
            <a:ext cx="2230360" cy="8309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ln w="0"/>
                <a:solidFill>
                  <a:prstClr val="white"/>
                </a:solidFill>
              </a:rPr>
              <a:t>Refactoring to identify the i</a:t>
            </a:r>
            <a:r>
              <a:rPr lang="en-US" sz="1600" b="1" dirty="0" smtClean="0">
                <a:solidFill>
                  <a:prstClr val="white"/>
                </a:solidFill>
                <a:cs typeface="Arial" panose="020B0604020202020204" pitchFamily="34" charset="0"/>
              </a:rPr>
              <a:t>deal </a:t>
            </a:r>
            <a:r>
              <a:rPr lang="en-US" sz="1600" b="1" dirty="0">
                <a:solidFill>
                  <a:prstClr val="white"/>
                </a:solidFill>
                <a:cs typeface="Arial" panose="020B0604020202020204" pitchFamily="34" charset="0"/>
              </a:rPr>
              <a:t>Set of </a:t>
            </a:r>
            <a:r>
              <a:rPr lang="en-US" sz="1600" b="1" dirty="0" smtClean="0">
                <a:solidFill>
                  <a:prstClr val="white"/>
                </a:solidFill>
                <a:cs typeface="Arial" panose="020B0604020202020204" pitchFamily="34" charset="0"/>
              </a:rPr>
              <a:t>micro-services</a:t>
            </a:r>
            <a:r>
              <a:rPr lang="en-US" sz="1600" b="1" dirty="0" smtClean="0">
                <a:ln w="0"/>
                <a:solidFill>
                  <a:prstClr val="white"/>
                </a:solidFill>
              </a:rPr>
              <a:t>  </a:t>
            </a:r>
            <a:endParaRPr lang="en-US" sz="1600" b="1" dirty="0">
              <a:ln w="0"/>
              <a:solidFill>
                <a:prstClr val="white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8679282" y="1615254"/>
            <a:ext cx="824733" cy="41511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64008" tIns="64008" rIns="64008" bIns="64008" anchor="ctr"/>
          <a:lstStyle/>
          <a:p>
            <a:endParaRPr 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616032" y="1455697"/>
            <a:ext cx="2230360" cy="7315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C000"/>
            </a:solidFill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600" b="1" dirty="0" smtClean="0">
                <a:ln w="0"/>
                <a:solidFill>
                  <a:prstClr val="white"/>
                </a:solidFill>
              </a:rPr>
              <a:t>Commerce Product Compatibility Analysis </a:t>
            </a:r>
            <a:endParaRPr lang="en-US" sz="1600" b="1" dirty="0">
              <a:ln w="0"/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616032" y="2754644"/>
            <a:ext cx="2230360" cy="58477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ln w="0"/>
                <a:solidFill>
                  <a:prstClr val="black"/>
                </a:solidFill>
              </a:rPr>
              <a:t>Micro-services</a:t>
            </a:r>
          </a:p>
          <a:p>
            <a:pPr algn="ctr"/>
            <a:r>
              <a:rPr lang="en-US" sz="1600" b="1" dirty="0" smtClean="0">
                <a:ln w="0"/>
                <a:solidFill>
                  <a:prstClr val="black"/>
                </a:solidFill>
              </a:rPr>
              <a:t>implementation</a:t>
            </a:r>
            <a:endParaRPr lang="en-US" sz="1600" b="1" dirty="0">
              <a:ln w="0"/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91401" y="2294215"/>
            <a:ext cx="32702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b="1" dirty="0" smtClean="0">
                <a:solidFill>
                  <a:prstClr val="black"/>
                </a:solidFill>
              </a:rPr>
              <a:t>Iterative process </a:t>
            </a:r>
            <a:r>
              <a:rPr lang="en-GB" sz="1100" dirty="0" smtClean="0">
                <a:solidFill>
                  <a:prstClr val="black"/>
                </a:solidFill>
              </a:rPr>
              <a:t>ensuring the</a:t>
            </a:r>
          </a:p>
          <a:p>
            <a:pPr algn="ctr"/>
            <a:r>
              <a:rPr lang="en-GB" sz="1100" dirty="0" smtClean="0">
                <a:solidFill>
                  <a:prstClr val="black"/>
                </a:solidFill>
              </a:rPr>
              <a:t> required set of granularity</a:t>
            </a:r>
          </a:p>
          <a:p>
            <a:pPr algn="ctr"/>
            <a:r>
              <a:rPr lang="en-GB" sz="1100" dirty="0" smtClean="0">
                <a:solidFill>
                  <a:prstClr val="black"/>
                </a:solidFill>
              </a:rPr>
              <a:t> are obtained – as per the defined </a:t>
            </a:r>
          </a:p>
          <a:p>
            <a:pPr algn="ctr"/>
            <a:r>
              <a:rPr lang="en-GB" sz="1100" dirty="0" smtClean="0">
                <a:solidFill>
                  <a:prstClr val="black"/>
                </a:solidFill>
              </a:rPr>
              <a:t> </a:t>
            </a:r>
            <a:r>
              <a:rPr lang="en-US" sz="1100" dirty="0" smtClean="0">
                <a:solidFill>
                  <a:prstClr val="black"/>
                </a:solidFill>
              </a:rPr>
              <a:t>Micro-services </a:t>
            </a:r>
            <a:r>
              <a:rPr lang="en-GB" sz="1100" dirty="0" smtClean="0">
                <a:solidFill>
                  <a:prstClr val="black"/>
                </a:solidFill>
              </a:rPr>
              <a:t>Pattern Compliance </a:t>
            </a:r>
            <a:r>
              <a:rPr lang="en-GB" sz="1100" dirty="0">
                <a:solidFill>
                  <a:prstClr val="black"/>
                </a:solidFill>
              </a:rPr>
              <a:t>Scores </a:t>
            </a:r>
          </a:p>
        </p:txBody>
      </p:sp>
      <p:sp>
        <p:nvSpPr>
          <p:cNvPr id="27" name="Right Arrow 26"/>
          <p:cNvSpPr/>
          <p:nvPr/>
        </p:nvSpPr>
        <p:spPr>
          <a:xfrm rot="5400000">
            <a:off x="10623976" y="2281088"/>
            <a:ext cx="464546" cy="41511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64008" tIns="64008" rIns="64008" bIns="64008" anchor="ctr"/>
          <a:lstStyle/>
          <a:p>
            <a:endParaRPr 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93798" y="3233043"/>
            <a:ext cx="274320" cy="27432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30933" y="952810"/>
            <a:ext cx="365760" cy="365760"/>
          </a:xfrm>
          <a:prstGeom prst="ellipse">
            <a:avLst/>
          </a:prstGeom>
          <a:solidFill>
            <a:srgbClr val="FFDD3E"/>
          </a:solidFill>
          <a:ln w="12700">
            <a:noFill/>
            <a:miter lim="800000"/>
            <a:headEnd/>
            <a:tailEnd/>
          </a:ln>
          <a:effectLst/>
        </p:spPr>
        <p:txBody>
          <a:bodyPr lIns="91533" tIns="45765" rIns="91533" bIns="45765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3558879" y="1012897"/>
            <a:ext cx="365760" cy="365760"/>
          </a:xfrm>
          <a:prstGeom prst="ellipse">
            <a:avLst/>
          </a:prstGeom>
          <a:solidFill>
            <a:srgbClr val="FFDD3E"/>
          </a:solidFill>
          <a:ln w="12700">
            <a:noFill/>
            <a:miter lim="800000"/>
            <a:headEnd/>
            <a:tailEnd/>
          </a:ln>
          <a:effectLst/>
        </p:spPr>
        <p:txBody>
          <a:bodyPr lIns="91533" tIns="45765" rIns="91533" bIns="45765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6346774" y="1012897"/>
            <a:ext cx="365760" cy="365760"/>
          </a:xfrm>
          <a:prstGeom prst="ellipse">
            <a:avLst/>
          </a:prstGeom>
          <a:solidFill>
            <a:srgbClr val="FFDD3E"/>
          </a:solidFill>
          <a:ln w="12700">
            <a:noFill/>
            <a:miter lim="800000"/>
            <a:headEnd/>
            <a:tailEnd/>
          </a:ln>
          <a:effectLst/>
        </p:spPr>
        <p:txBody>
          <a:bodyPr lIns="91533" tIns="45765" rIns="91533" bIns="45765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3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9573304" y="1012897"/>
            <a:ext cx="365760" cy="365760"/>
          </a:xfrm>
          <a:prstGeom prst="ellipse">
            <a:avLst/>
          </a:prstGeom>
          <a:solidFill>
            <a:srgbClr val="FFDD3E"/>
          </a:solidFill>
          <a:ln w="12700">
            <a:noFill/>
            <a:miter lim="800000"/>
            <a:headEnd/>
            <a:tailEnd/>
          </a:ln>
          <a:effectLst/>
        </p:spPr>
        <p:txBody>
          <a:bodyPr lIns="91533" tIns="45765" rIns="91533" bIns="45765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4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9573303" y="2303874"/>
            <a:ext cx="365760" cy="365760"/>
          </a:xfrm>
          <a:prstGeom prst="ellipse">
            <a:avLst/>
          </a:prstGeom>
          <a:solidFill>
            <a:srgbClr val="92D050"/>
          </a:solidFill>
          <a:ln w="12700">
            <a:noFill/>
            <a:miter lim="800000"/>
            <a:headEnd/>
            <a:tailEnd/>
          </a:ln>
          <a:effectLst/>
        </p:spPr>
        <p:txBody>
          <a:bodyPr lIns="91533" tIns="45765" rIns="91533" bIns="45765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5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3630084" y="5451655"/>
            <a:ext cx="977433" cy="44303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64008" tIns="64008" rIns="64008" bIns="64008" anchor="ctr"/>
          <a:lstStyle/>
          <a:p>
            <a:endParaRPr 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4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241651" y="3684524"/>
            <a:ext cx="11770732" cy="2856958"/>
          </a:xfrm>
          <a:prstGeom prst="rect">
            <a:avLst/>
          </a:prstGeom>
          <a:noFill/>
          <a:ln w="38100" cap="flat" cmpd="sng" algn="ctr">
            <a:solidFill>
              <a:srgbClr val="0063BE">
                <a:lumMod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 smtClean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8417" y="1060873"/>
            <a:ext cx="3237095" cy="16953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 smtClean="0">
                <a:solidFill>
                  <a:prstClr val="white"/>
                </a:solidFill>
                <a:latin typeface="Georgia" panose="02040502050405020303" pitchFamily="18" charset="0"/>
              </a:rPr>
              <a:t>Commerce systems are maturing in support of </a:t>
            </a:r>
            <a:r>
              <a:rPr lang="en-US" dirty="0" smtClean="0">
                <a:solidFill>
                  <a:prstClr val="white"/>
                </a:solidFill>
                <a:latin typeface="Georgia" panose="02040502050405020303" pitchFamily="18" charset="0"/>
              </a:rPr>
              <a:t>“</a:t>
            </a:r>
            <a:r>
              <a:rPr lang="en-US" b="1" dirty="0" smtClean="0">
                <a:solidFill>
                  <a:srgbClr val="FFC000"/>
                </a:solidFill>
                <a:latin typeface="Georgia" panose="02040502050405020303" pitchFamily="18" charset="0"/>
              </a:rPr>
              <a:t>new business models</a:t>
            </a:r>
            <a:r>
              <a:rPr lang="en-US" b="1" dirty="0" smtClean="0">
                <a:solidFill>
                  <a:prstClr val="white"/>
                </a:solidFill>
                <a:latin typeface="Georgia" panose="02040502050405020303" pitchFamily="18" charset="0"/>
              </a:rPr>
              <a:t>” </a:t>
            </a:r>
            <a:r>
              <a:rPr lang="en-US" sz="1600" dirty="0" smtClean="0">
                <a:solidFill>
                  <a:prstClr val="white"/>
                </a:solidFill>
                <a:latin typeface="Georgia" panose="02040502050405020303" pitchFamily="18" charset="0"/>
              </a:rPr>
              <a:t>and  transformation from </a:t>
            </a:r>
            <a:r>
              <a:rPr lang="en-US" dirty="0" smtClean="0">
                <a:solidFill>
                  <a:prstClr val="white"/>
                </a:solidFill>
                <a:latin typeface="Georgia" panose="02040502050405020303" pitchFamily="18" charset="0"/>
              </a:rPr>
              <a:t>“</a:t>
            </a:r>
            <a:r>
              <a:rPr lang="en-US" b="1" dirty="0" smtClean="0">
                <a:solidFill>
                  <a:srgbClr val="FFC000"/>
                </a:solidFill>
                <a:latin typeface="Georgia" panose="02040502050405020303" pitchFamily="18" charset="0"/>
              </a:rPr>
              <a:t>system </a:t>
            </a:r>
            <a:r>
              <a:rPr lang="en-US" b="1" dirty="0">
                <a:solidFill>
                  <a:srgbClr val="FFC000"/>
                </a:solidFill>
                <a:latin typeface="Georgia" panose="02040502050405020303" pitchFamily="18" charset="0"/>
              </a:rPr>
              <a:t>of records </a:t>
            </a:r>
            <a:r>
              <a:rPr lang="en-US" b="1" dirty="0" smtClean="0">
                <a:solidFill>
                  <a:srgbClr val="FFC000"/>
                </a:solidFill>
                <a:latin typeface="Georgia" panose="02040502050405020303" pitchFamily="18" charset="0"/>
              </a:rPr>
              <a:t>to  </a:t>
            </a:r>
            <a:r>
              <a:rPr lang="en-US" b="1" dirty="0">
                <a:solidFill>
                  <a:srgbClr val="FFC000"/>
                </a:solidFill>
                <a:latin typeface="Georgia" panose="02040502050405020303" pitchFamily="18" charset="0"/>
              </a:rPr>
              <a:t>system of engagement</a:t>
            </a:r>
            <a:r>
              <a:rPr lang="en-US" b="1" dirty="0">
                <a:solidFill>
                  <a:prstClr val="white"/>
                </a:solidFill>
                <a:latin typeface="Georgia" panose="02040502050405020303" pitchFamily="18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Georgia" panose="02040502050405020303" pitchFamily="18" charset="0"/>
              </a:rPr>
              <a:t>“</a:t>
            </a:r>
            <a:endParaRPr lang="en-GB" b="1" dirty="0">
              <a:solidFill>
                <a:prstClr val="white"/>
              </a:solidFill>
              <a:latin typeface="Georgia" panose="02040502050405020303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6537" y="3269049"/>
            <a:ext cx="3548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   Development processes maturity </a:t>
            </a:r>
            <a:endParaRPr lang="en-GB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925" y="92895"/>
            <a:ext cx="6393545" cy="48013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b="1" dirty="0">
                <a:solidFill>
                  <a:prstClr val="white"/>
                </a:solidFill>
              </a:rPr>
              <a:t>Evolving trends in Online Retail landscape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7974" y="1021470"/>
            <a:ext cx="180444" cy="17835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39298" y="745176"/>
            <a:ext cx="7073011" cy="2613693"/>
            <a:chOff x="3836839" y="680838"/>
            <a:chExt cx="8199394" cy="3029926"/>
          </a:xfrm>
        </p:grpSpPr>
        <p:grpSp>
          <p:nvGrpSpPr>
            <p:cNvPr id="5" name="Group 4"/>
            <p:cNvGrpSpPr/>
            <p:nvPr/>
          </p:nvGrpSpPr>
          <p:grpSpPr>
            <a:xfrm>
              <a:off x="3836839" y="680838"/>
              <a:ext cx="7904311" cy="3029926"/>
              <a:chOff x="1976481" y="1018144"/>
              <a:chExt cx="7904311" cy="3029926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976481" y="1018144"/>
                <a:ext cx="7904311" cy="2812931"/>
                <a:chOff x="1737634" y="888212"/>
                <a:chExt cx="7904311" cy="2812931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1737634" y="918707"/>
                  <a:ext cx="7904311" cy="2782436"/>
                  <a:chOff x="2539548" y="960436"/>
                  <a:chExt cx="7012667" cy="2468564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2539548" y="960436"/>
                    <a:ext cx="7012667" cy="2468564"/>
                    <a:chOff x="416833" y="1335994"/>
                    <a:chExt cx="6965983" cy="2357212"/>
                  </a:xfrm>
                </p:grpSpPr>
                <p:pic>
                  <p:nvPicPr>
                    <p:cNvPr id="1026" name="Picture 2" descr="Image result for semi circle outlin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duotone>
                        <a:prstClr val="black"/>
                        <a:srgbClr val="7030A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6833" y="1335994"/>
                      <a:ext cx="2170827" cy="11786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3" name="Picture 2" descr="Image result for semi circle outlin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duotone>
                        <a:prstClr val="black"/>
                        <a:srgbClr val="7030A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flipV="1">
                      <a:off x="2055132" y="2514600"/>
                      <a:ext cx="2170827" cy="11786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4" name="Picture 2" descr="Image result for semi circle outlin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duotone>
                        <a:prstClr val="black"/>
                        <a:srgbClr val="7030A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573690" y="1335994"/>
                      <a:ext cx="2170827" cy="11786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" name="Picture 2" descr="Image result for semi circle outlin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duotone>
                        <a:prstClr val="black"/>
                        <a:srgbClr val="7030A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flipV="1">
                      <a:off x="5211989" y="2514600"/>
                      <a:ext cx="2170827" cy="11786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945155" y="1104499"/>
                    <a:ext cx="1374160" cy="3003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400" b="1">
                        <a:solidFill>
                          <a:srgbClr val="C00000"/>
                        </a:solidFill>
                      </a:defRPr>
                    </a:lvl1pPr>
                  </a:lstStyle>
                  <a:p>
                    <a:r>
                      <a:rPr lang="en-US" sz="1600" dirty="0">
                        <a:solidFill>
                          <a:srgbClr val="FFFF00"/>
                        </a:solidFill>
                      </a:rPr>
                      <a:t>eCommerce</a:t>
                    </a:r>
                    <a:endParaRPr lang="en-GB" dirty="0">
                      <a:solidFill>
                        <a:srgbClr val="FFFF00"/>
                      </a:solidFill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420563" y="2798214"/>
                    <a:ext cx="1779768" cy="4641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 smtClean="0">
                        <a:solidFill>
                          <a:srgbClr val="FFFF00"/>
                        </a:solidFill>
                      </a:rPr>
                      <a:t>Multichannel</a:t>
                    </a:r>
                  </a:p>
                  <a:p>
                    <a:pPr algn="ctr"/>
                    <a:r>
                      <a:rPr lang="en-US" sz="1400" b="1" dirty="0" smtClean="0">
                        <a:solidFill>
                          <a:srgbClr val="FFFF00"/>
                        </a:solidFill>
                      </a:rPr>
                      <a:t>retail</a:t>
                    </a:r>
                    <a:endParaRPr lang="en-GB" sz="1400" b="1" dirty="0">
                      <a:solidFill>
                        <a:srgbClr val="FFFF00"/>
                      </a:solidFill>
                    </a:endParaRP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920364" y="1104499"/>
                    <a:ext cx="1779768" cy="4641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400" b="1">
                        <a:solidFill>
                          <a:srgbClr val="C00000"/>
                        </a:solidFill>
                      </a:defRPr>
                    </a:lvl1pPr>
                  </a:lstStyle>
                  <a:p>
                    <a:r>
                      <a:rPr lang="en-US" dirty="0" smtClean="0">
                        <a:solidFill>
                          <a:srgbClr val="FFFF00"/>
                        </a:solidFill>
                      </a:rPr>
                      <a:t>Omni channel</a:t>
                    </a:r>
                  </a:p>
                  <a:p>
                    <a:r>
                      <a:rPr lang="en-US" dirty="0" smtClean="0">
                        <a:solidFill>
                          <a:srgbClr val="FFFF00"/>
                        </a:solidFill>
                      </a:rPr>
                      <a:t>Retail</a:t>
                    </a:r>
                    <a:endParaRPr lang="en-GB" dirty="0">
                      <a:solidFill>
                        <a:srgbClr val="FFFF00"/>
                      </a:solidFill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7569643" y="2777568"/>
                    <a:ext cx="1779768" cy="4641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400" b="1">
                        <a:solidFill>
                          <a:srgbClr val="C00000"/>
                        </a:solidFill>
                      </a:defRPr>
                    </a:lvl1pPr>
                  </a:lstStyle>
                  <a:p>
                    <a:r>
                      <a:rPr lang="en-US" dirty="0" smtClean="0">
                        <a:solidFill>
                          <a:srgbClr val="FFFF00"/>
                        </a:solidFill>
                      </a:rPr>
                      <a:t>Connected </a:t>
                    </a:r>
                  </a:p>
                  <a:p>
                    <a:r>
                      <a:rPr lang="en-US" dirty="0" smtClean="0">
                        <a:solidFill>
                          <a:srgbClr val="FFFF00"/>
                        </a:solidFill>
                      </a:rPr>
                      <a:t>Retail</a:t>
                    </a:r>
                    <a:endParaRPr lang="en-GB" dirty="0">
                      <a:solidFill>
                        <a:srgbClr val="FFFF00"/>
                      </a:solidFill>
                    </a:endParaRPr>
                  </a:p>
                </p:txBody>
              </p:sp>
            </p:grp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10" t="39226" r="79320" b="4181"/>
                <a:stretch/>
              </p:blipFill>
              <p:spPr>
                <a:xfrm>
                  <a:off x="2722468" y="1742131"/>
                  <a:ext cx="579964" cy="1631147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026" t="38198" r="8221" b="24112"/>
                <a:stretch/>
              </p:blipFill>
              <p:spPr>
                <a:xfrm>
                  <a:off x="7826807" y="1742131"/>
                  <a:ext cx="1193368" cy="1248023"/>
                </a:xfrm>
                <a:prstGeom prst="ellipse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174857"/>
                    </a:clrFrom>
                    <a:clrTo>
                      <a:srgbClr val="174857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829" t="18658" r="53285" b="30619"/>
                <a:stretch/>
              </p:blipFill>
              <p:spPr>
                <a:xfrm>
                  <a:off x="4307036" y="888212"/>
                  <a:ext cx="968846" cy="1429641"/>
                </a:xfrm>
                <a:prstGeom prst="rect">
                  <a:avLst/>
                </a:prstGeom>
              </p:spPr>
            </p:pic>
          </p:grpSp>
          <p:sp>
            <p:nvSpPr>
              <p:cNvPr id="29" name="Rectangle 28"/>
              <p:cNvSpPr/>
              <p:nvPr/>
            </p:nvSpPr>
            <p:spPr>
              <a:xfrm>
                <a:off x="4324086" y="3771071"/>
                <a:ext cx="11528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 err="1" smtClean="0">
                    <a:solidFill>
                      <a:prstClr val="black"/>
                    </a:solidFill>
                  </a:rPr>
                  <a:t>Siloed</a:t>
                </a:r>
                <a:r>
                  <a:rPr lang="en-US" sz="1200" b="1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1200" b="1" dirty="0">
                    <a:solidFill>
                      <a:prstClr val="black"/>
                    </a:solidFill>
                  </a:rPr>
                  <a:t>channel </a:t>
                </a:r>
                <a:endParaRPr lang="en-GB" sz="12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891345" y="3530777"/>
                <a:ext cx="20364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</a:rPr>
                  <a:t>single view of </a:t>
                </a:r>
                <a:endParaRPr lang="en-US" sz="1200" b="1" dirty="0" smtClean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1200" b="1" dirty="0" smtClean="0">
                    <a:solidFill>
                      <a:prstClr val="black"/>
                    </a:solidFill>
                  </a:rPr>
                  <a:t>customer</a:t>
                </a:r>
                <a:r>
                  <a:rPr lang="en-US" sz="1200" b="1" dirty="0">
                    <a:solidFill>
                      <a:prstClr val="black"/>
                    </a:solidFill>
                  </a:rPr>
                  <a:t>, product, inventory</a:t>
                </a:r>
                <a:endParaRPr lang="en-GB" sz="1200" b="1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9653579" y="807720"/>
              <a:ext cx="23826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</a:rPr>
                <a:t>Integrated channels delivers </a:t>
              </a:r>
              <a:endParaRPr lang="en-US" sz="1200" b="1" dirty="0" smtClean="0">
                <a:solidFill>
                  <a:prstClr val="black"/>
                </a:solidFill>
              </a:endParaRPr>
            </a:p>
            <a:p>
              <a:pPr algn="ctr"/>
              <a:r>
                <a:rPr lang="en-US" sz="1200" b="1" dirty="0" smtClean="0">
                  <a:solidFill>
                    <a:prstClr val="black"/>
                  </a:solidFill>
                </a:rPr>
                <a:t>consistent branded </a:t>
              </a:r>
              <a:r>
                <a:rPr lang="en-GB" sz="1200" b="1" dirty="0" smtClean="0">
                  <a:solidFill>
                    <a:prstClr val="black"/>
                  </a:solidFill>
                </a:rPr>
                <a:t>customer </a:t>
              </a:r>
              <a:r>
                <a:rPr lang="en-GB" sz="1200" b="1" dirty="0">
                  <a:solidFill>
                    <a:prstClr val="black"/>
                  </a:solidFill>
                </a:rPr>
                <a:t>experience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1102" y="6122340"/>
            <a:ext cx="10977352" cy="779837"/>
            <a:chOff x="3029917" y="4843092"/>
            <a:chExt cx="10977352" cy="779837"/>
          </a:xfrm>
        </p:grpSpPr>
        <p:sp>
          <p:nvSpPr>
            <p:cNvPr id="41" name="Right Arrow 40"/>
            <p:cNvSpPr/>
            <p:nvPr/>
          </p:nvSpPr>
          <p:spPr>
            <a:xfrm>
              <a:off x="3029917" y="4843092"/>
              <a:ext cx="10977352" cy="779837"/>
            </a:xfrm>
            <a:prstGeom prst="rightArrow">
              <a:avLst/>
            </a:prstGeom>
            <a:solidFill>
              <a:srgbClr val="83389B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 smtClean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97208" y="5060087"/>
              <a:ext cx="97454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Standardization of processes</a:t>
              </a:r>
              <a:r>
                <a:rPr lang="en-CA" dirty="0">
                  <a:solidFill>
                    <a:prstClr val="white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, methods, approaches and tools into a consistent and coordinated model</a:t>
              </a:r>
              <a:endParaRPr lang="en-GB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687258" y="3834569"/>
            <a:ext cx="2472987" cy="2455960"/>
            <a:chOff x="1067112" y="3822882"/>
            <a:chExt cx="2472987" cy="2455960"/>
          </a:xfrm>
        </p:grpSpPr>
        <p:sp>
          <p:nvSpPr>
            <p:cNvPr id="44" name="Teardrop 43"/>
            <p:cNvSpPr/>
            <p:nvPr/>
          </p:nvSpPr>
          <p:spPr>
            <a:xfrm rot="2412419">
              <a:off x="1222282" y="3822882"/>
              <a:ext cx="1784402" cy="1735721"/>
            </a:xfrm>
            <a:prstGeom prst="teardrop">
              <a:avLst/>
            </a:prstGeom>
            <a:solidFill>
              <a:srgbClr val="0063BE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 smtClean="0">
                <a:solidFill>
                  <a:srgbClr val="000000"/>
                </a:solidFill>
                <a:latin typeface="Myriad Pro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8974" y="4302337"/>
              <a:ext cx="188357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CA" sz="1600" dirty="0">
                  <a:solidFill>
                    <a:prstClr val="white"/>
                  </a:solidFill>
                </a:rPr>
                <a:t>Basic Agile and Scrum</a:t>
              </a:r>
            </a:p>
            <a:p>
              <a:pPr algn="ctr">
                <a:defRPr/>
              </a:pPr>
              <a:r>
                <a:rPr lang="en-US" sz="1600" spc="20" dirty="0">
                  <a:solidFill>
                    <a:prstClr val="white"/>
                  </a:solidFill>
                </a:rPr>
                <a:t>methodology</a:t>
              </a:r>
              <a:endParaRPr lang="en-US" sz="1600" b="1" kern="0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067112" y="5632511"/>
              <a:ext cx="24729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1" indent="-111125" defTabSz="914349">
                <a:buFont typeface="Wingdings" panose="05000000000000000000" pitchFamily="2" charset="2"/>
                <a:buChar char="§"/>
              </a:pPr>
              <a:r>
                <a:rPr lang="en-US" sz="1200" spc="20" dirty="0" smtClean="0">
                  <a:solidFill>
                    <a:srgbClr val="000000"/>
                  </a:solidFill>
                </a:rPr>
                <a:t>Moderate Build </a:t>
              </a:r>
              <a:r>
                <a:rPr lang="en-US" sz="1200" spc="20" dirty="0">
                  <a:solidFill>
                    <a:srgbClr val="000000"/>
                  </a:solidFill>
                </a:rPr>
                <a:t>&amp; deploy </a:t>
              </a:r>
              <a:r>
                <a:rPr lang="en-US" sz="1200" spc="20" dirty="0" smtClean="0">
                  <a:solidFill>
                    <a:srgbClr val="000000"/>
                  </a:solidFill>
                </a:rPr>
                <a:t>cycle </a:t>
              </a:r>
            </a:p>
            <a:p>
              <a:pPr marL="60325" lvl="1" defTabSz="914349"/>
              <a:r>
                <a:rPr lang="en-US" sz="1200" spc="20" dirty="0" smtClean="0">
                  <a:solidFill>
                    <a:srgbClr val="000000"/>
                  </a:solidFill>
                </a:rPr>
                <a:t>( </a:t>
              </a:r>
              <a:r>
                <a:rPr lang="en-US" sz="1200" spc="20" dirty="0">
                  <a:solidFill>
                    <a:srgbClr val="000000"/>
                  </a:solidFill>
                </a:rPr>
                <a:t>4 – 6 weeks</a:t>
              </a:r>
              <a:r>
                <a:rPr lang="en-US" sz="1200" spc="20" dirty="0" smtClean="0">
                  <a:solidFill>
                    <a:srgbClr val="000000"/>
                  </a:solidFill>
                </a:rPr>
                <a:t>)</a:t>
              </a:r>
            </a:p>
            <a:p>
              <a:pPr marL="171450" lvl="1" indent="-111125" defTabSz="914349">
                <a:buFont typeface="Wingdings" panose="05000000000000000000" pitchFamily="2" charset="2"/>
                <a:buChar char="§"/>
              </a:pPr>
              <a:r>
                <a:rPr lang="en-US" sz="1200" spc="20" dirty="0" smtClean="0">
                  <a:solidFill>
                    <a:srgbClr val="000000"/>
                  </a:solidFill>
                </a:rPr>
                <a:t>Incremental Delivery</a:t>
              </a:r>
              <a:endParaRPr lang="en-US" sz="1200" spc="2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93200" y="3840195"/>
            <a:ext cx="2376086" cy="2512610"/>
            <a:chOff x="3694162" y="3791027"/>
            <a:chExt cx="2376086" cy="2512610"/>
          </a:xfrm>
        </p:grpSpPr>
        <p:sp>
          <p:nvSpPr>
            <p:cNvPr id="49" name="Teardrop 48"/>
            <p:cNvSpPr/>
            <p:nvPr/>
          </p:nvSpPr>
          <p:spPr>
            <a:xfrm rot="2412419">
              <a:off x="3808806" y="3791027"/>
              <a:ext cx="1784401" cy="1735720"/>
            </a:xfrm>
            <a:prstGeom prst="teardrop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 smtClean="0">
                <a:solidFill>
                  <a:srgbClr val="000000"/>
                </a:solidFill>
                <a:latin typeface="Myriad Pro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60377" y="4143067"/>
              <a:ext cx="19669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kern="0" dirty="0">
                  <a:solidFill>
                    <a:prstClr val="white"/>
                  </a:solidFill>
                </a:rPr>
                <a:t>Distributed/</a:t>
              </a:r>
            </a:p>
            <a:p>
              <a:pPr algn="ctr"/>
              <a:r>
                <a:rPr lang="en-CA" sz="1600" kern="0" dirty="0">
                  <a:solidFill>
                    <a:prstClr val="white"/>
                  </a:solidFill>
                </a:rPr>
                <a:t>Scaled </a:t>
              </a:r>
              <a:r>
                <a:rPr lang="en-CA" sz="1600" kern="0" dirty="0" smtClean="0">
                  <a:solidFill>
                    <a:prstClr val="white"/>
                  </a:solidFill>
                </a:rPr>
                <a:t>agile development methodologies</a:t>
              </a:r>
              <a:endParaRPr lang="en-CA" sz="1600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94162" y="5564973"/>
              <a:ext cx="237608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spc="20" dirty="0">
                  <a:solidFill>
                    <a:srgbClr val="000000"/>
                  </a:solidFill>
                </a:rPr>
                <a:t>Synchronized Delivery across enterprise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CA" sz="1200" dirty="0" smtClean="0">
                  <a:solidFill>
                    <a:prstClr val="black"/>
                  </a:solidFill>
                </a:rPr>
                <a:t>Shortened cycles (</a:t>
              </a:r>
              <a:r>
                <a:rPr lang="en-CA" sz="1200" dirty="0">
                  <a:solidFill>
                    <a:prstClr val="black"/>
                  </a:solidFill>
                </a:rPr>
                <a:t>2-3 </a:t>
              </a:r>
              <a:r>
                <a:rPr lang="en-CA" sz="1200" dirty="0" smtClean="0">
                  <a:solidFill>
                    <a:prstClr val="black"/>
                  </a:solidFill>
                </a:rPr>
                <a:t>week)</a:t>
              </a:r>
              <a:endParaRPr lang="en-GB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05973" y="3845439"/>
            <a:ext cx="2907530" cy="2383758"/>
            <a:chOff x="6305085" y="3791028"/>
            <a:chExt cx="2907530" cy="2383758"/>
          </a:xfrm>
        </p:grpSpPr>
        <p:sp>
          <p:nvSpPr>
            <p:cNvPr id="50" name="Teardrop 49"/>
            <p:cNvSpPr/>
            <p:nvPr/>
          </p:nvSpPr>
          <p:spPr>
            <a:xfrm rot="2412419">
              <a:off x="6330032" y="3791028"/>
              <a:ext cx="1784401" cy="1735721"/>
            </a:xfrm>
            <a:prstGeom prst="teardrop">
              <a:avLst/>
            </a:prstGeom>
            <a:solidFill>
              <a:srgbClr val="55A51C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 smtClean="0">
                <a:solidFill>
                  <a:srgbClr val="000000"/>
                </a:solidFill>
                <a:latin typeface="Myriad Pro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05085" y="4349953"/>
              <a:ext cx="1923992" cy="6100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CA" sz="1600" kern="0" dirty="0" smtClean="0">
                  <a:solidFill>
                    <a:prstClr val="white"/>
                  </a:solidFill>
                </a:rPr>
                <a:t>CI/CD</a:t>
              </a:r>
              <a:r>
                <a:rPr lang="en-CA" sz="1600" kern="0" dirty="0">
                  <a:solidFill>
                    <a:prstClr val="white"/>
                  </a:solidFill>
                </a:rPr>
                <a:t> </a:t>
              </a:r>
              <a:r>
                <a:rPr lang="en-CA" sz="1600" kern="0" dirty="0" smtClean="0">
                  <a:solidFill>
                    <a:prstClr val="white"/>
                  </a:solidFill>
                </a:rPr>
                <a:t>focus with emphasis on  automation</a:t>
              </a:r>
              <a:endParaRPr lang="en-GB" sz="1600" kern="0" dirty="0">
                <a:solidFill>
                  <a:prstClr val="white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333671" y="5528455"/>
              <a:ext cx="28789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1" indent="-111125" defTabSz="914349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200" spc="20" dirty="0" smtClean="0">
                  <a:solidFill>
                    <a:srgbClr val="000000"/>
                  </a:solidFill>
                </a:rPr>
                <a:t>360 </a:t>
              </a:r>
              <a:r>
                <a:rPr lang="en-US" sz="1200" spc="20" dirty="0">
                  <a:solidFill>
                    <a:srgbClr val="000000"/>
                  </a:solidFill>
                </a:rPr>
                <a:t>degree traceability</a:t>
              </a:r>
            </a:p>
            <a:p>
              <a:pPr marL="171450" lvl="1" indent="-111125" defTabSz="914349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200" b="1" spc="20" dirty="0">
                  <a:solidFill>
                    <a:srgbClr val="000000"/>
                  </a:solidFill>
                </a:rPr>
                <a:t>Micro releases </a:t>
              </a:r>
              <a:r>
                <a:rPr lang="en-US" sz="1200" spc="20" dirty="0">
                  <a:solidFill>
                    <a:srgbClr val="000000"/>
                  </a:solidFill>
                </a:rPr>
                <a:t>approach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229965" y="3879249"/>
            <a:ext cx="3040642" cy="2371078"/>
            <a:chOff x="8450362" y="3870323"/>
            <a:chExt cx="3040642" cy="2371078"/>
          </a:xfrm>
        </p:grpSpPr>
        <p:sp>
          <p:nvSpPr>
            <p:cNvPr id="56" name="Teardrop 55"/>
            <p:cNvSpPr/>
            <p:nvPr/>
          </p:nvSpPr>
          <p:spPr>
            <a:xfrm rot="2412419">
              <a:off x="8789585" y="3870323"/>
              <a:ext cx="1784402" cy="1735721"/>
            </a:xfrm>
            <a:prstGeom prst="teardrop">
              <a:avLst/>
            </a:prstGeom>
            <a:solidFill>
              <a:srgbClr val="974B07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 smtClean="0">
                <a:solidFill>
                  <a:srgbClr val="000000"/>
                </a:solidFill>
                <a:latin typeface="Myriad Pro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746168" y="4321567"/>
              <a:ext cx="19669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Myriad Pro"/>
                </a:rPr>
                <a:t>Dev Ops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Myriad Pro"/>
                </a:rPr>
                <a:t>+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Myriad Pro"/>
                </a:rPr>
                <a:t>Micro service </a:t>
              </a:r>
            </a:p>
            <a:p>
              <a:pPr algn="ctr"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Myriad Pro"/>
                </a:rPr>
                <a:t>maturity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450362" y="5595070"/>
              <a:ext cx="30406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1" indent="-111125" defTabSz="914349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200" b="1" spc="20" dirty="0">
                  <a:solidFill>
                    <a:srgbClr val="000000"/>
                  </a:solidFill>
                </a:rPr>
                <a:t>Domain driven design </a:t>
              </a:r>
              <a:r>
                <a:rPr lang="en-US" sz="1200" spc="20" dirty="0" smtClean="0">
                  <a:solidFill>
                    <a:srgbClr val="000000"/>
                  </a:solidFill>
                </a:rPr>
                <a:t>methodologies</a:t>
              </a:r>
              <a:endParaRPr lang="en-US" sz="1200" spc="20" dirty="0">
                <a:solidFill>
                  <a:srgbClr val="000000"/>
                </a:solidFill>
              </a:endParaRPr>
            </a:p>
            <a:p>
              <a:pPr marL="171450" lvl="1" indent="-111125" defTabSz="914349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200" b="1" spc="20" dirty="0" smtClean="0">
                  <a:solidFill>
                    <a:srgbClr val="000000"/>
                  </a:solidFill>
                </a:rPr>
                <a:t>Container</a:t>
              </a:r>
              <a:r>
                <a:rPr lang="en-US" sz="1200" spc="20" dirty="0" smtClean="0">
                  <a:solidFill>
                    <a:srgbClr val="000000"/>
                  </a:solidFill>
                </a:rPr>
                <a:t> </a:t>
              </a:r>
              <a:r>
                <a:rPr lang="en-US" sz="1200" spc="20" dirty="0">
                  <a:solidFill>
                    <a:srgbClr val="000000"/>
                  </a:solidFill>
                </a:rPr>
                <a:t>based </a:t>
              </a:r>
              <a:r>
                <a:rPr lang="en-US" sz="1200" spc="20" dirty="0" smtClean="0">
                  <a:solidFill>
                    <a:srgbClr val="000000"/>
                  </a:solidFill>
                </a:rPr>
                <a:t>development</a:t>
              </a: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5" t="57666" r="30576"/>
          <a:stretch/>
        </p:blipFill>
        <p:spPr>
          <a:xfrm>
            <a:off x="8237530" y="1913607"/>
            <a:ext cx="845688" cy="105436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A4555"/>
              </a:clrFrom>
              <a:clrTo>
                <a:srgbClr val="1A455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5" t="37395" r="30576" b="40192"/>
          <a:stretch/>
        </p:blipFill>
        <p:spPr>
          <a:xfrm>
            <a:off x="8234526" y="1431603"/>
            <a:ext cx="845688" cy="558205"/>
          </a:xfrm>
          <a:prstGeom prst="ellipse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265211" y="3882596"/>
            <a:ext cx="2618520" cy="2497379"/>
            <a:chOff x="919560" y="3822882"/>
            <a:chExt cx="2618520" cy="2497379"/>
          </a:xfrm>
        </p:grpSpPr>
        <p:sp>
          <p:nvSpPr>
            <p:cNvPr id="51" name="Teardrop 50"/>
            <p:cNvSpPr/>
            <p:nvPr/>
          </p:nvSpPr>
          <p:spPr>
            <a:xfrm rot="2412419">
              <a:off x="1222282" y="3822882"/>
              <a:ext cx="1784402" cy="1735721"/>
            </a:xfrm>
            <a:prstGeom prst="teardrop">
              <a:avLst/>
            </a:prstGeom>
            <a:solidFill>
              <a:schemeClr val="accent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050" kern="0" dirty="0" smtClean="0">
                <a:solidFill>
                  <a:srgbClr val="000000"/>
                </a:solidFill>
                <a:latin typeface="Myriad Pro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19560" y="5581597"/>
              <a:ext cx="261852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1" indent="-111125" defTabSz="914349">
                <a:buFont typeface="Wingdings" panose="05000000000000000000" pitchFamily="2" charset="2"/>
                <a:buChar char="§"/>
              </a:pPr>
              <a:r>
                <a:rPr lang="en-US" sz="1200" spc="20" dirty="0">
                  <a:solidFill>
                    <a:srgbClr val="000000"/>
                  </a:solidFill>
                </a:rPr>
                <a:t>Longer Build &amp; deploy </a:t>
              </a:r>
              <a:r>
                <a:rPr lang="en-US" sz="1200" spc="20" dirty="0" smtClean="0">
                  <a:solidFill>
                    <a:srgbClr val="000000"/>
                  </a:solidFill>
                </a:rPr>
                <a:t>cycle </a:t>
              </a:r>
              <a:r>
                <a:rPr lang="en-US" sz="1200" spc="20" dirty="0">
                  <a:solidFill>
                    <a:srgbClr val="000000"/>
                  </a:solidFill>
                </a:rPr>
                <a:t>( </a:t>
              </a:r>
              <a:r>
                <a:rPr lang="en-US" sz="1200" spc="20" dirty="0" smtClean="0">
                  <a:solidFill>
                    <a:srgbClr val="000000"/>
                  </a:solidFill>
                </a:rPr>
                <a:t>6 </a:t>
              </a:r>
              <a:r>
                <a:rPr lang="en-US" sz="1200" spc="20" dirty="0">
                  <a:solidFill>
                    <a:srgbClr val="000000"/>
                  </a:solidFill>
                </a:rPr>
                <a:t>– </a:t>
              </a:r>
              <a:r>
                <a:rPr lang="en-US" sz="1200" spc="20" dirty="0" smtClean="0">
                  <a:solidFill>
                    <a:srgbClr val="000000"/>
                  </a:solidFill>
                </a:rPr>
                <a:t>12 months)</a:t>
              </a:r>
              <a:endParaRPr lang="en-US" sz="1200" spc="20" dirty="0">
                <a:solidFill>
                  <a:srgbClr val="000000"/>
                </a:solidFill>
              </a:endParaRPr>
            </a:p>
            <a:p>
              <a:pPr marL="171450" lvl="1" indent="-111125" defTabSz="914349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200" spc="20" dirty="0">
                  <a:solidFill>
                    <a:srgbClr val="000000"/>
                  </a:solidFill>
                </a:rPr>
                <a:t> “Big Bang”  integration </a:t>
              </a:r>
              <a:r>
                <a:rPr lang="en-US" sz="1200" spc="20" dirty="0" smtClean="0">
                  <a:solidFill>
                    <a:srgbClr val="000000"/>
                  </a:solidFill>
                </a:rPr>
                <a:t>approach</a:t>
              </a:r>
              <a:endParaRPr lang="en-US" sz="1200" spc="2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71817" y="4315345"/>
            <a:ext cx="1883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prstClr val="white"/>
                </a:solidFill>
              </a:rPr>
              <a:t>Waterfall / </a:t>
            </a:r>
          </a:p>
          <a:p>
            <a:pPr algn="ctr"/>
            <a:r>
              <a:rPr lang="en-IN" sz="1600" b="1" dirty="0">
                <a:solidFill>
                  <a:prstClr val="white"/>
                </a:solidFill>
              </a:rPr>
              <a:t>Iterative</a:t>
            </a:r>
          </a:p>
          <a:p>
            <a:pPr algn="ctr"/>
            <a:r>
              <a:rPr lang="en-IN" sz="1600" b="1" dirty="0" smtClean="0">
                <a:solidFill>
                  <a:prstClr val="white"/>
                </a:solidFill>
              </a:rPr>
              <a:t>methodologies</a:t>
            </a:r>
            <a:endParaRPr lang="en-IN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239456" y="6570735"/>
            <a:ext cx="27432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2465" y="4422012"/>
            <a:ext cx="11554734" cy="1052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1695" y="4775639"/>
            <a:ext cx="1442114" cy="5957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 </a:t>
            </a:r>
            <a:r>
              <a:rPr lang="en-US" sz="1100" dirty="0"/>
              <a:t>case matrix </a:t>
            </a:r>
            <a:r>
              <a:rPr lang="en-US" sz="1100" dirty="0" smtClean="0"/>
              <a:t>high-level </a:t>
            </a:r>
            <a:r>
              <a:rPr lang="en-US" sz="1100" dirty="0"/>
              <a:t>value chain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55443" y="4790264"/>
            <a:ext cx="1442114" cy="5957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Agreed solutions</a:t>
            </a:r>
            <a:endParaRPr lang="en-US" sz="1100" dirty="0"/>
          </a:p>
          <a:p>
            <a:pPr algn="ctr"/>
            <a:r>
              <a:rPr lang="en-US" sz="1100" dirty="0"/>
              <a:t> </a:t>
            </a:r>
            <a:r>
              <a:rPr lang="en-US" sz="1100" dirty="0" smtClean="0"/>
              <a:t>To be </a:t>
            </a:r>
            <a:r>
              <a:rPr lang="en-US" sz="1100" dirty="0"/>
              <a:t>process &amp; system maps</a:t>
            </a:r>
          </a:p>
        </p:txBody>
      </p:sp>
      <p:sp>
        <p:nvSpPr>
          <p:cNvPr id="6" name="Rectangle 5"/>
          <p:cNvSpPr/>
          <p:nvPr/>
        </p:nvSpPr>
        <p:spPr>
          <a:xfrm>
            <a:off x="8136695" y="4775639"/>
            <a:ext cx="1442114" cy="5957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Matrix </a:t>
            </a:r>
            <a:r>
              <a:rPr lang="en-US" sz="1100" dirty="0"/>
              <a:t>of solution options by core capability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7945" y="4775640"/>
            <a:ext cx="1442114" cy="5957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Agreed core </a:t>
            </a:r>
            <a:r>
              <a:rPr lang="en-US" sz="1100" dirty="0"/>
              <a:t>capabilities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9195" y="4775639"/>
            <a:ext cx="1442114" cy="5957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Capability </a:t>
            </a:r>
            <a:r>
              <a:rPr lang="en-US" sz="1100" dirty="0"/>
              <a:t>matrix by </a:t>
            </a:r>
            <a:r>
              <a:rPr lang="en-US" sz="1100" dirty="0" smtClean="0"/>
              <a:t>use case </a:t>
            </a:r>
            <a:r>
              <a:rPr lang="en-US" sz="1100" dirty="0"/>
              <a:t>As-is Process &amp; system maps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0445" y="4775639"/>
            <a:ext cx="1442114" cy="5957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Agreed criteria &amp; sub-set of usecases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2466" y="5589001"/>
            <a:ext cx="11554733" cy="8676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070539" y="5689404"/>
            <a:ext cx="1427018" cy="5957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Transition </a:t>
            </a:r>
            <a:r>
              <a:rPr lang="en-US" sz="1100" dirty="0"/>
              <a:t>plan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5247" y="5689404"/>
            <a:ext cx="1427018" cy="5957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Architectural </a:t>
            </a:r>
            <a:r>
              <a:rPr lang="en-US" sz="1100" dirty="0"/>
              <a:t>blueprint HLD lite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80514" y="5739991"/>
            <a:ext cx="1427018" cy="5957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Epics </a:t>
            </a:r>
            <a:r>
              <a:rPr lang="en-US" sz="1100" dirty="0"/>
              <a:t>and user stories for core capability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0601" y="2107296"/>
            <a:ext cx="3020782" cy="211908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Determine</a:t>
            </a:r>
            <a:r>
              <a:rPr lang="en-US" dirty="0"/>
              <a:t> </a:t>
            </a:r>
            <a:r>
              <a:rPr lang="en-US" sz="1100" dirty="0"/>
              <a:t>list of use cases in scope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/>
              <a:t>Identify </a:t>
            </a:r>
            <a:r>
              <a:rPr lang="en-US" sz="1100" dirty="0"/>
              <a:t>business contacts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Capture high level value </a:t>
            </a:r>
            <a:r>
              <a:rPr lang="en-US" sz="1100" dirty="0" smtClean="0"/>
              <a:t>chain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Agree criteria for selecting discovery phase use </a:t>
            </a:r>
            <a:r>
              <a:rPr lang="en-US" sz="1100" dirty="0" smtClean="0"/>
              <a:t>cases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Agree sub-set of use cases to be examined in discovery </a:t>
            </a:r>
            <a:r>
              <a:rPr lang="en-US" sz="1100" dirty="0" smtClean="0"/>
              <a:t>phase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9713411" y="2092864"/>
            <a:ext cx="2173788" cy="21479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/>
              <a:t>Develop </a:t>
            </a:r>
            <a:r>
              <a:rPr lang="en-US" sz="1100" dirty="0"/>
              <a:t>plan to implement short and long term </a:t>
            </a:r>
            <a:r>
              <a:rPr lang="en-US" sz="1100" dirty="0" smtClean="0"/>
              <a:t>solutions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</p:txBody>
      </p:sp>
      <p:sp>
        <p:nvSpPr>
          <p:cNvPr id="22" name="Chevron 21"/>
          <p:cNvSpPr/>
          <p:nvPr/>
        </p:nvSpPr>
        <p:spPr>
          <a:xfrm>
            <a:off x="288923" y="1317558"/>
            <a:ext cx="3213904" cy="68574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 Capture work stream </a:t>
            </a:r>
            <a:r>
              <a:rPr lang="en-US" sz="1200" b="1" dirty="0">
                <a:solidFill>
                  <a:schemeClr val="tx1"/>
                </a:solidFill>
              </a:rPr>
              <a:t>&amp; 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Discovery scope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9665803" y="1317558"/>
            <a:ext cx="2221396" cy="68574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Develop </a:t>
            </a:r>
            <a:r>
              <a:rPr lang="en-US" sz="1200" b="1" dirty="0">
                <a:solidFill>
                  <a:schemeClr val="tx1"/>
                </a:solidFill>
              </a:rPr>
              <a:t>Transition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1695" y="4452359"/>
            <a:ext cx="282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Internal Deliverables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89751" y="5862724"/>
            <a:ext cx="282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Project Deliverables</a:t>
            </a:r>
            <a:endParaRPr lang="en-US" sz="1400" b="1" dirty="0"/>
          </a:p>
        </p:txBody>
      </p:sp>
      <p:sp>
        <p:nvSpPr>
          <p:cNvPr id="32" name="Rectangle 31"/>
          <p:cNvSpPr/>
          <p:nvPr/>
        </p:nvSpPr>
        <p:spPr>
          <a:xfrm>
            <a:off x="288923" y="856343"/>
            <a:ext cx="3120328" cy="4209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	Define Scope	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409252" y="856344"/>
            <a:ext cx="3152079" cy="4209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 Requirements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06487" y="856344"/>
            <a:ext cx="3159316" cy="4209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 Solutions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695482" y="856205"/>
            <a:ext cx="2221397" cy="4209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Implement</a:t>
            </a:r>
            <a:endParaRPr lang="en-US" dirty="0"/>
          </a:p>
        </p:txBody>
      </p:sp>
      <p:sp>
        <p:nvSpPr>
          <p:cNvPr id="36" name="Chevron 35"/>
          <p:cNvSpPr/>
          <p:nvPr/>
        </p:nvSpPr>
        <p:spPr>
          <a:xfrm>
            <a:off x="3414549" y="1317558"/>
            <a:ext cx="3213903" cy="68574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Identify  Generic</a:t>
            </a:r>
            <a:r>
              <a:rPr lang="en-US" sz="1200" b="1" dirty="0">
                <a:solidFill>
                  <a:schemeClr val="tx1"/>
                </a:solidFill>
              </a:rPr>
              <a:t>, Core Business </a:t>
            </a:r>
            <a:r>
              <a:rPr lang="en-US" sz="1200" b="1" dirty="0" smtClean="0">
                <a:solidFill>
                  <a:schemeClr val="tx1"/>
                </a:solidFill>
              </a:rPr>
              <a:t>Capabilities and </a:t>
            </a:r>
            <a:r>
              <a:rPr lang="en-US" sz="1200" b="1" dirty="0">
                <a:solidFill>
                  <a:schemeClr val="tx1"/>
                </a:solidFill>
              </a:rPr>
              <a:t>Requirements </a:t>
            </a:r>
          </a:p>
        </p:txBody>
      </p:sp>
      <p:sp>
        <p:nvSpPr>
          <p:cNvPr id="37" name="Chevron 36"/>
          <p:cNvSpPr/>
          <p:nvPr/>
        </p:nvSpPr>
        <p:spPr>
          <a:xfrm>
            <a:off x="6540177" y="1317558"/>
            <a:ext cx="3250140" cy="68574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</a:rPr>
              <a:t>Identity </a:t>
            </a:r>
            <a:r>
              <a:rPr lang="en-US" sz="1200" b="1" dirty="0" smtClean="0">
                <a:solidFill>
                  <a:schemeClr val="tx1"/>
                </a:solidFill>
              </a:rPr>
              <a:t>and select conceptual </a:t>
            </a:r>
            <a:r>
              <a:rPr lang="en-US" sz="1200" b="1" dirty="0">
                <a:solidFill>
                  <a:schemeClr val="tx1"/>
                </a:solidFill>
              </a:rPr>
              <a:t>solution options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31538" y="2107296"/>
            <a:ext cx="3020782" cy="211908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Capture current and aspirational business capabilities and pain points</a:t>
            </a:r>
          </a:p>
          <a:p>
            <a:pPr marL="171450" indent="-171450">
              <a:lnSpc>
                <a:spcPts val="600"/>
              </a:lnSpc>
              <a:buFont typeface="Wingdings" panose="05000000000000000000" pitchFamily="2" charset="2"/>
              <a:buChar char="Ø"/>
            </a:pPr>
            <a:endParaRPr lang="en-US" sz="11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/>
              <a:t>Capture </a:t>
            </a:r>
            <a:r>
              <a:rPr lang="en-US" sz="1100" dirty="0"/>
              <a:t>as-is </a:t>
            </a:r>
            <a:r>
              <a:rPr lang="en-US" sz="1100" dirty="0" smtClean="0"/>
              <a:t>systems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100" dirty="0"/>
              <a:t>Identify core </a:t>
            </a:r>
            <a:r>
              <a:rPr lang="en-US" sz="1100" dirty="0" smtClean="0"/>
              <a:t>capability required</a:t>
            </a:r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100" dirty="0" smtClean="0"/>
              <a:t>Map </a:t>
            </a:r>
            <a:r>
              <a:rPr lang="en-US" sz="1100" dirty="0"/>
              <a:t>against </a:t>
            </a:r>
            <a:r>
              <a:rPr lang="en-US" sz="1100" dirty="0" smtClean="0"/>
              <a:t>best practices</a:t>
            </a:r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100" dirty="0" smtClean="0"/>
              <a:t>Identify gaps &amp; opportunities</a:t>
            </a:r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100" dirty="0" smtClean="0"/>
              <a:t>Verify </a:t>
            </a:r>
            <a:r>
              <a:rPr lang="en-US" sz="1100" dirty="0"/>
              <a:t>with business &amp; </a:t>
            </a:r>
            <a:r>
              <a:rPr lang="en-US" sz="1100" dirty="0" smtClean="0"/>
              <a:t>architects</a:t>
            </a:r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100" dirty="0"/>
              <a:t>Documents </a:t>
            </a:r>
            <a:r>
              <a:rPr lang="en-US" sz="1100" dirty="0" smtClean="0"/>
              <a:t>epics &amp; userstories</a:t>
            </a:r>
            <a:endParaRPr lang="en-US" sz="1100" dirty="0"/>
          </a:p>
        </p:txBody>
      </p:sp>
      <p:sp>
        <p:nvSpPr>
          <p:cNvPr id="40" name="Rectangle 39"/>
          <p:cNvSpPr/>
          <p:nvPr/>
        </p:nvSpPr>
        <p:spPr>
          <a:xfrm>
            <a:off x="6572475" y="2107296"/>
            <a:ext cx="3020782" cy="211908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Identify process &amp; systems options to deliver required core </a:t>
            </a:r>
            <a:r>
              <a:rPr lang="en-US" sz="1100" dirty="0" smtClean="0"/>
              <a:t>capabilities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/>
              <a:t>Map </a:t>
            </a:r>
            <a:r>
              <a:rPr lang="en-US" sz="1100" dirty="0"/>
              <a:t>Pro's &amp; Con's of solution options with </a:t>
            </a:r>
            <a:r>
              <a:rPr lang="en-US" sz="1100" dirty="0" smtClean="0"/>
              <a:t>architects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100" dirty="0" smtClean="0"/>
              <a:t>Agree </a:t>
            </a:r>
            <a:r>
              <a:rPr lang="en-US" sz="1100" dirty="0"/>
              <a:t>short and long </a:t>
            </a:r>
            <a:r>
              <a:rPr lang="en-US" sz="1100" dirty="0" smtClean="0"/>
              <a:t> term </a:t>
            </a:r>
            <a:r>
              <a:rPr lang="en-US" sz="1100" dirty="0"/>
              <a:t>solutions to </a:t>
            </a:r>
            <a:r>
              <a:rPr lang="en-US" sz="1100" dirty="0" smtClean="0"/>
              <a:t>deliver</a:t>
            </a:r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100" dirty="0" smtClean="0"/>
              <a:t>Capture </a:t>
            </a:r>
            <a:r>
              <a:rPr lang="en-US" sz="1100" dirty="0"/>
              <a:t>key decision </a:t>
            </a:r>
            <a:r>
              <a:rPr lang="en-US" sz="1100" dirty="0" smtClean="0"/>
              <a:t>points </a:t>
            </a:r>
            <a:r>
              <a:rPr lang="en-US" sz="1100" dirty="0"/>
              <a:t>&amp; </a:t>
            </a:r>
            <a:r>
              <a:rPr lang="en-US" sz="1100" dirty="0" smtClean="0"/>
              <a:t>risks</a:t>
            </a:r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100" dirty="0" smtClean="0"/>
              <a:t>Documents </a:t>
            </a:r>
            <a:r>
              <a:rPr lang="en-US" sz="1100" dirty="0"/>
              <a:t>to-be </a:t>
            </a:r>
            <a:r>
              <a:rPr lang="en-US" sz="1100" dirty="0" smtClean="0"/>
              <a:t>process </a:t>
            </a:r>
            <a:r>
              <a:rPr lang="en-US" sz="1100" dirty="0"/>
              <a:t>&amp; </a:t>
            </a:r>
            <a:r>
              <a:rPr lang="en-US" sz="1100" dirty="0" smtClean="0"/>
              <a:t>systems</a:t>
            </a:r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lnSpc>
                <a:spcPts val="5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100" dirty="0" smtClean="0"/>
              <a:t>Develop </a:t>
            </a:r>
            <a:r>
              <a:rPr lang="en-US" sz="1100" dirty="0"/>
              <a:t>solutions </a:t>
            </a:r>
            <a:r>
              <a:rPr lang="en-US" sz="1100" dirty="0" smtClean="0"/>
              <a:t>Deliverables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108856" y="0"/>
            <a:ext cx="13006553" cy="64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1200"/>
              </a:spcAft>
              <a:buNone/>
              <a:defRPr sz="2800" b="1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sz="2600" dirty="0" smtClean="0">
                <a:solidFill>
                  <a:prstClr val="white"/>
                </a:solidFill>
                <a:latin typeface="+mn-lt"/>
              </a:rPr>
              <a:t>TCS Engagement Approach for </a:t>
            </a:r>
            <a:r>
              <a:rPr lang="en-US" sz="2600" dirty="0" err="1" smtClean="0">
                <a:solidFill>
                  <a:prstClr val="white"/>
                </a:solidFill>
                <a:latin typeface="+mn-lt"/>
              </a:rPr>
              <a:t>Microservice</a:t>
            </a:r>
            <a:r>
              <a:rPr lang="en-US" sz="2600" dirty="0" smtClean="0">
                <a:solidFill>
                  <a:prstClr val="white"/>
                </a:solidFill>
                <a:latin typeface="+mn-lt"/>
              </a:rPr>
              <a:t> Transformation</a:t>
            </a:r>
            <a:endParaRPr lang="en-US" sz="2600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715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457835" y="885828"/>
            <a:ext cx="6515101" cy="5486098"/>
            <a:chOff x="5172082" y="1100142"/>
            <a:chExt cx="6515101" cy="5229225"/>
          </a:xfrm>
        </p:grpSpPr>
        <p:grpSp>
          <p:nvGrpSpPr>
            <p:cNvPr id="14" name="Group 13"/>
            <p:cNvGrpSpPr/>
            <p:nvPr/>
          </p:nvGrpSpPr>
          <p:grpSpPr>
            <a:xfrm>
              <a:off x="5172082" y="1100142"/>
              <a:ext cx="6515101" cy="5229225"/>
              <a:chOff x="3471862" y="657226"/>
              <a:chExt cx="6515101" cy="52292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471862" y="657226"/>
                <a:ext cx="6515101" cy="5229225"/>
                <a:chOff x="171450" y="670297"/>
                <a:chExt cx="8272463" cy="624646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71450" y="670297"/>
                  <a:ext cx="8272463" cy="624646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" name="Group 1"/>
                <p:cNvGrpSpPr/>
                <p:nvPr/>
              </p:nvGrpSpPr>
              <p:grpSpPr>
                <a:xfrm>
                  <a:off x="352857" y="1415446"/>
                  <a:ext cx="7483308" cy="4698620"/>
                  <a:chOff x="-1218768" y="1200150"/>
                  <a:chExt cx="7483308" cy="4698620"/>
                </a:xfrm>
              </p:grpSpPr>
              <p:sp>
                <p:nvSpPr>
                  <p:cNvPr id="3" name="Isosceles Triangle 2"/>
                  <p:cNvSpPr/>
                  <p:nvPr/>
                </p:nvSpPr>
                <p:spPr>
                  <a:xfrm>
                    <a:off x="1439646" y="1200150"/>
                    <a:ext cx="2203462" cy="1428752"/>
                  </a:xfrm>
                  <a:prstGeom prst="triangl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 smtClean="0"/>
                      <a:t>E2E Testing</a:t>
                    </a:r>
                    <a:endParaRPr lang="en-US" b="1" dirty="0"/>
                  </a:p>
                </p:txBody>
              </p:sp>
              <p:sp>
                <p:nvSpPr>
                  <p:cNvPr id="4" name="Trapezoid 3"/>
                  <p:cNvSpPr/>
                  <p:nvPr/>
                </p:nvSpPr>
                <p:spPr>
                  <a:xfrm>
                    <a:off x="559072" y="2628902"/>
                    <a:ext cx="3972956" cy="1100136"/>
                  </a:xfrm>
                  <a:prstGeom prst="trapezoid">
                    <a:avLst>
                      <a:gd name="adj" fmla="val 73077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 smtClean="0"/>
                      <a:t>Integration Testing</a:t>
                    </a:r>
                    <a:endParaRPr lang="en-US" b="1" dirty="0"/>
                  </a:p>
                </p:txBody>
              </p:sp>
              <p:sp>
                <p:nvSpPr>
                  <p:cNvPr id="5" name="Trapezoid 4"/>
                  <p:cNvSpPr/>
                  <p:nvPr/>
                </p:nvSpPr>
                <p:spPr>
                  <a:xfrm>
                    <a:off x="-329854" y="3718019"/>
                    <a:ext cx="5723963" cy="1097280"/>
                  </a:xfrm>
                  <a:prstGeom prst="trapezoid">
                    <a:avLst>
                      <a:gd name="adj" fmla="val 73077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 smtClean="0"/>
                      <a:t>Contract Testing</a:t>
                    </a:r>
                    <a:endParaRPr lang="en-US" b="1" dirty="0"/>
                  </a:p>
                </p:txBody>
              </p:sp>
              <p:sp>
                <p:nvSpPr>
                  <p:cNvPr id="6" name="Trapezoid 5"/>
                  <p:cNvSpPr/>
                  <p:nvPr/>
                </p:nvSpPr>
                <p:spPr>
                  <a:xfrm>
                    <a:off x="-1218768" y="4798634"/>
                    <a:ext cx="7483308" cy="1100136"/>
                  </a:xfrm>
                  <a:prstGeom prst="trapezoid">
                    <a:avLst>
                      <a:gd name="adj" fmla="val 73077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 smtClean="0"/>
                      <a:t>Unit Testing</a:t>
                    </a:r>
                    <a:endParaRPr lang="en-US" b="1" dirty="0"/>
                  </a:p>
                </p:txBody>
              </p:sp>
            </p:grpSp>
          </p:grpSp>
          <p:cxnSp>
            <p:nvCxnSpPr>
              <p:cNvPr id="10" name="Straight Arrow Connector 9"/>
              <p:cNvCxnSpPr/>
              <p:nvPr/>
            </p:nvCxnSpPr>
            <p:spPr>
              <a:xfrm flipV="1">
                <a:off x="3743322" y="5372100"/>
                <a:ext cx="5772149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795793" y="5472337"/>
                <a:ext cx="2215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Number of Tests</a:t>
                </a:r>
                <a:endParaRPr lang="en-US" sz="16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29024" y="738295"/>
                <a:ext cx="6243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0070C0"/>
                    </a:solidFill>
                  </a:rPr>
                  <a:t>Mike Cohn’s Testing Pyramid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>
              <a:off x="5286380" y="1723944"/>
              <a:ext cx="0" cy="393345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6200000">
              <a:off x="4529145" y="3162906"/>
              <a:ext cx="2085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Scope of Testing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82881" y="885828"/>
            <a:ext cx="5060640" cy="5486098"/>
            <a:chOff x="182881" y="1100142"/>
            <a:chExt cx="5060640" cy="5486098"/>
          </a:xfrm>
        </p:grpSpPr>
        <p:sp>
          <p:nvSpPr>
            <p:cNvPr id="21" name="Rectangle 20"/>
            <p:cNvSpPr/>
            <p:nvPr/>
          </p:nvSpPr>
          <p:spPr>
            <a:xfrm>
              <a:off x="182881" y="1100142"/>
              <a:ext cx="5060640" cy="548609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1464" y="1200150"/>
              <a:ext cx="4923476" cy="5386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E2E Testing </a:t>
              </a:r>
              <a:r>
                <a:rPr lang="en-US" dirty="0" smtClean="0"/>
                <a:t>– Certifying the business critical functionalities and the most valued  user journey scenarios</a:t>
              </a:r>
            </a:p>
            <a:p>
              <a:endParaRPr lang="en-US" dirty="0"/>
            </a:p>
            <a:p>
              <a:r>
                <a:rPr lang="en-US" b="1" dirty="0" smtClean="0"/>
                <a:t>Integration Testing – </a:t>
              </a:r>
              <a:r>
                <a:rPr lang="en-US" dirty="0" smtClean="0"/>
                <a:t>Certifying  the inter-dependent services/API’s are integrated successfully</a:t>
              </a:r>
            </a:p>
            <a:p>
              <a:endParaRPr lang="en-US" dirty="0"/>
            </a:p>
            <a:p>
              <a:r>
                <a:rPr lang="en-US" b="1" dirty="0" smtClean="0"/>
                <a:t>Contract Testing –</a:t>
              </a:r>
            </a:p>
            <a:p>
              <a:endParaRPr lang="en-US" sz="1600" b="1" dirty="0" smtClean="0"/>
            </a:p>
            <a:p>
              <a:pPr marL="342900" indent="-342900">
                <a:buAutoNum type="alphaLcParenR"/>
              </a:pPr>
              <a:r>
                <a:rPr lang="en-US" sz="1600" b="1" dirty="0" smtClean="0"/>
                <a:t>Integration Contract Testing :</a:t>
              </a:r>
              <a:r>
                <a:rPr lang="en-US" sz="1600" dirty="0" smtClean="0"/>
                <a:t> Testing is  carried out using a test double (mock or stub) that replicates a service that is to be consumed</a:t>
              </a:r>
            </a:p>
            <a:p>
              <a:pPr marL="342900" indent="-342900">
                <a:buAutoNum type="alphaLcParenR"/>
              </a:pPr>
              <a:endParaRPr lang="en-US" sz="1600" dirty="0" smtClean="0"/>
            </a:p>
            <a:p>
              <a:pPr marL="342900" indent="-342900">
                <a:buAutoNum type="alphaLcParenR"/>
              </a:pPr>
              <a:r>
                <a:rPr lang="en-US" sz="1600" b="1" dirty="0" smtClean="0"/>
                <a:t>Consumer-driven Contract Testing : </a:t>
              </a:r>
              <a:r>
                <a:rPr lang="en-US" sz="1600" dirty="0" smtClean="0"/>
                <a:t>Consumers define the way in which they would consume the service via service contracts</a:t>
              </a:r>
            </a:p>
            <a:p>
              <a:endParaRPr lang="en-US" dirty="0"/>
            </a:p>
            <a:p>
              <a:r>
                <a:rPr lang="en-US" b="1" dirty="0" smtClean="0"/>
                <a:t>Unit Testing – </a:t>
              </a:r>
              <a:r>
                <a:rPr lang="en-US" dirty="0" smtClean="0"/>
                <a:t>Scope of unit testing is internal to the service and should be ideally automated</a:t>
              </a:r>
              <a:endParaRPr lang="en-US" b="1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2880" y="116379"/>
            <a:ext cx="728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</a:rPr>
              <a:t>Microservices </a:t>
            </a:r>
            <a:r>
              <a:rPr lang="en-US" sz="2800" b="1" dirty="0" smtClean="0">
                <a:solidFill>
                  <a:prstClr val="white"/>
                </a:solidFill>
              </a:rPr>
              <a:t>Testing </a:t>
            </a:r>
            <a:r>
              <a:rPr lang="en-US" sz="2800" b="1" dirty="0">
                <a:solidFill>
                  <a:prstClr val="white"/>
                </a:solidFill>
              </a:rPr>
              <a:t>Strategies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554778" y="1529020"/>
            <a:ext cx="3332444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" idx="4"/>
          </p:cNvCxnSpPr>
          <p:nvPr/>
        </p:nvCxnSpPr>
        <p:spPr>
          <a:xfrm flipV="1">
            <a:off x="9429747" y="2761769"/>
            <a:ext cx="245747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0772223" y="4700244"/>
            <a:ext cx="1086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1887222" y="1529020"/>
            <a:ext cx="0" cy="126608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894359" y="2761769"/>
            <a:ext cx="0" cy="190989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1894359" y="4671668"/>
            <a:ext cx="0" cy="99955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996846" y="1992390"/>
            <a:ext cx="15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Business Centric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0208141" y="3488326"/>
            <a:ext cx="15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Functional Centric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730448" y="4892906"/>
            <a:ext cx="155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Development</a:t>
            </a:r>
          </a:p>
          <a:p>
            <a:pPr algn="ctr"/>
            <a:r>
              <a:rPr lang="en-US" sz="1200" b="1" dirty="0" smtClean="0"/>
              <a:t> Centric</a:t>
            </a:r>
            <a:endParaRPr lang="en-US" sz="1200" b="1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1460409" y="5666944"/>
            <a:ext cx="43395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49" y="985666"/>
            <a:ext cx="10390909" cy="50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3003" y="33250"/>
            <a:ext cx="744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</a:rPr>
              <a:t>Microservices </a:t>
            </a:r>
            <a:r>
              <a:rPr lang="en-US" sz="2800" b="1" dirty="0" smtClean="0">
                <a:solidFill>
                  <a:prstClr val="white"/>
                </a:solidFill>
              </a:rPr>
              <a:t>Test Automation </a:t>
            </a:r>
            <a:r>
              <a:rPr lang="en-US" sz="2800" b="1" dirty="0">
                <a:solidFill>
                  <a:prstClr val="white"/>
                </a:solid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5646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313" y="64567"/>
            <a:ext cx="11464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Microservices Deployment Strategy - Blue Green Deployment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42063" y="2028830"/>
            <a:ext cx="4836597" cy="3824288"/>
            <a:chOff x="541338" y="1604966"/>
            <a:chExt cx="4836597" cy="3824288"/>
          </a:xfrm>
        </p:grpSpPr>
        <p:pic>
          <p:nvPicPr>
            <p:cNvPr id="1026" name="Picture 2" descr="green deploym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38" y="1604966"/>
              <a:ext cx="4836597" cy="382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928688" y="3100391"/>
              <a:ext cx="742950" cy="7572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21532" y="3017345"/>
              <a:ext cx="957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Kubernetes Proxy</a:t>
              </a:r>
              <a:endParaRPr lang="en-US" sz="12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04817" y="2028830"/>
            <a:ext cx="4836597" cy="3824288"/>
            <a:chOff x="6899274" y="1566866"/>
            <a:chExt cx="4836597" cy="3824288"/>
          </a:xfrm>
        </p:grpSpPr>
        <p:pic>
          <p:nvPicPr>
            <p:cNvPr id="1028" name="Picture 4" descr="green deploym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274" y="1566866"/>
              <a:ext cx="4836597" cy="382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7258051" y="3011916"/>
              <a:ext cx="742950" cy="7572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79471" y="3055445"/>
              <a:ext cx="957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Kubernetes Proxy</a:t>
              </a:r>
              <a:endParaRPr lang="en-US" sz="12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57493" y="946717"/>
            <a:ext cx="11121229" cy="548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b="1" i="1" dirty="0" smtClean="0"/>
              <a:t>Releasing the application </a:t>
            </a:r>
            <a:r>
              <a:rPr lang="en-US" b="1" i="1" dirty="0"/>
              <a:t>in a predictable</a:t>
            </a:r>
            <a:r>
              <a:rPr lang="en-US" b="1" dirty="0"/>
              <a:t> manner with </a:t>
            </a:r>
            <a:r>
              <a:rPr lang="en-US" b="1" dirty="0" smtClean="0"/>
              <a:t>a </a:t>
            </a:r>
            <a:r>
              <a:rPr lang="en-US" b="1" dirty="0"/>
              <a:t>goal of </a:t>
            </a:r>
            <a:r>
              <a:rPr lang="en-US" b="1" i="1" dirty="0"/>
              <a:t>reducing any downtime associated with a release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772150" y="1757363"/>
            <a:ext cx="0" cy="42719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3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ame Side Corner Rectangle 1"/>
          <p:cNvSpPr/>
          <p:nvPr/>
        </p:nvSpPr>
        <p:spPr>
          <a:xfrm>
            <a:off x="4333713" y="2362328"/>
            <a:ext cx="3528392" cy="681171"/>
          </a:xfrm>
          <a:prstGeom prst="snip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</a:rPr>
              <a:t>TCS viewpoint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074" y="3041706"/>
            <a:ext cx="11430000" cy="457200"/>
          </a:xfrm>
          <a:prstGeom prst="rect">
            <a:avLst/>
          </a:prstGeom>
          <a:solidFill>
            <a:srgbClr val="FFC819"/>
          </a:solidFill>
        </p:spPr>
        <p:txBody>
          <a:bodyPr wrap="square" tIns="0" rIns="0" anchor="ctr">
            <a:spAutoFit/>
          </a:bodyPr>
          <a:lstStyle/>
          <a:p>
            <a:pPr lvl="1" algn="ctr" fontAlgn="base">
              <a:lnSpc>
                <a:spcPts val="2000"/>
              </a:lnSpc>
            </a:pPr>
            <a:r>
              <a:rPr lang="en-US" sz="2400" b="1" i="1" dirty="0">
                <a:solidFill>
                  <a:prstClr val="black"/>
                </a:solidFill>
                <a:cs typeface="Arial" panose="020B0604020202020204" pitchFamily="34" charset="0"/>
              </a:rPr>
              <a:t>Re-platform Non-commerce</a:t>
            </a: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 part first followed by </a:t>
            </a:r>
            <a:r>
              <a:rPr lang="en-US" sz="2400" b="1" i="1" dirty="0">
                <a:solidFill>
                  <a:prstClr val="black"/>
                </a:solidFill>
                <a:cs typeface="Arial" panose="020B0604020202020204" pitchFamily="34" charset="0"/>
              </a:rPr>
              <a:t>Commerce</a:t>
            </a: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 aspects</a:t>
            </a:r>
          </a:p>
        </p:txBody>
      </p:sp>
      <p:sp>
        <p:nvSpPr>
          <p:cNvPr id="4" name="Round Diagonal Corner Rectangle 3"/>
          <p:cNvSpPr/>
          <p:nvPr/>
        </p:nvSpPr>
        <p:spPr>
          <a:xfrm>
            <a:off x="8959352" y="922168"/>
            <a:ext cx="1800200" cy="432048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</a:rPr>
              <a:t>TCS Framework</a:t>
            </a:r>
          </a:p>
        </p:txBody>
      </p:sp>
      <p:sp>
        <p:nvSpPr>
          <p:cNvPr id="5" name="Round Diagonal Corner Rectangle 4"/>
          <p:cNvSpPr/>
          <p:nvPr/>
        </p:nvSpPr>
        <p:spPr>
          <a:xfrm>
            <a:off x="1402033" y="922168"/>
            <a:ext cx="1800200" cy="432048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</a:rPr>
              <a:t>TCS Experience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02033" y="1282207"/>
            <a:ext cx="3096344" cy="72008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 dirty="0">
                <a:solidFill>
                  <a:prstClr val="white"/>
                </a:solidFill>
              </a:rPr>
              <a:t>Based on TCS experience from engagement with leading retailers in world on open source migration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83874" y="1282207"/>
            <a:ext cx="3096344" cy="72008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 dirty="0">
                <a:solidFill>
                  <a:prstClr val="white"/>
                </a:solidFill>
              </a:rPr>
              <a:t>Based on TCS’ framework to assess, define and design open source migration initiative</a:t>
            </a:r>
          </a:p>
        </p:txBody>
      </p:sp>
      <p:cxnSp>
        <p:nvCxnSpPr>
          <p:cNvPr id="8" name="Elbow Connector 7"/>
          <p:cNvCxnSpPr/>
          <p:nvPr/>
        </p:nvCxnSpPr>
        <p:spPr>
          <a:xfrm rot="10800000" flipV="1">
            <a:off x="6658618" y="1564612"/>
            <a:ext cx="1025257" cy="822960"/>
          </a:xfrm>
          <a:prstGeom prst="bentConnector3">
            <a:avLst>
              <a:gd name="adj1" fmla="val 99549"/>
            </a:avLst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4498377" y="1564973"/>
            <a:ext cx="1152128" cy="822960"/>
          </a:xfrm>
          <a:prstGeom prst="bentConnector3">
            <a:avLst>
              <a:gd name="adj1" fmla="val 100391"/>
            </a:avLst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33050" y="5563669"/>
            <a:ext cx="10775587" cy="779837"/>
            <a:chOff x="746228" y="5404064"/>
            <a:chExt cx="10166734" cy="779837"/>
          </a:xfrm>
        </p:grpSpPr>
        <p:sp>
          <p:nvSpPr>
            <p:cNvPr id="11" name="Right Arrow 10"/>
            <p:cNvSpPr/>
            <p:nvPr/>
          </p:nvSpPr>
          <p:spPr>
            <a:xfrm>
              <a:off x="746228" y="5404064"/>
              <a:ext cx="10166734" cy="779837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100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30174" y="5609316"/>
              <a:ext cx="86223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>
                  <a:solidFill>
                    <a:prstClr val="white"/>
                  </a:solidFill>
                </a:rPr>
                <a:t>Micro Services enablement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36074" y="3609825"/>
            <a:ext cx="11429999" cy="285695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366512" y="6271932"/>
            <a:ext cx="5369124" cy="40745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700" dirty="0" smtClean="0">
                <a:solidFill>
                  <a:prstClr val="black"/>
                </a:solidFill>
              </a:rPr>
              <a:t>Micro services Migration Roadmap</a:t>
            </a:r>
            <a:endParaRPr lang="en-US" sz="17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2877" y="36128"/>
            <a:ext cx="9398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en-US" sz="24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>
                <a:solidFill>
                  <a:schemeClr val="bg1"/>
                </a:solidFill>
              </a:rPr>
              <a:t>Microservices Migration Strategy and Roadmap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825328" y="4010983"/>
            <a:ext cx="2119075" cy="1735721"/>
            <a:chOff x="628982" y="3799901"/>
            <a:chExt cx="2119075" cy="1735721"/>
          </a:xfrm>
        </p:grpSpPr>
        <p:sp>
          <p:nvSpPr>
            <p:cNvPr id="17" name="Teardrop 16"/>
            <p:cNvSpPr/>
            <p:nvPr/>
          </p:nvSpPr>
          <p:spPr>
            <a:xfrm rot="2412419">
              <a:off x="748918" y="3799901"/>
              <a:ext cx="1784402" cy="1735721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982" y="4302722"/>
              <a:ext cx="2119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latin typeface="Arial" charset="0"/>
                </a:rPr>
                <a:t>Search | Personalization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37301" y="4658767"/>
              <a:ext cx="1549324" cy="369332"/>
            </a:xfrm>
            <a:prstGeom prst="rect">
              <a:avLst/>
            </a:prstGeom>
          </p:spPr>
          <p:txBody>
            <a:bodyPr wrap="square" tIns="0" anchor="ctr">
              <a:spAutoFit/>
            </a:bodyPr>
            <a:lstStyle/>
            <a:p>
              <a:pPr algn="ctr" fontAlgn="base">
                <a:spcBef>
                  <a:spcPts val="1800"/>
                </a:spcBef>
                <a:spcAft>
                  <a:spcPts val="600"/>
                </a:spcAft>
              </a:pPr>
              <a:r>
                <a:rPr lang="en-GB" sz="1050" b="1" dirty="0">
                  <a:solidFill>
                    <a:prstClr val="white"/>
                  </a:solidFill>
                  <a:latin typeface="Arial" charset="0"/>
                </a:rPr>
                <a:t>(</a:t>
              </a:r>
              <a:r>
                <a:rPr lang="en-GB" sz="1050" b="1" i="1" dirty="0">
                  <a:solidFill>
                    <a:prstClr val="white"/>
                  </a:solidFill>
                  <a:latin typeface="Arial" charset="0"/>
                </a:rPr>
                <a:t>SOLR, Bloomreach, Zettata</a:t>
              </a:r>
              <a:r>
                <a:rPr lang="en-GB" sz="1050" dirty="0">
                  <a:solidFill>
                    <a:prstClr val="white"/>
                  </a:solidFill>
                  <a:latin typeface="Arial" charset="0"/>
                </a:rPr>
                <a:t>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78566" y="4010982"/>
            <a:ext cx="1816417" cy="1735720"/>
            <a:chOff x="3405119" y="3799901"/>
            <a:chExt cx="1816417" cy="1735720"/>
          </a:xfrm>
        </p:grpSpPr>
        <p:sp>
          <p:nvSpPr>
            <p:cNvPr id="21" name="Teardrop 20"/>
            <p:cNvSpPr/>
            <p:nvPr/>
          </p:nvSpPr>
          <p:spPr>
            <a:xfrm rot="2412419">
              <a:off x="3405119" y="3799901"/>
              <a:ext cx="1784401" cy="1735720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42816" y="4302722"/>
              <a:ext cx="15657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dirty="0">
                  <a:solidFill>
                    <a:prstClr val="white"/>
                  </a:solidFill>
                  <a:latin typeface="Arial" charset="0"/>
                </a:rPr>
                <a:t>Browse | Pricing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83086" y="4612866"/>
              <a:ext cx="1638450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050" b="1" dirty="0">
                  <a:solidFill>
                    <a:prstClr val="white"/>
                  </a:solidFill>
                  <a:latin typeface="Arial" charset="0"/>
                </a:rPr>
                <a:t>(</a:t>
              </a:r>
              <a:r>
                <a:rPr lang="en-GB" sz="1050" b="1" i="1" dirty="0">
                  <a:solidFill>
                    <a:prstClr val="white"/>
                  </a:solidFill>
                  <a:latin typeface="Arial" charset="0"/>
                </a:rPr>
                <a:t>Home page, PDP, PLP, Special Pricing and offers…</a:t>
              </a:r>
              <a:r>
                <a:rPr lang="en-GB" sz="1050" dirty="0">
                  <a:solidFill>
                    <a:prstClr val="white"/>
                  </a:solidFill>
                  <a:latin typeface="Arial" charset="0"/>
                </a:rPr>
                <a:t>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377063" y="4010983"/>
            <a:ext cx="1970515" cy="1735721"/>
            <a:chOff x="6061319" y="3799901"/>
            <a:chExt cx="1970515" cy="1735721"/>
          </a:xfrm>
        </p:grpSpPr>
        <p:sp>
          <p:nvSpPr>
            <p:cNvPr id="25" name="Teardrop 24"/>
            <p:cNvSpPr/>
            <p:nvPr/>
          </p:nvSpPr>
          <p:spPr>
            <a:xfrm rot="2412419">
              <a:off x="6061319" y="3799901"/>
              <a:ext cx="1784401" cy="1735721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prstClr val="black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64858" y="4263479"/>
              <a:ext cx="1966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latin typeface="Arial" charset="0"/>
                </a:rPr>
                <a:t>Account maintenance | Post-order user activity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1811" y="4716062"/>
              <a:ext cx="1463897" cy="561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050" b="1" dirty="0">
                  <a:solidFill>
                    <a:prstClr val="white"/>
                  </a:solidFill>
                  <a:latin typeface="Arial" charset="0"/>
                </a:rPr>
                <a:t>(</a:t>
              </a:r>
              <a:r>
                <a:rPr lang="en-GB" sz="1000" b="1" i="1" dirty="0">
                  <a:solidFill>
                    <a:prstClr val="white"/>
                  </a:solidFill>
                  <a:latin typeface="Arial" charset="0"/>
                </a:rPr>
                <a:t>User Management, Order approvals, View/track orders…)</a:t>
              </a:r>
              <a:endParaRPr lang="en-GB" sz="1050" dirty="0">
                <a:solidFill>
                  <a:prstClr val="white"/>
                </a:solidFill>
                <a:latin typeface="Aria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488010" y="3984243"/>
            <a:ext cx="1872588" cy="1735721"/>
            <a:chOff x="8649412" y="3799901"/>
            <a:chExt cx="1966976" cy="1735721"/>
          </a:xfrm>
        </p:grpSpPr>
        <p:sp>
          <p:nvSpPr>
            <p:cNvPr id="29" name="Teardrop 28"/>
            <p:cNvSpPr/>
            <p:nvPr/>
          </p:nvSpPr>
          <p:spPr>
            <a:xfrm rot="2412419">
              <a:off x="8717520" y="3799901"/>
              <a:ext cx="1784402" cy="1735721"/>
            </a:xfrm>
            <a:prstGeom prst="teardrop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prstClr val="black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649412" y="4488424"/>
              <a:ext cx="1966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white"/>
                  </a:solidFill>
                  <a:latin typeface="Arial" charset="0"/>
                </a:rPr>
                <a:t>Checkout</a:t>
              </a:r>
            </a:p>
          </p:txBody>
        </p:sp>
      </p:grpSp>
      <p:sp>
        <p:nvSpPr>
          <p:cNvPr id="31" name="AutoShape 2" descr="Image result for tick mark"/>
          <p:cNvSpPr>
            <a:spLocks noChangeAspect="1" noChangeArrowheads="1"/>
          </p:cNvSpPr>
          <p:nvPr/>
        </p:nvSpPr>
        <p:spPr bwMode="auto">
          <a:xfrm>
            <a:off x="523128" y="-131016"/>
            <a:ext cx="3925050" cy="392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35250" y="3638727"/>
            <a:ext cx="177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Arial" charset="0"/>
              </a:rPr>
              <a:t>Phase 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25935" y="3638727"/>
            <a:ext cx="177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Arial" charset="0"/>
              </a:rPr>
              <a:t>Phase II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64537" y="3638727"/>
            <a:ext cx="177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Arial" charset="0"/>
              </a:rPr>
              <a:t>Phase III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61494" y="3620887"/>
            <a:ext cx="177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Arial" charset="0"/>
              </a:rPr>
              <a:t>Phase IV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23128" y="4000753"/>
            <a:ext cx="2119075" cy="1735721"/>
            <a:chOff x="628982" y="3799901"/>
            <a:chExt cx="2119075" cy="1735721"/>
          </a:xfrm>
        </p:grpSpPr>
        <p:sp>
          <p:nvSpPr>
            <p:cNvPr id="37" name="Teardrop 36"/>
            <p:cNvSpPr/>
            <p:nvPr/>
          </p:nvSpPr>
          <p:spPr>
            <a:xfrm rot="2412419">
              <a:off x="748918" y="3799901"/>
              <a:ext cx="1784402" cy="1735721"/>
            </a:xfrm>
            <a:prstGeom prst="teardrop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prstClr val="black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8982" y="4302722"/>
              <a:ext cx="2119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prstClr val="white"/>
                  </a:solidFill>
                  <a:latin typeface="Arial" charset="0"/>
                </a:rPr>
                <a:t>Laying the foundation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37301" y="4658767"/>
              <a:ext cx="1549324" cy="369332"/>
            </a:xfrm>
            <a:prstGeom prst="rect">
              <a:avLst/>
            </a:prstGeom>
          </p:spPr>
          <p:txBody>
            <a:bodyPr wrap="square" tIns="0" anchor="ctr">
              <a:spAutoFit/>
            </a:bodyPr>
            <a:lstStyle/>
            <a:p>
              <a:pPr algn="ctr" fontAlgn="base">
                <a:spcBef>
                  <a:spcPts val="1800"/>
                </a:spcBef>
                <a:spcAft>
                  <a:spcPts val="600"/>
                </a:spcAft>
              </a:pPr>
              <a:r>
                <a:rPr lang="en-GB" sz="1050" b="1" dirty="0" smtClean="0">
                  <a:solidFill>
                    <a:prstClr val="white"/>
                  </a:solidFill>
                  <a:latin typeface="Arial" charset="0"/>
                </a:rPr>
                <a:t>(</a:t>
              </a:r>
              <a:r>
                <a:rPr lang="en-GB" sz="1050" b="1" i="1" dirty="0" smtClean="0">
                  <a:solidFill>
                    <a:prstClr val="white"/>
                  </a:solidFill>
                  <a:latin typeface="Arial" charset="0"/>
                </a:rPr>
                <a:t>API Services, New Presentation Layer</a:t>
              </a:r>
              <a:r>
                <a:rPr lang="en-GB" sz="1050" dirty="0" smtClean="0">
                  <a:solidFill>
                    <a:prstClr val="white"/>
                  </a:solidFill>
                  <a:latin typeface="Arial" charset="0"/>
                </a:rPr>
                <a:t>)</a:t>
              </a:r>
              <a:endParaRPr lang="en-GB" sz="1050" dirty="0">
                <a:solidFill>
                  <a:prstClr val="white"/>
                </a:solidFill>
                <a:latin typeface="Arial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33050" y="3628497"/>
            <a:ext cx="177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Arial" charset="0"/>
              </a:rPr>
              <a:t>Phase 0</a:t>
            </a:r>
          </a:p>
        </p:txBody>
      </p:sp>
    </p:spTree>
    <p:extLst>
      <p:ext uri="{BB962C8B-B14F-4D97-AF65-F5344CB8AC3E}">
        <p14:creationId xmlns:p14="http://schemas.microsoft.com/office/powerpoint/2010/main" val="5212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4596" y="873457"/>
            <a:ext cx="3603009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65601" y="1374667"/>
            <a:ext cx="3588262" cy="22283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8405005" y="858709"/>
            <a:ext cx="3603009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264596" y="3823648"/>
            <a:ext cx="3603009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65601" y="3814245"/>
            <a:ext cx="3603009" cy="272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05005" y="3809354"/>
            <a:ext cx="3603009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7316" y="41099"/>
            <a:ext cx="9591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Best Practices for Building a </a:t>
            </a:r>
            <a:r>
              <a:rPr lang="en-US" sz="3200" b="1" dirty="0" err="1">
                <a:solidFill>
                  <a:schemeClr val="bg1"/>
                </a:solidFill>
              </a:rPr>
              <a:t>Microservice</a:t>
            </a:r>
            <a:r>
              <a:rPr lang="en-US" sz="3200" b="1" dirty="0">
                <a:solidFill>
                  <a:schemeClr val="bg1"/>
                </a:solidFill>
              </a:rPr>
              <a:t> Architecture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4764" y="846513"/>
            <a:ext cx="3840480" cy="497343"/>
          </a:xfrm>
          <a:prstGeom prst="rect">
            <a:avLst/>
          </a:prstGeom>
          <a:solidFill>
            <a:srgbClr val="FFC5FF"/>
          </a:solidFill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Service Essentials</a:t>
            </a:r>
            <a:endParaRPr lang="en-US" b="1" dirty="0">
              <a:solidFill>
                <a:schemeClr val="tx2">
                  <a:lumMod val="50000"/>
                </a:schemeClr>
              </a:solidFill>
              <a:cs typeface="Angsana New" panose="02020603050405020304" pitchFamily="18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23439" y="873456"/>
            <a:ext cx="3840480" cy="5012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Service Interactions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48284" y="858708"/>
            <a:ext cx="3840480" cy="497343"/>
          </a:xfrm>
          <a:prstGeom prst="rect">
            <a:avLst/>
          </a:prstGeom>
          <a:solidFill>
            <a:srgbClr val="FFC5FF"/>
          </a:solidFill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Development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4764" y="3765360"/>
            <a:ext cx="3840480" cy="457200"/>
          </a:xfrm>
          <a:prstGeom prst="rect">
            <a:avLst/>
          </a:prstGeom>
          <a:solidFill>
            <a:srgbClr val="FFC5FF"/>
          </a:solidFill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Deployment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23439" y="3765360"/>
            <a:ext cx="384048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Operations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48284" y="3722597"/>
            <a:ext cx="3840480" cy="457200"/>
          </a:xfrm>
          <a:prstGeom prst="rect">
            <a:avLst/>
          </a:prstGeom>
          <a:solidFill>
            <a:srgbClr val="FFC5FF"/>
          </a:solidFill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People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9689" y="1608489"/>
            <a:ext cx="3675833" cy="174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Independently develop &amp; deploy services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Services should have their own private data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Services should be </a:t>
            </a:r>
            <a:r>
              <a:rPr lang="en-US" sz="1300" dirty="0" smtClean="0">
                <a:solidFill>
                  <a:schemeClr val="bg1"/>
                </a:solidFill>
              </a:rPr>
              <a:t>small but add value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chemeClr val="bg1"/>
                </a:solidFill>
              </a:rPr>
              <a:t>Store </a:t>
            </a:r>
            <a:r>
              <a:rPr lang="en-US" sz="1300" dirty="0">
                <a:solidFill>
                  <a:schemeClr val="bg1"/>
                </a:solidFill>
              </a:rPr>
              <a:t>data in databases, not ephemeral service instances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Offload work to asynchronous </a:t>
            </a:r>
            <a:r>
              <a:rPr lang="en-US" sz="1300" dirty="0" smtClean="0">
                <a:solidFill>
                  <a:schemeClr val="bg1"/>
                </a:solidFill>
              </a:rPr>
              <a:t>workers</a:t>
            </a:r>
            <a:endParaRPr lang="en-US" sz="1300" dirty="0">
              <a:solidFill>
                <a:schemeClr val="bg1"/>
              </a:solidFill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Layer security </a:t>
            </a:r>
            <a:r>
              <a:rPr lang="en-US" sz="1300" dirty="0" smtClean="0">
                <a:solidFill>
                  <a:schemeClr val="bg1"/>
                </a:solidFill>
              </a:rPr>
              <a:t>and don't </a:t>
            </a:r>
            <a:r>
              <a:rPr lang="en-US" sz="1300" dirty="0">
                <a:solidFill>
                  <a:schemeClr val="bg1"/>
                </a:solidFill>
              </a:rPr>
              <a:t>write </a:t>
            </a:r>
            <a:r>
              <a:rPr lang="en-US" sz="1300" dirty="0" smtClean="0">
                <a:solidFill>
                  <a:schemeClr val="bg1"/>
                </a:solidFill>
              </a:rPr>
              <a:t>own </a:t>
            </a:r>
            <a:r>
              <a:rPr lang="en-US" sz="1300" dirty="0">
                <a:solidFill>
                  <a:schemeClr val="bg1"/>
                </a:solidFill>
              </a:rPr>
              <a:t>crypto code!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80047" y="1541803"/>
            <a:ext cx="3452920" cy="189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Use a common source control platform for all services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Either mimic prod in dev or use isolated cloud based dev environments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Push working code to mainline often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Release less, release it faster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Service templates should cover the fundamentals out of the </a:t>
            </a:r>
            <a:r>
              <a:rPr lang="en-US" sz="1300" dirty="0" smtClean="0">
                <a:solidFill>
                  <a:schemeClr val="bg1"/>
                </a:solidFill>
              </a:rPr>
              <a:t>box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597" y="4585624"/>
            <a:ext cx="360300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Use a system image for a deployment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Have a way to automatically deploy any version of any service to any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Feature flags decouple code deployment from feature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Configuration should be managed outside of the deployment package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66636" y="1541803"/>
            <a:ext cx="3467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Transport data over </a:t>
            </a:r>
            <a:r>
              <a:rPr lang="en-US" sz="1300" dirty="0" smtClean="0">
                <a:solidFill>
                  <a:schemeClr val="bg1"/>
                </a:solidFill>
              </a:rPr>
              <a:t>HTTP , serialized </a:t>
            </a:r>
            <a:r>
              <a:rPr lang="en-US" sz="1300" dirty="0">
                <a:solidFill>
                  <a:schemeClr val="bg1"/>
                </a:solidFill>
              </a:rPr>
              <a:t>using </a:t>
            </a:r>
            <a:r>
              <a:rPr lang="en-US" sz="1300" dirty="0" smtClean="0">
                <a:solidFill>
                  <a:schemeClr val="bg1"/>
                </a:solidFill>
              </a:rPr>
              <a:t>JSON</a:t>
            </a: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Have a Service </a:t>
            </a:r>
            <a:r>
              <a:rPr lang="en-US" sz="1300" dirty="0" smtClean="0">
                <a:solidFill>
                  <a:schemeClr val="bg1"/>
                </a:solidFill>
              </a:rPr>
              <a:t>Discovery </a:t>
            </a:r>
            <a:r>
              <a:rPr lang="en-US" sz="1300" dirty="0">
                <a:solidFill>
                  <a:schemeClr val="bg1"/>
                </a:solidFill>
              </a:rPr>
              <a:t>mechanism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Prefer decentralized interactions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chemeClr val="bg1"/>
                </a:solidFill>
              </a:rPr>
              <a:t>Define Timeouts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chemeClr val="bg1"/>
                </a:solidFill>
              </a:rPr>
              <a:t>Implement Circuit </a:t>
            </a:r>
            <a:r>
              <a:rPr lang="en-US" sz="1300" dirty="0">
                <a:solidFill>
                  <a:schemeClr val="bg1"/>
                </a:solidFill>
              </a:rPr>
              <a:t>breakers </a:t>
            </a:r>
            <a:endParaRPr lang="en-US" sz="1300" dirty="0" smtClean="0">
              <a:solidFill>
                <a:schemeClr val="bg1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chemeClr val="bg1"/>
                </a:solidFill>
              </a:rPr>
              <a:t>Guarantee </a:t>
            </a:r>
            <a:r>
              <a:rPr lang="en-US" sz="1300" dirty="0">
                <a:solidFill>
                  <a:schemeClr val="bg1"/>
                </a:solidFill>
              </a:rPr>
              <a:t>eventual consistency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Authenticate all API calls </a:t>
            </a:r>
            <a:endParaRPr lang="en-US" sz="1300" dirty="0"/>
          </a:p>
        </p:txBody>
      </p:sp>
      <p:sp>
        <p:nvSpPr>
          <p:cNvPr id="25" name="TextBox 24"/>
          <p:cNvSpPr txBox="1"/>
          <p:nvPr/>
        </p:nvSpPr>
        <p:spPr>
          <a:xfrm>
            <a:off x="4466636" y="4482844"/>
            <a:ext cx="340093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Manage all logs in one place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Use a common monitoring platform for all services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Stateless services are easy to auto </a:t>
            </a:r>
            <a:r>
              <a:rPr lang="en-US" sz="1300" dirty="0" smtClean="0">
                <a:solidFill>
                  <a:schemeClr val="lt1"/>
                </a:solidFill>
              </a:rPr>
              <a:t>scale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Automation around the provisioning and </a:t>
            </a:r>
            <a:r>
              <a:rPr lang="en-US" sz="1300" dirty="0" smtClean="0">
                <a:solidFill>
                  <a:schemeClr val="lt1"/>
                </a:solidFill>
              </a:rPr>
              <a:t>management of external services (queues, caches, database, etc.)</a:t>
            </a:r>
            <a:endParaRPr lang="en-US" sz="1300" dirty="0">
              <a:solidFill>
                <a:schemeClr val="l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80047" y="4497925"/>
            <a:ext cx="3147389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Full Lifecycle </a:t>
            </a:r>
            <a:r>
              <a:rPr lang="en-US" sz="1300" dirty="0" smtClean="0">
                <a:solidFill>
                  <a:schemeClr val="lt1"/>
                </a:solidFill>
              </a:rPr>
              <a:t>Ownership - Service </a:t>
            </a:r>
            <a:r>
              <a:rPr lang="en-US" sz="1300" dirty="0">
                <a:solidFill>
                  <a:schemeClr val="lt1"/>
                </a:solidFill>
              </a:rPr>
              <a:t>teams develop, deploy &amp; operate their own services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lt1"/>
                </a:solidFill>
              </a:rPr>
              <a:t>Teams should be autonomous in daily </a:t>
            </a:r>
            <a:r>
              <a:rPr lang="en-US" sz="1300" dirty="0" smtClean="0">
                <a:solidFill>
                  <a:schemeClr val="lt1"/>
                </a:solidFill>
              </a:rPr>
              <a:t>operations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chemeClr val="lt1"/>
                </a:solidFill>
              </a:rPr>
              <a:t>Two-pizza teams - Teams </a:t>
            </a:r>
            <a:r>
              <a:rPr lang="en-US" sz="1300" dirty="0">
                <a:solidFill>
                  <a:schemeClr val="lt1"/>
                </a:solidFill>
              </a:rPr>
              <a:t>that can be fed with two pizzas.</a:t>
            </a:r>
          </a:p>
        </p:txBody>
      </p:sp>
    </p:spTree>
    <p:extLst>
      <p:ext uri="{BB962C8B-B14F-4D97-AF65-F5344CB8AC3E}">
        <p14:creationId xmlns:p14="http://schemas.microsoft.com/office/powerpoint/2010/main" val="232261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8488" y="2730690"/>
            <a:ext cx="5326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 smtClean="0">
                <a:cs typeface="Aharoni" panose="02010803020104030203" pitchFamily="2" charset="-79"/>
              </a:rPr>
              <a:t>Microservices Reference Store</a:t>
            </a:r>
          </a:p>
        </p:txBody>
      </p:sp>
    </p:spTree>
    <p:extLst>
      <p:ext uri="{BB962C8B-B14F-4D97-AF65-F5344CB8AC3E}">
        <p14:creationId xmlns:p14="http://schemas.microsoft.com/office/powerpoint/2010/main" val="189194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2877" y="108115"/>
            <a:ext cx="80766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en-US" sz="24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>
                <a:solidFill>
                  <a:prstClr val="white"/>
                </a:solidFill>
              </a:rPr>
              <a:t>Reference Microservices Driven Ecommerce Store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71978" y="1507930"/>
            <a:ext cx="3110621" cy="44994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Banners Service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356393" y="1732901"/>
            <a:ext cx="1005840" cy="7257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62233" y="858204"/>
            <a:ext cx="3110620" cy="44994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Categories Service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62233" y="3433943"/>
            <a:ext cx="3089156" cy="44994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Featured Products Service</a:t>
            </a:r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9472853" y="745811"/>
            <a:ext cx="667739" cy="5040628"/>
          </a:xfrm>
          <a:prstGeom prst="righ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62056" y="3081459"/>
            <a:ext cx="1904294" cy="36933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MICROSERVICES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04" y="702946"/>
            <a:ext cx="4636744" cy="594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/>
          <p:cNvSpPr/>
          <p:nvPr/>
        </p:nvSpPr>
        <p:spPr>
          <a:xfrm>
            <a:off x="6362233" y="5126414"/>
            <a:ext cx="3120366" cy="44994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New Arrivals Service</a:t>
            </a:r>
          </a:p>
        </p:txBody>
      </p:sp>
      <p:cxnSp>
        <p:nvCxnSpPr>
          <p:cNvPr id="17" name="Straight Connector 16"/>
          <p:cNvCxnSpPr>
            <a:stCxn id="16" idx="1"/>
          </p:cNvCxnSpPr>
          <p:nvPr/>
        </p:nvCxnSpPr>
        <p:spPr>
          <a:xfrm flipH="1" flipV="1">
            <a:off x="4986339" y="5350071"/>
            <a:ext cx="1375894" cy="131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0" idx="1"/>
          </p:cNvCxnSpPr>
          <p:nvPr/>
        </p:nvCxnSpPr>
        <p:spPr>
          <a:xfrm flipH="1" flipV="1">
            <a:off x="4986341" y="3657600"/>
            <a:ext cx="1375892" cy="131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371725" y="1000769"/>
            <a:ext cx="3888336" cy="149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83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655088" y="855067"/>
            <a:ext cx="4049712" cy="798667"/>
          </a:xfrm>
          <a:prstGeom prst="rect">
            <a:avLst/>
          </a:prstGeom>
          <a:noFill/>
          <a:ln>
            <a:solidFill>
              <a:srgbClr val="CB0B7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71" y="1649275"/>
            <a:ext cx="1854654" cy="5137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3271" y="1128304"/>
            <a:ext cx="1045447" cy="336230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Develop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4023" y="1128304"/>
            <a:ext cx="1089895" cy="336230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Commit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9223" y="1128304"/>
            <a:ext cx="1493411" cy="320163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Compile</a:t>
            </a:r>
            <a:endParaRPr lang="en-US" sz="1400" b="1" dirty="0">
              <a:solidFill>
                <a:schemeClr val="bg1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09690" y="2510178"/>
            <a:ext cx="1712685" cy="359373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Publish Artifacts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87368" y="2509247"/>
            <a:ext cx="1375768" cy="363841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Build Container</a:t>
            </a:r>
            <a:endParaRPr lang="en-US" sz="1400" b="1" dirty="0">
              <a:solidFill>
                <a:schemeClr val="bg1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55717" y="2496411"/>
            <a:ext cx="2301422" cy="363843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Deploy / Run Container </a:t>
            </a:r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(QA)</a:t>
            </a:r>
          </a:p>
        </p:txBody>
      </p:sp>
      <p:sp>
        <p:nvSpPr>
          <p:cNvPr id="17" name="Rounded Rectangle 3"/>
          <p:cNvSpPr/>
          <p:nvPr/>
        </p:nvSpPr>
        <p:spPr>
          <a:xfrm>
            <a:off x="8984061" y="4241752"/>
            <a:ext cx="2327400" cy="2811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Service Registry (EUREKA)</a:t>
            </a:r>
          </a:p>
        </p:txBody>
      </p:sp>
      <p:sp>
        <p:nvSpPr>
          <p:cNvPr id="18" name="Rounded Rectangle 3"/>
          <p:cNvSpPr/>
          <p:nvPr/>
        </p:nvSpPr>
        <p:spPr>
          <a:xfrm>
            <a:off x="6317678" y="4769708"/>
            <a:ext cx="4993783" cy="2811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Service Orchestration / Fault </a:t>
            </a:r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Tolerance (HYSTRIX)</a:t>
            </a:r>
          </a:p>
        </p:txBody>
      </p:sp>
      <p:sp>
        <p:nvSpPr>
          <p:cNvPr id="22" name="Rounded Rectangle 3"/>
          <p:cNvSpPr/>
          <p:nvPr/>
        </p:nvSpPr>
        <p:spPr>
          <a:xfrm>
            <a:off x="6317679" y="4241752"/>
            <a:ext cx="2327400" cy="2973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sz="14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Load </a:t>
            </a:r>
            <a:r>
              <a:rPr lang="en-US" sz="1400" b="1" i="0" u="none" strike="noStrike" kern="1200" spc="0" dirty="0" smtClean="0">
                <a:ln>
                  <a:noFill/>
                </a:ln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Balancer (RIBBON)</a:t>
            </a:r>
            <a:endParaRPr lang="en-US" sz="1400" b="1" i="0" u="none" strike="noStrike" kern="1200" spc="0" dirty="0">
              <a:ln>
                <a:noFill/>
              </a:ln>
              <a:solidFill>
                <a:schemeClr val="bg1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Rounded Rectangle 3"/>
          <p:cNvSpPr/>
          <p:nvPr/>
        </p:nvSpPr>
        <p:spPr>
          <a:xfrm>
            <a:off x="6317679" y="5230940"/>
            <a:ext cx="4993783" cy="24053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API GATEWAY (ZUUL)</a:t>
            </a:r>
          </a:p>
        </p:txBody>
      </p:sp>
      <p:cxnSp>
        <p:nvCxnSpPr>
          <p:cNvPr id="25" name="Straight Arrow Connector 24"/>
          <p:cNvCxnSpPr>
            <a:stCxn id="18" idx="2"/>
            <a:endCxn id="23" idx="0"/>
          </p:cNvCxnSpPr>
          <p:nvPr/>
        </p:nvCxnSpPr>
        <p:spPr>
          <a:xfrm>
            <a:off x="8814570" y="5050868"/>
            <a:ext cx="1" cy="18007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481378" y="4564364"/>
            <a:ext cx="1" cy="18007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1"/>
            <a:endCxn id="17" idx="3"/>
          </p:cNvCxnSpPr>
          <p:nvPr/>
        </p:nvCxnSpPr>
        <p:spPr>
          <a:xfrm flipV="1">
            <a:off x="8645079" y="4382332"/>
            <a:ext cx="338982" cy="809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164420" y="3854614"/>
            <a:ext cx="1865085" cy="354320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Deploy (PROD)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807792" y="2505806"/>
            <a:ext cx="1446835" cy="363842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Contract Testing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982" t="11906" r="10127" b="13789"/>
          <a:stretch/>
        </p:blipFill>
        <p:spPr>
          <a:xfrm>
            <a:off x="7987368" y="3015427"/>
            <a:ext cx="691042" cy="5984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35" t="35922" r="8248" b="35069"/>
          <a:stretch/>
        </p:blipFill>
        <p:spPr>
          <a:xfrm>
            <a:off x="9894901" y="3150117"/>
            <a:ext cx="1324442" cy="340363"/>
          </a:xfrm>
          <a:prstGeom prst="rect">
            <a:avLst/>
          </a:prstGeom>
        </p:spPr>
      </p:pic>
      <p:pic>
        <p:nvPicPr>
          <p:cNvPr id="43" name="Picture 2" descr="Image result for pact microservice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643" r="27584" b="71454"/>
          <a:stretch/>
        </p:blipFill>
        <p:spPr bwMode="auto">
          <a:xfrm>
            <a:off x="2346194" y="3041087"/>
            <a:ext cx="998293" cy="25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6"/>
          <a:srcRect t="29770" b="30505"/>
          <a:stretch/>
        </p:blipFill>
        <p:spPr>
          <a:xfrm>
            <a:off x="7184816" y="1765839"/>
            <a:ext cx="774048" cy="30748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3" idx="3"/>
            <a:endCxn id="6" idx="1"/>
          </p:cNvCxnSpPr>
          <p:nvPr/>
        </p:nvCxnSpPr>
        <p:spPr>
          <a:xfrm>
            <a:off x="1768718" y="1296419"/>
            <a:ext cx="1065305" cy="0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" idx="3"/>
            <a:endCxn id="7" idx="1"/>
          </p:cNvCxnSpPr>
          <p:nvPr/>
        </p:nvCxnSpPr>
        <p:spPr>
          <a:xfrm flipV="1">
            <a:off x="3923918" y="1288386"/>
            <a:ext cx="1065305" cy="8033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7" idx="3"/>
            <a:endCxn id="72" idx="1"/>
          </p:cNvCxnSpPr>
          <p:nvPr/>
        </p:nvCxnSpPr>
        <p:spPr>
          <a:xfrm>
            <a:off x="6482634" y="1288386"/>
            <a:ext cx="1065305" cy="8034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72" idx="3"/>
            <a:endCxn id="70" idx="1"/>
          </p:cNvCxnSpPr>
          <p:nvPr/>
        </p:nvCxnSpPr>
        <p:spPr>
          <a:xfrm flipV="1">
            <a:off x="8543777" y="1296419"/>
            <a:ext cx="1065305" cy="1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70" idx="2"/>
            <a:endCxn id="10" idx="0"/>
          </p:cNvCxnSpPr>
          <p:nvPr/>
        </p:nvCxnSpPr>
        <p:spPr>
          <a:xfrm>
            <a:off x="10557122" y="1464534"/>
            <a:ext cx="8911" cy="1045644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0" idx="1"/>
            <a:endCxn id="11" idx="3"/>
          </p:cNvCxnSpPr>
          <p:nvPr/>
        </p:nvCxnSpPr>
        <p:spPr>
          <a:xfrm flipH="1">
            <a:off x="9363136" y="2689865"/>
            <a:ext cx="346554" cy="1303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1"/>
            <a:endCxn id="75" idx="3"/>
          </p:cNvCxnSpPr>
          <p:nvPr/>
        </p:nvCxnSpPr>
        <p:spPr>
          <a:xfrm flipH="1" flipV="1">
            <a:off x="7669823" y="2684286"/>
            <a:ext cx="317545" cy="6882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1"/>
            <a:endCxn id="31" idx="3"/>
          </p:cNvCxnSpPr>
          <p:nvPr/>
        </p:nvCxnSpPr>
        <p:spPr>
          <a:xfrm flipH="1">
            <a:off x="3254627" y="2678333"/>
            <a:ext cx="401090" cy="9394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723271" y="3849853"/>
            <a:ext cx="4284122" cy="2503318"/>
          </a:xfrm>
          <a:prstGeom prst="rect">
            <a:avLst/>
          </a:prstGeom>
          <a:noFill/>
          <a:ln>
            <a:solidFill>
              <a:srgbClr val="CB0B7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2378656" y="5886401"/>
            <a:ext cx="213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Container Orchestration</a:t>
            </a:r>
            <a:endParaRPr lang="en-US" sz="1400" b="1" dirty="0"/>
          </a:p>
        </p:txBody>
      </p:sp>
      <p:sp>
        <p:nvSpPr>
          <p:cNvPr id="127" name="Rectangle 126"/>
          <p:cNvSpPr/>
          <p:nvPr/>
        </p:nvSpPr>
        <p:spPr>
          <a:xfrm>
            <a:off x="6119760" y="3849853"/>
            <a:ext cx="5342850" cy="250331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Arrow Connector 132"/>
          <p:cNvCxnSpPr>
            <a:stCxn id="127" idx="1"/>
            <a:endCxn id="111" idx="3"/>
          </p:cNvCxnSpPr>
          <p:nvPr/>
        </p:nvCxnSpPr>
        <p:spPr>
          <a:xfrm flipH="1">
            <a:off x="5007393" y="5101512"/>
            <a:ext cx="1112367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4" idx="1"/>
            <a:endCxn id="111" idx="1"/>
          </p:cNvCxnSpPr>
          <p:nvPr/>
        </p:nvCxnSpPr>
        <p:spPr>
          <a:xfrm rot="10800000" flipH="1" flipV="1">
            <a:off x="423593" y="2674194"/>
            <a:ext cx="299677" cy="2427318"/>
          </a:xfrm>
          <a:prstGeom prst="bentConnector3">
            <a:avLst>
              <a:gd name="adj1" fmla="val -91046"/>
            </a:avLst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2437536" y="4365006"/>
            <a:ext cx="2400366" cy="1375375"/>
            <a:chOff x="1302742" y="4204802"/>
            <a:chExt cx="2855023" cy="166571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3" name="Rounded Rectangle 112"/>
            <p:cNvSpPr/>
            <p:nvPr/>
          </p:nvSpPr>
          <p:spPr>
            <a:xfrm>
              <a:off x="1302742" y="4204802"/>
              <a:ext cx="2855023" cy="1665718"/>
            </a:xfrm>
            <a:prstGeom prst="roundRect">
              <a:avLst/>
            </a:prstGeom>
            <a:solidFill>
              <a:srgbClr val="FFE5F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1501807" y="4462885"/>
              <a:ext cx="665958" cy="151809"/>
            </a:xfrm>
            <a:prstGeom prst="roundRect">
              <a:avLst/>
            </a:prstGeom>
            <a:solidFill>
              <a:srgbClr val="CB0B7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2425355" y="4454501"/>
              <a:ext cx="665958" cy="151809"/>
            </a:xfrm>
            <a:prstGeom prst="roundRect">
              <a:avLst/>
            </a:prstGeom>
            <a:solidFill>
              <a:srgbClr val="CB0B7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Rounded Rectangle 146"/>
            <p:cNvSpPr/>
            <p:nvPr/>
          </p:nvSpPr>
          <p:spPr>
            <a:xfrm>
              <a:off x="3348903" y="4454501"/>
              <a:ext cx="665958" cy="151809"/>
            </a:xfrm>
            <a:prstGeom prst="roundRect">
              <a:avLst/>
            </a:prstGeom>
            <a:solidFill>
              <a:srgbClr val="CB0B7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Rounded Rectangle 147"/>
            <p:cNvSpPr/>
            <p:nvPr/>
          </p:nvSpPr>
          <p:spPr>
            <a:xfrm>
              <a:off x="1512507" y="4860211"/>
              <a:ext cx="665958" cy="151809"/>
            </a:xfrm>
            <a:prstGeom prst="roundRect">
              <a:avLst/>
            </a:prstGeom>
            <a:solidFill>
              <a:srgbClr val="CB0B7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1512514" y="5257536"/>
              <a:ext cx="665958" cy="151809"/>
            </a:xfrm>
            <a:prstGeom prst="roundRect">
              <a:avLst/>
            </a:prstGeom>
            <a:solidFill>
              <a:srgbClr val="CB0B7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0" name="Rounded Rectangle 149"/>
            <p:cNvSpPr/>
            <p:nvPr/>
          </p:nvSpPr>
          <p:spPr>
            <a:xfrm>
              <a:off x="2425355" y="4860061"/>
              <a:ext cx="665957" cy="151809"/>
            </a:xfrm>
            <a:prstGeom prst="roundRect">
              <a:avLst/>
            </a:prstGeom>
            <a:solidFill>
              <a:srgbClr val="CB0B7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Rounded Rectangle 150"/>
            <p:cNvSpPr/>
            <p:nvPr/>
          </p:nvSpPr>
          <p:spPr>
            <a:xfrm>
              <a:off x="2427711" y="5225690"/>
              <a:ext cx="665957" cy="151809"/>
            </a:xfrm>
            <a:prstGeom prst="roundRect">
              <a:avLst/>
            </a:prstGeom>
            <a:solidFill>
              <a:srgbClr val="CB0B7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3337919" y="4860061"/>
              <a:ext cx="665957" cy="151809"/>
            </a:xfrm>
            <a:prstGeom prst="roundRect">
              <a:avLst/>
            </a:prstGeom>
            <a:solidFill>
              <a:srgbClr val="CB0B7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3348903" y="5257536"/>
              <a:ext cx="665958" cy="151809"/>
            </a:xfrm>
            <a:prstGeom prst="roundRect">
              <a:avLst/>
            </a:prstGeom>
            <a:solidFill>
              <a:srgbClr val="CB0B7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3023987" y="5415223"/>
            <a:ext cx="160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Container Cluster</a:t>
            </a:r>
            <a:endParaRPr lang="en-US" sz="1400" b="1" dirty="0"/>
          </a:p>
        </p:txBody>
      </p:sp>
      <p:sp>
        <p:nvSpPr>
          <p:cNvPr id="157" name="Rectangle 156"/>
          <p:cNvSpPr/>
          <p:nvPr/>
        </p:nvSpPr>
        <p:spPr>
          <a:xfrm>
            <a:off x="162877" y="108115"/>
            <a:ext cx="7021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en-US" sz="24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>
                <a:solidFill>
                  <a:prstClr val="white"/>
                </a:solidFill>
              </a:rPr>
              <a:t>Microservices Reference Store -  Devops Pipeline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29" y="1714259"/>
            <a:ext cx="1219673" cy="379592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2186" y="1478341"/>
            <a:ext cx="749410" cy="74941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9"/>
          <a:srcRect l="7475" t="24425" r="6063" b="25425"/>
          <a:stretch/>
        </p:blipFill>
        <p:spPr>
          <a:xfrm>
            <a:off x="11046428" y="717233"/>
            <a:ext cx="967674" cy="329647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0483" y="2876094"/>
            <a:ext cx="720343" cy="7203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0480" y="1868239"/>
            <a:ext cx="884668" cy="2244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5815" y="1614103"/>
            <a:ext cx="579902" cy="579902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9609082" y="1128304"/>
            <a:ext cx="1896080" cy="336230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Static Code Analysis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547939" y="1128305"/>
            <a:ext cx="995838" cy="336229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Unit Test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51426" y="842287"/>
            <a:ext cx="932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B0B70"/>
                </a:solidFill>
              </a:rPr>
              <a:t>Build</a:t>
            </a:r>
            <a:endParaRPr lang="en-US" sz="1400" b="1" dirty="0">
              <a:solidFill>
                <a:srgbClr val="CB0B70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88" t="8937" r="7449" b="13990"/>
          <a:stretch/>
        </p:blipFill>
        <p:spPr>
          <a:xfrm>
            <a:off x="4231456" y="5775612"/>
            <a:ext cx="734563" cy="567194"/>
          </a:xfrm>
          <a:prstGeom prst="rect">
            <a:avLst/>
          </a:prstGeom>
        </p:spPr>
      </p:pic>
      <p:pic>
        <p:nvPicPr>
          <p:cNvPr id="88" name="Picture 2" descr="Image result for redis elk stack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75" y="4210512"/>
            <a:ext cx="887423" cy="2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 descr="http://blog.takipi.com/wp-content/uploads/2016/02/splunk-elk.png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1F5F7"/>
              </a:clrFrom>
              <a:clrTo>
                <a:srgbClr val="F1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3" t="13870" r="6881" b="20611"/>
          <a:stretch/>
        </p:blipFill>
        <p:spPr bwMode="auto">
          <a:xfrm>
            <a:off x="1120643" y="4503924"/>
            <a:ext cx="1080632" cy="10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beat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t="9045" r="16955" b="7159"/>
          <a:stretch/>
        </p:blipFill>
        <p:spPr bwMode="auto">
          <a:xfrm>
            <a:off x="1347675" y="5616287"/>
            <a:ext cx="586758" cy="50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15650" y="3849853"/>
            <a:ext cx="386794" cy="2503318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vert270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Monitoring – RELK-B</a:t>
            </a:r>
            <a:endParaRPr lang="en-US" sz="1400" b="1" dirty="0">
              <a:solidFill>
                <a:schemeClr val="bg1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93" name="Picture 116" descr="peopl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4" y="715871"/>
            <a:ext cx="870852" cy="36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14" descr="Image result for ribbon netflix oss icon"/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1" b="21104"/>
          <a:stretch/>
        </p:blipFill>
        <p:spPr bwMode="auto">
          <a:xfrm>
            <a:off x="7571840" y="5740381"/>
            <a:ext cx="2485457" cy="4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9709" y="3540547"/>
            <a:ext cx="1817789" cy="223717"/>
          </a:xfrm>
          <a:prstGeom prst="rect">
            <a:avLst/>
          </a:prstGeom>
          <a:noFill/>
          <a:ln>
            <a:solidFill>
              <a:srgbClr val="CB0B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Automated or Manually Triggered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0138393" y="4550742"/>
            <a:ext cx="1" cy="18007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23594" y="2492273"/>
            <a:ext cx="1048415" cy="363842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E2E Testing</a:t>
            </a:r>
            <a:endParaRPr lang="en-US" sz="1400" b="1" dirty="0">
              <a:solidFill>
                <a:schemeClr val="bg1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81" name="Straight Arrow Connector 80"/>
          <p:cNvCxnSpPr>
            <a:stCxn id="31" idx="1"/>
            <a:endCxn id="74" idx="3"/>
          </p:cNvCxnSpPr>
          <p:nvPr/>
        </p:nvCxnSpPr>
        <p:spPr>
          <a:xfrm flipH="1" flipV="1">
            <a:off x="1472009" y="2674194"/>
            <a:ext cx="335783" cy="13533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6541" y="2989459"/>
            <a:ext cx="413162" cy="38211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306432" y="2502364"/>
            <a:ext cx="1363391" cy="363843"/>
          </a:xfrm>
          <a:prstGeom prst="rect">
            <a:avLst/>
          </a:prstGeom>
          <a:solidFill>
            <a:srgbClr val="CB0B7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18"/>
                <a:ea typeface="Microsoft YaHei" pitchFamily="2"/>
                <a:cs typeface="Mangal" pitchFamily="2"/>
              </a:rPr>
              <a:t>Push Container</a:t>
            </a:r>
            <a:endParaRPr lang="en-US" sz="1400" b="1" dirty="0">
              <a:solidFill>
                <a:schemeClr val="bg1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78" name="Straight Arrow Connector 77"/>
          <p:cNvCxnSpPr>
            <a:stCxn id="75" idx="1"/>
            <a:endCxn id="12" idx="3"/>
          </p:cNvCxnSpPr>
          <p:nvPr/>
        </p:nvCxnSpPr>
        <p:spPr>
          <a:xfrm flipH="1" flipV="1">
            <a:off x="5957139" y="2678333"/>
            <a:ext cx="349293" cy="5953"/>
          </a:xfrm>
          <a:prstGeom prst="straightConnector1">
            <a:avLst/>
          </a:prstGeom>
          <a:ln>
            <a:solidFill>
              <a:srgbClr val="CB0B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982" t="11906" r="10127" b="13789"/>
          <a:stretch/>
        </p:blipFill>
        <p:spPr>
          <a:xfrm>
            <a:off x="6579447" y="3007556"/>
            <a:ext cx="691042" cy="5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90610" y="2976877"/>
            <a:ext cx="25439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cs typeface="Aharoni" panose="02010803020104030203" pitchFamily="2" charset="-79"/>
              </a:rPr>
              <a:t>Case studies</a:t>
            </a:r>
            <a:endParaRPr lang="en-GB" sz="3600" b="1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31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>
          <a:xfrm>
            <a:off x="172851" y="94272"/>
            <a:ext cx="9865096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Calibri" pitchFamily="34" charset="0"/>
              </a:rPr>
              <a:t>Evolving Architecture patterns</a:t>
            </a: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-112565" y="2363506"/>
            <a:ext cx="12133203" cy="2637391"/>
          </a:xfrm>
          <a:prstGeom prst="curvedConnector3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58450" y="3061079"/>
            <a:ext cx="1770597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endParaRPr lang="en-IN" sz="1067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4209058494"/>
              </p:ext>
            </p:extLst>
          </p:nvPr>
        </p:nvGraphicFramePr>
        <p:xfrm>
          <a:off x="537883" y="900012"/>
          <a:ext cx="10919012" cy="5784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748118" y="5733338"/>
            <a:ext cx="335728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Built for specific client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Longer implementation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Higher cost to keep in synch with security, PI and other compliance needs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7893" y="3034505"/>
            <a:ext cx="2716305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Platform based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Faster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Innovation and Agility is limited to available extension points in framework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70740" y="5148562"/>
            <a:ext cx="2716305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Agility for incremental delivery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Better scalability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Enhanced deployment patterns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Loosely coupled framework with separation of concerns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70894" y="867388"/>
            <a:ext cx="2716305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API Services based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Loosely coupled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Improved customer experience across  channels through common API services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91785" y="4728246"/>
            <a:ext cx="2348717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Language agnostic Micro business Services based architecture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Decoupled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Adopt new business strategy easily beyond enterprise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111433" y="5255406"/>
            <a:ext cx="0" cy="461307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3031027" y="2959567"/>
            <a:ext cx="20654" cy="123150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405745" y="3845128"/>
            <a:ext cx="0" cy="59386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840625" y="1810262"/>
            <a:ext cx="0" cy="91635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487045" y="2904913"/>
            <a:ext cx="0" cy="1054415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047404" y="2318314"/>
            <a:ext cx="2128058" cy="569974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SaaS/Product based 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eCommerce</a:t>
            </a:r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395303" y="5155052"/>
            <a:ext cx="1312757" cy="569974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Homegrown  eCommerce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170763" y="4439235"/>
            <a:ext cx="2549301" cy="569974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Separation of Applications - Browse and Commerce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977813" y="1654179"/>
            <a:ext cx="1625875" cy="569974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Open API based Architecture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177387" y="3904144"/>
            <a:ext cx="1625875" cy="569974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Micro Services Architecture</a:t>
            </a:r>
          </a:p>
        </p:txBody>
      </p:sp>
      <p:sp>
        <p:nvSpPr>
          <p:cNvPr id="24" name="Oval 23"/>
          <p:cNvSpPr/>
          <p:nvPr/>
        </p:nvSpPr>
        <p:spPr>
          <a:xfrm>
            <a:off x="8892138" y="1871238"/>
            <a:ext cx="731117" cy="73111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33" name="Straight Connector 32"/>
          <p:cNvCxnSpPr>
            <a:endCxn id="24" idx="4"/>
          </p:cNvCxnSpPr>
          <p:nvPr/>
        </p:nvCxnSpPr>
        <p:spPr>
          <a:xfrm flipH="1" flipV="1">
            <a:off x="9257697" y="2602355"/>
            <a:ext cx="0" cy="112107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9228087" y="3657716"/>
            <a:ext cx="1625875" cy="569974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Serverless FaaS</a:t>
            </a:r>
          </a:p>
          <a:p>
            <a:pPr lvl="0" algn="ctr"/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Architecture</a:t>
            </a:r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23653" y="4371532"/>
            <a:ext cx="2348717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Cloud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computing code execution 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Requests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are billed by an abstract measure of the resources required to satisfy the request rather than per virtual machine, per hour</a:t>
            </a:r>
            <a:endParaRPr lang="en-US" sz="14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8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38251" y="4941794"/>
            <a:ext cx="10085422" cy="1771650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4000" b="1" dirty="0" smtClean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TCS’ partners with </a:t>
            </a:r>
            <a:r>
              <a:rPr lang="en-US" sz="40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  <a:r>
              <a:rPr lang="en-US" sz="4000" b="1" dirty="0" smtClean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etailers globally and collaboratively work in achieving their Commerce and Digital initiatives </a:t>
            </a:r>
            <a:endParaRPr lang="en-IN" sz="4000" b="1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 6"/>
          <p:cNvSpPr/>
          <p:nvPr/>
        </p:nvSpPr>
        <p:spPr>
          <a:xfrm rot="21224269">
            <a:off x="5210610" y="19035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DIGITAL COMMERCE</a:t>
            </a:r>
          </a:p>
          <a:p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CUSTOMER ENGAGEMENT</a:t>
            </a:r>
          </a:p>
        </p:txBody>
      </p:sp>
    </p:spTree>
    <p:extLst>
      <p:ext uri="{BB962C8B-B14F-4D97-AF65-F5344CB8AC3E}">
        <p14:creationId xmlns:p14="http://schemas.microsoft.com/office/powerpoint/2010/main" val="68718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/>
          <a:srcRect r="28235"/>
          <a:stretch/>
        </p:blipFill>
        <p:spPr>
          <a:xfrm flipH="1">
            <a:off x="8902624" y="3803383"/>
            <a:ext cx="3180556" cy="1912639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-19049" y="618912"/>
            <a:ext cx="11222261" cy="333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19049" y="5800532"/>
            <a:ext cx="12405308" cy="13223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408" y="0"/>
            <a:ext cx="85363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800" b="1" dirty="0">
                <a:solidFill>
                  <a:prstClr val="white"/>
                </a:solidFill>
                <a:latin typeface="Agency FB" panose="020B0503020202020204" pitchFamily="34" charset="0"/>
              </a:rPr>
              <a:t>Enabling Next generation </a:t>
            </a:r>
            <a:r>
              <a:rPr lang="en-US" sz="2800" b="1" dirty="0">
                <a:solidFill>
                  <a:srgbClr val="FFC000"/>
                </a:solidFill>
                <a:latin typeface="Agency FB" panose="020B0503020202020204" pitchFamily="34" charset="0"/>
              </a:rPr>
              <a:t>Interconnected</a:t>
            </a:r>
            <a:r>
              <a:rPr lang="en-US" sz="2800" b="1" dirty="0">
                <a:solidFill>
                  <a:prstClr val="white"/>
                </a:solidFill>
                <a:latin typeface="Agency FB" panose="020B0503020202020204" pitchFamily="34" charset="0"/>
              </a:rPr>
              <a:t> seamless retail experience</a:t>
            </a:r>
            <a:endParaRPr lang="en-GB" sz="2800" b="1" dirty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Picture 6" descr="Image result for the home depot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3212" y="-8438"/>
            <a:ext cx="988788" cy="98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54998" y="579739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 smtClean="0">
                <a:solidFill>
                  <a:srgbClr val="000000"/>
                </a:solidFill>
              </a:rPr>
              <a:t>A decade of Strategy </a:t>
            </a:r>
            <a:r>
              <a:rPr lang="en-US" dirty="0">
                <a:solidFill>
                  <a:srgbClr val="000000"/>
                </a:solidFill>
              </a:rPr>
              <a:t>partnership in </a:t>
            </a:r>
            <a:r>
              <a:rPr lang="en-US" dirty="0" smtClean="0">
                <a:solidFill>
                  <a:srgbClr val="000000"/>
                </a:solidFill>
              </a:rPr>
              <a:t>Interconnected </a:t>
            </a:r>
            <a:r>
              <a:rPr lang="en-US" dirty="0">
                <a:solidFill>
                  <a:srgbClr val="000000"/>
                </a:solidFill>
              </a:rPr>
              <a:t>retail transformation journey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11998" y="6042688"/>
            <a:ext cx="321513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prstClr val="white"/>
                </a:solidFill>
                <a:latin typeface="Candara" panose="020E0502030303020204" pitchFamily="34" charset="0"/>
              </a:rPr>
              <a:t>Internet Retailer of Year</a:t>
            </a:r>
          </a:p>
          <a:p>
            <a:r>
              <a:rPr lang="en-GB" sz="1400" dirty="0" smtClean="0">
                <a:solidFill>
                  <a:prstClr val="black"/>
                </a:solidFill>
              </a:rPr>
              <a:t>2015 Award Winner 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188126" y="1137700"/>
            <a:ext cx="3215482" cy="365760"/>
          </a:xfrm>
          <a:prstGeom prst="roundRect">
            <a:avLst>
              <a:gd name="adj" fmla="val 50000"/>
            </a:avLst>
          </a:prstGeom>
          <a:solidFill>
            <a:srgbClr val="F0A22E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Myriad Pro"/>
              </a:rPr>
              <a:t>Architecture Transformations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318" y="3821712"/>
            <a:ext cx="2915970" cy="164815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697561" y="1943345"/>
            <a:ext cx="2560320" cy="756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D7D31">
                    <a:lumMod val="75000"/>
                  </a:srgbClr>
                </a:solidFill>
                <a:latin typeface="Agency FB" panose="020B0503020202020204" pitchFamily="34" charset="0"/>
                <a:ea typeface="Calibri" charset="0"/>
                <a:cs typeface="Calibri" charset="0"/>
              </a:rPr>
              <a:t>Omni-channel Fulfillment</a:t>
            </a:r>
          </a:p>
          <a:p>
            <a:pPr algn="ctr">
              <a:lnSpc>
                <a:spcPts val="1700"/>
              </a:lnSpc>
            </a:pPr>
            <a:endParaRPr lang="en-US" b="1" dirty="0">
              <a:solidFill>
                <a:srgbClr val="ED7D31">
                  <a:lumMod val="75000"/>
                </a:srgbClr>
              </a:solidFill>
              <a:latin typeface="Agency FB" panose="020B0503020202020204" pitchFamily="34" charset="0"/>
              <a:ea typeface="Calibri" charset="0"/>
              <a:cs typeface="Calibri" charset="0"/>
            </a:endParaRPr>
          </a:p>
          <a:p>
            <a:pPr algn="ctr"/>
            <a:r>
              <a:rPr lang="en-US" sz="1100" dirty="0">
                <a:solidFill>
                  <a:prstClr val="black"/>
                </a:solidFill>
                <a:latin typeface="Myriad Pro"/>
                <a:ea typeface="Calibri" panose="020F0502020204030204" pitchFamily="34" charset="0"/>
                <a:cs typeface="Myriad Pro"/>
              </a:rPr>
              <a:t>BORIS // BOPIS // BOSS // BODFS</a:t>
            </a:r>
            <a:endParaRPr lang="en-GB" sz="1100" dirty="0">
              <a:solidFill>
                <a:prstClr val="black"/>
              </a:solidFill>
              <a:latin typeface="Myriad Pro"/>
              <a:ea typeface="Calibri" panose="020F0502020204030204" pitchFamily="34" charset="0"/>
              <a:cs typeface="Myriad Pr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247" y="1813195"/>
            <a:ext cx="3346361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Agency FB" panose="020B0503020202020204" pitchFamily="34" charset="0"/>
                <a:ea typeface="Calibri" charset="0"/>
                <a:cs typeface="Calibri" charset="0"/>
              </a:rPr>
              <a:t>Browse &amp; Checkout </a:t>
            </a:r>
            <a:r>
              <a:rPr lang="en-US" sz="2400" b="1" dirty="0" smtClean="0">
                <a:solidFill>
                  <a:srgbClr val="FFFF00"/>
                </a:solidFill>
                <a:latin typeface="Agency FB" panose="020B0503020202020204" pitchFamily="34" charset="0"/>
                <a:ea typeface="Calibri" charset="0"/>
                <a:cs typeface="Calibri" charset="0"/>
              </a:rPr>
              <a:t>Segregation  </a:t>
            </a:r>
            <a:endParaRPr lang="en-US" sz="2400" b="1" dirty="0">
              <a:solidFill>
                <a:srgbClr val="FFFF00"/>
              </a:solidFill>
              <a:latin typeface="Agency FB" panose="020B0503020202020204" pitchFamily="34" charset="0"/>
              <a:ea typeface="Calibri" charset="0"/>
              <a:cs typeface="Calibri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475686" y="6104243"/>
            <a:ext cx="26463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Candara" panose="020E0502030303020204" pitchFamily="34" charset="0"/>
              </a:rPr>
              <a:t>Best </a:t>
            </a:r>
            <a:r>
              <a:rPr lang="en-US" b="1" dirty="0">
                <a:solidFill>
                  <a:prstClr val="white"/>
                </a:solidFill>
                <a:latin typeface="Candara" panose="020E0502030303020204" pitchFamily="34" charset="0"/>
              </a:rPr>
              <a:t>Mobile App of Year </a:t>
            </a:r>
          </a:p>
          <a:p>
            <a:r>
              <a:rPr lang="en-US" sz="1200" dirty="0">
                <a:solidFill>
                  <a:prstClr val="black"/>
                </a:solidFill>
              </a:rPr>
              <a:t>First Phone </a:t>
            </a:r>
            <a:r>
              <a:rPr lang="en-US" sz="1200" dirty="0" smtClean="0">
                <a:solidFill>
                  <a:prstClr val="black"/>
                </a:solidFill>
              </a:rPr>
              <a:t>, by </a:t>
            </a:r>
            <a:r>
              <a:rPr lang="en-US" sz="1200" dirty="0">
                <a:solidFill>
                  <a:prstClr val="black"/>
                </a:solidFill>
              </a:rPr>
              <a:t>RIS in 2011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837017" y="6042688"/>
            <a:ext cx="34897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Candara" panose="020E0502030303020204" pitchFamily="34" charset="0"/>
              </a:rPr>
              <a:t>Best mobile shopping experience</a:t>
            </a:r>
          </a:p>
          <a:p>
            <a:r>
              <a:rPr lang="en-US" sz="1400" dirty="0" err="1" smtClean="0">
                <a:solidFill>
                  <a:prstClr val="black"/>
                </a:solidFill>
              </a:rPr>
              <a:t>Episerver's</a:t>
            </a:r>
            <a:r>
              <a:rPr lang="en-US" sz="1400" dirty="0" smtClean="0">
                <a:solidFill>
                  <a:prstClr val="black"/>
                </a:solidFill>
              </a:rPr>
              <a:t> Mobile report 2015</a:t>
            </a:r>
            <a:endParaRPr lang="en-US" sz="1400" b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8806" y="5898864"/>
            <a:ext cx="2698750" cy="983390"/>
            <a:chOff x="167482" y="4223399"/>
            <a:chExt cx="2698750" cy="983390"/>
          </a:xfrm>
        </p:grpSpPr>
        <p:sp>
          <p:nvSpPr>
            <p:cNvPr id="32" name="AutoShape 4"/>
            <p:cNvSpPr>
              <a:spLocks noChangeArrowheads="1"/>
            </p:cNvSpPr>
            <p:nvPr/>
          </p:nvSpPr>
          <p:spPr bwMode="auto">
            <a:xfrm>
              <a:off x="785437" y="4418999"/>
              <a:ext cx="2080795" cy="511438"/>
            </a:xfrm>
            <a:prstGeom prst="roundRect">
              <a:avLst>
                <a:gd name="adj" fmla="val 50000"/>
              </a:avLst>
            </a:prstGeom>
            <a:solidFill>
              <a:srgbClr val="F0A22E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569913"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Myriad Pro"/>
                </a:rPr>
                <a:t>Industry</a:t>
              </a:r>
            </a:p>
            <a:p>
              <a:pPr marL="569913"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Myriad Pro"/>
                </a:rPr>
                <a:t>Recognition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7482" y="4223399"/>
              <a:ext cx="983390" cy="983390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6691799" y="2907845"/>
            <a:ext cx="2560320" cy="756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D7D31">
                    <a:lumMod val="75000"/>
                  </a:srgbClr>
                </a:solidFill>
                <a:latin typeface="Agency FB" panose="020B0503020202020204" pitchFamily="34" charset="0"/>
                <a:ea typeface="Calibri" charset="0"/>
                <a:cs typeface="Calibri" charset="0"/>
              </a:rPr>
              <a:t>Search innovations</a:t>
            </a:r>
          </a:p>
          <a:p>
            <a:pPr algn="ctr">
              <a:lnSpc>
                <a:spcPts val="1700"/>
              </a:lnSpc>
            </a:pPr>
            <a:endParaRPr lang="en-US" b="1" dirty="0">
              <a:solidFill>
                <a:srgbClr val="ED7D31">
                  <a:lumMod val="75000"/>
                </a:srgbClr>
              </a:solidFill>
              <a:latin typeface="Agency FB" panose="020B0503020202020204" pitchFamily="34" charset="0"/>
              <a:ea typeface="Calibri" charset="0"/>
              <a:cs typeface="Calibri" charset="0"/>
            </a:endParaRPr>
          </a:p>
          <a:p>
            <a:pPr algn="ctr"/>
            <a:r>
              <a:rPr lang="en-US" sz="1100" dirty="0" smtClean="0">
                <a:solidFill>
                  <a:prstClr val="black"/>
                </a:solidFill>
                <a:latin typeface="Myriad Pro"/>
                <a:ea typeface="Calibri" panose="020F0502020204030204" pitchFamily="34" charset="0"/>
                <a:cs typeface="Myriad Pro"/>
              </a:rPr>
              <a:t>Voice </a:t>
            </a:r>
            <a:r>
              <a:rPr lang="en-US" sz="1100" dirty="0">
                <a:solidFill>
                  <a:prstClr val="black"/>
                </a:solidFill>
                <a:latin typeface="Myriad Pro"/>
                <a:ea typeface="Calibri" panose="020F0502020204030204" pitchFamily="34" charset="0"/>
                <a:cs typeface="Myriad Pro"/>
              </a:rPr>
              <a:t>// Visual // Barcode search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798916" y="5678474"/>
            <a:ext cx="0" cy="1920636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326798" y="5715129"/>
            <a:ext cx="0" cy="1920636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671774" y="5431384"/>
            <a:ext cx="3548279" cy="32316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FFFF00"/>
                </a:solidFill>
              </a:rPr>
              <a:t>First Phone: </a:t>
            </a:r>
            <a:r>
              <a:rPr lang="en-US" sz="1600" dirty="0">
                <a:solidFill>
                  <a:srgbClr val="FFFF00"/>
                </a:solidFill>
              </a:rPr>
              <a:t>Store </a:t>
            </a:r>
            <a:r>
              <a:rPr lang="en-US" sz="1600" dirty="0" smtClean="0">
                <a:solidFill>
                  <a:srgbClr val="FFFF00"/>
                </a:solidFill>
              </a:rPr>
              <a:t>associate enablement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61269" y="2907845"/>
            <a:ext cx="2592142" cy="772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D7D31">
                    <a:lumMod val="75000"/>
                  </a:srgbClr>
                </a:solidFill>
                <a:latin typeface="Agency FB" panose="020B0503020202020204" pitchFamily="34" charset="0"/>
                <a:ea typeface="Calibri" charset="0"/>
                <a:cs typeface="Calibri" charset="0"/>
              </a:rPr>
              <a:t>Mobility to all </a:t>
            </a:r>
          </a:p>
          <a:p>
            <a:pPr algn="ctr">
              <a:lnSpc>
                <a:spcPts val="1700"/>
              </a:lnSpc>
            </a:pPr>
            <a:endParaRPr lang="en-US" b="1" dirty="0">
              <a:solidFill>
                <a:srgbClr val="ED7D31">
                  <a:lumMod val="75000"/>
                </a:srgbClr>
              </a:solidFill>
              <a:latin typeface="Agency FB" panose="020B0503020202020204" pitchFamily="34" charset="0"/>
              <a:ea typeface="Calibri" charset="0"/>
              <a:cs typeface="Calibri" charset="0"/>
            </a:endParaRPr>
          </a:p>
          <a:p>
            <a:pPr algn="ctr"/>
            <a:r>
              <a:rPr lang="en-US" sz="1200" dirty="0" smtClean="0">
                <a:solidFill>
                  <a:prstClr val="black"/>
                </a:solidFill>
                <a:latin typeface="Myriad Pro"/>
                <a:ea typeface="Calibri" panose="020F0502020204030204" pitchFamily="34" charset="0"/>
                <a:cs typeface="Myriad Pro"/>
              </a:rPr>
              <a:t>Customers // Employees // In-store</a:t>
            </a:r>
            <a:endParaRPr lang="en-GB" sz="1200" dirty="0">
              <a:solidFill>
                <a:prstClr val="black"/>
              </a:solidFill>
              <a:latin typeface="Myriad Pro"/>
              <a:ea typeface="Calibri" panose="020F0502020204030204" pitchFamily="34" charset="0"/>
              <a:cs typeface="Myriad Pro"/>
            </a:endParaRPr>
          </a:p>
        </p:txBody>
      </p:sp>
      <p:sp>
        <p:nvSpPr>
          <p:cNvPr id="49" name="AutoShape 4"/>
          <p:cNvSpPr>
            <a:spLocks noChangeArrowheads="1"/>
          </p:cNvSpPr>
          <p:nvPr/>
        </p:nvSpPr>
        <p:spPr bwMode="auto">
          <a:xfrm>
            <a:off x="7163649" y="1160504"/>
            <a:ext cx="3215482" cy="365760"/>
          </a:xfrm>
          <a:prstGeom prst="roundRect">
            <a:avLst>
              <a:gd name="adj" fmla="val 50000"/>
            </a:avLst>
          </a:prstGeom>
          <a:solidFill>
            <a:srgbClr val="F0A22E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1400" b="1" kern="0" dirty="0">
                <a:solidFill>
                  <a:sysClr val="windowText" lastClr="000000"/>
                </a:solidFill>
                <a:latin typeface="Myriad Pro"/>
              </a:rPr>
              <a:t>Digital Customer experience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79055" y="1943345"/>
            <a:ext cx="2592142" cy="746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ED7D31">
                    <a:lumMod val="75000"/>
                  </a:srgbClr>
                </a:solidFill>
                <a:latin typeface="Agency FB" panose="020B0503020202020204" pitchFamily="34" charset="0"/>
                <a:ea typeface="Calibri" charset="0"/>
                <a:cs typeface="Calibri" charset="0"/>
              </a:rPr>
              <a:t>Augmented Reality</a:t>
            </a:r>
          </a:p>
          <a:p>
            <a:pPr>
              <a:lnSpc>
                <a:spcPts val="1500"/>
              </a:lnSpc>
            </a:pPr>
            <a:r>
              <a:rPr lang="en-US" b="1" dirty="0" smtClean="0">
                <a:solidFill>
                  <a:srgbClr val="FF6600"/>
                </a:solidFill>
                <a:latin typeface="Agency FB" panose="020B0503020202020204" pitchFamily="34" charset="0"/>
                <a:ea typeface="Calibri" charset="0"/>
                <a:cs typeface="Calibri" charset="0"/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1200" dirty="0" smtClean="0">
                <a:solidFill>
                  <a:prstClr val="black"/>
                </a:solidFill>
                <a:latin typeface="Myriad Pro"/>
                <a:ea typeface="Calibri" panose="020F0502020204030204" pitchFamily="34" charset="0"/>
                <a:cs typeface="Myriad Pro"/>
              </a:rPr>
              <a:t>Kitchen Planners &amp; Visualizers</a:t>
            </a:r>
            <a:endParaRPr lang="en-US" sz="1200" dirty="0">
              <a:solidFill>
                <a:prstClr val="black"/>
              </a:solidFill>
              <a:latin typeface="Myriad Pro"/>
              <a:ea typeface="Calibri" panose="020F0502020204030204" pitchFamily="34" charset="0"/>
              <a:cs typeface="Myriad Pro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226680" y="2691147"/>
            <a:ext cx="3182947" cy="2995357"/>
            <a:chOff x="4689404" y="2425151"/>
            <a:chExt cx="3182947" cy="2995357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5799460" y="2740186"/>
              <a:ext cx="0" cy="822960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grpSp>
          <p:nvGrpSpPr>
            <p:cNvPr id="56" name="Group 55"/>
            <p:cNvGrpSpPr/>
            <p:nvPr/>
          </p:nvGrpSpPr>
          <p:grpSpPr>
            <a:xfrm>
              <a:off x="4689404" y="3514644"/>
              <a:ext cx="3182947" cy="1905864"/>
              <a:chOff x="8100265" y="2178233"/>
              <a:chExt cx="3182947" cy="1905864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8100266" y="2178233"/>
                <a:ext cx="3182946" cy="1905864"/>
              </a:xfrm>
              <a:prstGeom prst="rect">
                <a:avLst/>
              </a:prstGeom>
              <a:solidFill>
                <a:srgbClr val="B9AFA4">
                  <a:lumMod val="20000"/>
                  <a:lumOff val="80000"/>
                </a:srgbClr>
              </a:solidFill>
              <a:ln w="9525" cap="flat" cmpd="sng" algn="ctr">
                <a:solidFill>
                  <a:srgbClr val="333F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49">
                  <a:defRPr/>
                </a:pPr>
                <a:endParaRPr lang="en-US" sz="1200" kern="0" smtClean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490989" y="2632896"/>
                <a:ext cx="1097280" cy="1097280"/>
              </a:xfrm>
              <a:prstGeom prst="ellipse">
                <a:avLst/>
              </a:prstGeom>
              <a:solidFill>
                <a:srgbClr val="0063BE">
                  <a:lumMod val="60000"/>
                  <a:lumOff val="40000"/>
                </a:srgbClr>
              </a:solidFill>
              <a:ln w="38100" cap="flat" cmpd="sng" algn="ctr">
                <a:noFill/>
                <a:prstDash val="solid"/>
              </a:ln>
              <a:effectLst>
                <a:outerShdw blurRad="130000" dist="101600" dir="2700000" algn="tl" rotWithShape="0">
                  <a:srgbClr val="000000">
                    <a:alpha val="35000"/>
                  </a:srgbClr>
                </a:outerShdw>
              </a:effectLst>
            </p:spPr>
          </p:sp>
          <p:grpSp>
            <p:nvGrpSpPr>
              <p:cNvPr id="59" name="Group 58"/>
              <p:cNvGrpSpPr/>
              <p:nvPr/>
            </p:nvGrpSpPr>
            <p:grpSpPr>
              <a:xfrm>
                <a:off x="9964260" y="2632896"/>
                <a:ext cx="1149752" cy="1097280"/>
                <a:chOff x="6376269" y="2623310"/>
                <a:chExt cx="1149752" cy="1097280"/>
              </a:xfrm>
              <a:solidFill>
                <a:srgbClr val="55A51C">
                  <a:lumMod val="60000"/>
                  <a:lumOff val="40000"/>
                </a:srgbClr>
              </a:solidFill>
            </p:grpSpPr>
            <p:sp>
              <p:nvSpPr>
                <p:cNvPr id="66" name="Oval 65"/>
                <p:cNvSpPr/>
                <p:nvPr/>
              </p:nvSpPr>
              <p:spPr>
                <a:xfrm>
                  <a:off x="6376269" y="2623310"/>
                  <a:ext cx="1097280" cy="1097280"/>
                </a:xfrm>
                <a:prstGeom prst="ellipse">
                  <a:avLst/>
                </a:prstGeom>
                <a:grpFill/>
                <a:ln w="38100" cap="flat" cmpd="sng" algn="ctr">
                  <a:noFill/>
                  <a:prstDash val="solid"/>
                </a:ln>
                <a:effectLst>
                  <a:outerShdw blurRad="130000" dist="101600" dir="2700000" algn="tl" rotWithShape="0">
                    <a:srgbClr val="000000">
                      <a:alpha val="35000"/>
                    </a:srgbClr>
                  </a:outerShdw>
                </a:effectLst>
              </p:spPr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6393962" y="2877250"/>
                  <a:ext cx="11320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349">
                    <a:defRPr/>
                  </a:pPr>
                  <a:r>
                    <a:rPr lang="en-US" sz="1200" b="1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yriad Pro"/>
                    </a:rPr>
                    <a:t>Commerce</a:t>
                  </a:r>
                </a:p>
                <a:p>
                  <a:pPr algn="ctr" defTabSz="914349">
                    <a:defRPr/>
                  </a:pPr>
                  <a:r>
                    <a:rPr lang="en-US" sz="1200" b="1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yriad Pro"/>
                    </a:rPr>
                    <a:t>WCS  7</a:t>
                  </a: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8556083" y="2996870"/>
                <a:ext cx="1016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49">
                  <a:defRPr/>
                </a:pPr>
                <a:r>
                  <a:rPr 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yriad Pro"/>
                  </a:rPr>
                  <a:t>Tomcat 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266273" y="2213865"/>
                <a:ext cx="10169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49">
                  <a:defRPr/>
                </a:pPr>
                <a:r>
                  <a:rPr lang="en-US" sz="1100" b="1" kern="0" dirty="0" smtClean="0">
                    <a:solidFill>
                      <a:srgbClr val="0063BE"/>
                    </a:solidFill>
                    <a:latin typeface="Myriad Pro"/>
                  </a:rPr>
                  <a:t>Checkout application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8100265" y="2251496"/>
                <a:ext cx="10091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49">
                  <a:defRPr/>
                </a:pPr>
                <a:r>
                  <a:rPr lang="en-US" sz="1100" b="1" kern="0" dirty="0" smtClean="0">
                    <a:solidFill>
                      <a:srgbClr val="0063BE"/>
                    </a:solidFill>
                    <a:latin typeface="Myriad Pro"/>
                  </a:rPr>
                  <a:t>Browse</a:t>
                </a:r>
              </a:p>
              <a:p>
                <a:pPr algn="ctr" defTabSz="914349">
                  <a:defRPr/>
                </a:pPr>
                <a:r>
                  <a:rPr lang="en-US" sz="1100" b="1" kern="0" dirty="0" smtClean="0">
                    <a:solidFill>
                      <a:srgbClr val="0063BE"/>
                    </a:solidFill>
                    <a:latin typeface="Myriad Pro"/>
                  </a:rPr>
                  <a:t>application</a:t>
                </a: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9005511" y="3749252"/>
                <a:ext cx="1604533" cy="295722"/>
              </a:xfrm>
              <a:prstGeom prst="roundRect">
                <a:avLst/>
              </a:prstGeom>
              <a:solidFill>
                <a:srgbClr val="55A51C">
                  <a:lumMod val="75000"/>
                </a:srgbClr>
              </a:solidFill>
              <a:ln w="381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pPr algn="ctr" defTabSz="914349">
                  <a:defRPr/>
                </a:pPr>
                <a:r>
                  <a:rPr lang="en-US" sz="1050" b="1" kern="0" dirty="0" err="1" smtClean="0">
                    <a:solidFill>
                      <a:prstClr val="white"/>
                    </a:solidFill>
                    <a:latin typeface="Myriad Pro"/>
                  </a:rPr>
                  <a:t>Endeca</a:t>
                </a:r>
                <a:r>
                  <a:rPr lang="en-US" sz="1050" b="1" kern="0" dirty="0" smtClean="0">
                    <a:solidFill>
                      <a:prstClr val="white"/>
                    </a:solidFill>
                    <a:latin typeface="Myriad Pro"/>
                  </a:rPr>
                  <a:t> Search</a:t>
                </a:r>
              </a:p>
              <a:p>
                <a:pPr algn="ctr" defTabSz="914349">
                  <a:defRPr/>
                </a:pPr>
                <a:endParaRPr lang="en-US" sz="1050" b="1" kern="0" dirty="0" smtClean="0">
                  <a:solidFill>
                    <a:prstClr val="white"/>
                  </a:solidFill>
                  <a:latin typeface="Myriad Pro"/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>
                <a:off x="9186346" y="3404040"/>
                <a:ext cx="134922" cy="32316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63BE">
                    <a:shade val="48000"/>
                    <a:satMod val="110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10327704" y="3404040"/>
                <a:ext cx="105113" cy="299685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63BE">
                    <a:shade val="48000"/>
                    <a:satMod val="110000"/>
                  </a:srgbClr>
                </a:solidFill>
                <a:prstDash val="solid"/>
                <a:headEnd type="arrow"/>
                <a:tailEnd type="arrow"/>
              </a:ln>
              <a:effectLst/>
            </p:spPr>
          </p:cxnSp>
        </p:grpSp>
        <p:sp>
          <p:nvSpPr>
            <p:cNvPr id="68" name="Rounded Rectangle 67"/>
            <p:cNvSpPr/>
            <p:nvPr/>
          </p:nvSpPr>
          <p:spPr>
            <a:xfrm>
              <a:off x="5080128" y="2425151"/>
              <a:ext cx="2283753" cy="295655"/>
            </a:xfrm>
            <a:prstGeom prst="roundRect">
              <a:avLst/>
            </a:prstGeom>
            <a:solidFill>
              <a:srgbClr val="D6492A"/>
            </a:solidFill>
            <a:ln w="381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49">
                <a:defRPr/>
              </a:pPr>
              <a:r>
                <a:rPr lang="en-US" sz="1200" b="1" kern="0" dirty="0" smtClean="0">
                  <a:solidFill>
                    <a:prstClr val="white"/>
                  </a:solidFill>
                  <a:latin typeface="Myriad Pro"/>
                </a:rPr>
                <a:t>APIGEE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5340329" y="2740186"/>
              <a:ext cx="0" cy="822960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>
              <a:off x="6258591" y="2740186"/>
              <a:ext cx="0" cy="822960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>
            <a:xfrm>
              <a:off x="6717722" y="2740186"/>
              <a:ext cx="0" cy="822960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>
            <a:xfrm>
              <a:off x="7176853" y="2740186"/>
              <a:ext cx="0" cy="822960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4907940" y="2971566"/>
              <a:ext cx="2727644" cy="261610"/>
            </a:xfrm>
            <a:prstGeom prst="rect">
              <a:avLst/>
            </a:prstGeom>
            <a:solidFill>
              <a:srgbClr val="0063BE">
                <a:lumMod val="20000"/>
                <a:lumOff val="8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 defTabSz="914349">
                <a:defRPr/>
              </a:pPr>
              <a:r>
                <a:rPr lang="en-US" sz="1000" b="1" kern="0" dirty="0" smtClean="0">
                  <a:solidFill>
                    <a:srgbClr val="002060"/>
                  </a:solidFill>
                  <a:latin typeface="Myriad Pro"/>
                </a:rPr>
                <a:t>Expose services as </a:t>
              </a:r>
              <a:r>
                <a:rPr lang="en-US" sz="1050" b="1" kern="0" dirty="0" smtClean="0">
                  <a:solidFill>
                    <a:srgbClr val="002060"/>
                  </a:solidFill>
                  <a:latin typeface="Myriad Pro"/>
                </a:rPr>
                <a:t>API calls</a:t>
              </a: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3561368" y="1709970"/>
            <a:ext cx="32158" cy="37176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497362" y="2907845"/>
            <a:ext cx="2331099" cy="805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D7D31">
                    <a:lumMod val="75000"/>
                  </a:srgbClr>
                </a:solidFill>
                <a:latin typeface="Agency FB" panose="020B0503020202020204" pitchFamily="34" charset="0"/>
                <a:ea typeface="Calibri" charset="0"/>
                <a:cs typeface="Calibri" charset="0"/>
              </a:rPr>
              <a:t>Site &amp; Checkout Redesign</a:t>
            </a:r>
          </a:p>
          <a:p>
            <a:pPr algn="ctr">
              <a:lnSpc>
                <a:spcPts val="1700"/>
              </a:lnSpc>
            </a:pPr>
            <a:endParaRPr lang="en-US" b="1" dirty="0" smtClean="0">
              <a:solidFill>
                <a:srgbClr val="ED7D31">
                  <a:lumMod val="75000"/>
                </a:srgbClr>
              </a:solidFill>
              <a:latin typeface="Agency FB" panose="020B0503020202020204" pitchFamily="34" charset="0"/>
              <a:ea typeface="Calibri" charset="0"/>
              <a:cs typeface="Calibri" charset="0"/>
            </a:endParaRPr>
          </a:p>
          <a:p>
            <a:pPr algn="ctr">
              <a:lnSpc>
                <a:spcPts val="1700"/>
              </a:lnSpc>
            </a:pPr>
            <a:r>
              <a:rPr lang="en-US" sz="1100" dirty="0" smtClean="0">
                <a:solidFill>
                  <a:prstClr val="black"/>
                </a:solidFill>
                <a:latin typeface="Myriad Pro"/>
                <a:ea typeface="Calibri" panose="020F0502020204030204" pitchFamily="34" charset="0"/>
                <a:cs typeface="Myriad Pro"/>
              </a:rPr>
              <a:t>Seamless customer experience</a:t>
            </a:r>
            <a:endParaRPr lang="en-US" sz="1100" dirty="0">
              <a:solidFill>
                <a:prstClr val="black"/>
              </a:solidFill>
              <a:latin typeface="Myriad Pro"/>
              <a:ea typeface="Calibri" panose="020F0502020204030204" pitchFamily="34" charset="0"/>
              <a:cs typeface="Myriad Pro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9484244" y="1943345"/>
            <a:ext cx="2358629" cy="756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D7D31">
                    <a:lumMod val="75000"/>
                  </a:srgbClr>
                </a:solidFill>
                <a:latin typeface="Agency FB" panose="020B0503020202020204" pitchFamily="34" charset="0"/>
                <a:ea typeface="Calibri" charset="0"/>
                <a:cs typeface="Calibri" charset="0"/>
              </a:rPr>
              <a:t>THD professional  App</a:t>
            </a:r>
          </a:p>
          <a:p>
            <a:pPr algn="ctr">
              <a:lnSpc>
                <a:spcPts val="1700"/>
              </a:lnSpc>
            </a:pPr>
            <a:endParaRPr lang="en-US" b="1" dirty="0">
              <a:solidFill>
                <a:srgbClr val="ED7D31">
                  <a:lumMod val="75000"/>
                </a:srgbClr>
              </a:solidFill>
              <a:latin typeface="Agency FB" panose="020B0503020202020204" pitchFamily="34" charset="0"/>
              <a:ea typeface="Calibri" charset="0"/>
              <a:cs typeface="Calibri" charset="0"/>
            </a:endParaRPr>
          </a:p>
          <a:p>
            <a:pPr algn="ctr"/>
            <a:r>
              <a:rPr lang="en-US" sz="1100" dirty="0" smtClean="0">
                <a:solidFill>
                  <a:prstClr val="black"/>
                </a:solidFill>
                <a:latin typeface="Myriad Pro"/>
                <a:ea typeface="Calibri" panose="020F0502020204030204" pitchFamily="34" charset="0"/>
                <a:cs typeface="Myriad Pro"/>
              </a:rPr>
              <a:t>Catering </a:t>
            </a:r>
            <a:r>
              <a:rPr lang="en-US" sz="1100" dirty="0">
                <a:solidFill>
                  <a:prstClr val="black"/>
                </a:solidFill>
                <a:latin typeface="Myriad Pro"/>
                <a:ea typeface="Calibri" panose="020F0502020204030204" pitchFamily="34" charset="0"/>
                <a:cs typeface="Myriad Pro"/>
              </a:rPr>
              <a:t>to Professional customers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880013" y="3756325"/>
            <a:ext cx="3462261" cy="20336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7606062" y="3781385"/>
            <a:ext cx="4658476" cy="1847335"/>
            <a:chOff x="7980334" y="3704412"/>
            <a:chExt cx="4658476" cy="1847335"/>
          </a:xfrm>
        </p:grpSpPr>
        <p:sp>
          <p:nvSpPr>
            <p:cNvPr id="83" name="Rectangle 82"/>
            <p:cNvSpPr/>
            <p:nvPr/>
          </p:nvSpPr>
          <p:spPr>
            <a:xfrm>
              <a:off x="9254284" y="4098284"/>
              <a:ext cx="33845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b="1" dirty="0" smtClean="0">
                  <a:solidFill>
                    <a:prstClr val="black"/>
                  </a:solidFill>
                </a:rPr>
                <a:t>Increase in Customer Satisfaction 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980334" y="3704412"/>
              <a:ext cx="130035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6000" b="1" dirty="0">
                  <a:solidFill>
                    <a:srgbClr val="7D0003"/>
                  </a:solidFill>
                </a:rPr>
                <a:t>30</a:t>
              </a:r>
              <a:r>
                <a:rPr lang="en-IN" sz="3600" b="1" dirty="0">
                  <a:solidFill>
                    <a:srgbClr val="7D0003"/>
                  </a:solidFill>
                </a:rPr>
                <a:t>%</a:t>
              </a:r>
              <a:endParaRPr lang="en-IN" sz="2800" dirty="0">
                <a:solidFill>
                  <a:prstClr val="black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391639" y="4933631"/>
              <a:ext cx="30271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b="1" dirty="0" smtClean="0">
                  <a:solidFill>
                    <a:prstClr val="black"/>
                  </a:solidFill>
                </a:rPr>
                <a:t>Growth in ecommerce Sales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000810" y="4536084"/>
              <a:ext cx="130035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6000" b="1" dirty="0" smtClean="0">
                  <a:solidFill>
                    <a:srgbClr val="7D0003"/>
                  </a:solidFill>
                </a:rPr>
                <a:t>35</a:t>
              </a:r>
              <a:r>
                <a:rPr lang="en-IN" sz="3600" b="1" dirty="0" smtClean="0">
                  <a:solidFill>
                    <a:srgbClr val="7D0003"/>
                  </a:solidFill>
                </a:rPr>
                <a:t>%</a:t>
              </a:r>
              <a:endParaRPr lang="en-IN" sz="2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872533" y="4010914"/>
            <a:ext cx="400527" cy="1191297"/>
            <a:chOff x="12864128" y="3438992"/>
            <a:chExt cx="757437" cy="225286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18954" y="5068017"/>
              <a:ext cx="623838" cy="623837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8954" y="4284790"/>
              <a:ext cx="702611" cy="70261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128" y="3438992"/>
              <a:ext cx="728781" cy="728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00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7497" y="617214"/>
            <a:ext cx="12192000" cy="6224360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468496" y="924180"/>
            <a:ext cx="3574013" cy="3039431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630988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00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000" dirty="0">
              <a:solidFill>
                <a:prstClr val="black"/>
              </a:solidFill>
              <a:latin typeface="Arial" charset="0"/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381000" y="1455073"/>
          <a:ext cx="11295620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13" y="3146146"/>
            <a:ext cx="2394958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cs typeface="Calibri" pitchFamily="34" charset="0"/>
              </a:rPr>
              <a:t>ATG product Upgrade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cs typeface="Calibri" pitchFamily="34" charset="0"/>
              </a:rPr>
              <a:t>Endeca search implementation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cs typeface="Calibri" pitchFamily="34" charset="0"/>
              </a:rPr>
              <a:t>Tightly coupled presentation layer &amp; business logic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cs typeface="Calibri" pitchFamily="34" charset="0"/>
              </a:rPr>
              <a:t>Non responsive storefronts</a:t>
            </a:r>
            <a:endParaRPr lang="en-US" sz="12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05176" y="1758277"/>
            <a:ext cx="2420648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cs typeface="Calibri" pitchFamily="34" charset="0"/>
              </a:rPr>
              <a:t>Catalog as service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cs typeface="Calibri" pitchFamily="34" charset="0"/>
              </a:rPr>
              <a:t>Account management services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cs typeface="Calibri" pitchFamily="34" charset="0"/>
              </a:rPr>
              <a:t>Pricing &amp; promotion services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cs typeface="Calibri" pitchFamily="34" charset="0"/>
              </a:rPr>
              <a:t>Search services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cs typeface="Calibri" pitchFamily="34" charset="0"/>
              </a:rPr>
              <a:t>Checkout services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1681843" y="4021667"/>
            <a:ext cx="3667" cy="92046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45751" y="2847158"/>
            <a:ext cx="0" cy="7200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896095" y="3468106"/>
            <a:ext cx="28440" cy="110712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27031" y="5197406"/>
            <a:ext cx="2163908" cy="43204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cs typeface="Calibri" pitchFamily="34" charset="0"/>
              </a:rPr>
              <a:t>Monolithic architecture</a:t>
            </a:r>
            <a:endParaRPr lang="en-US" sz="1400" b="1" dirty="0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641361" y="3408778"/>
            <a:ext cx="2411530" cy="43204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cs typeface="Calibri" pitchFamily="34" charset="0"/>
              </a:rPr>
              <a:t>CX initiatives  using services</a:t>
            </a:r>
            <a:endParaRPr lang="en-US" sz="1400" b="1" dirty="0">
              <a:solidFill>
                <a:prstClr val="white"/>
              </a:solidFill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15211" y="4720932"/>
            <a:ext cx="2443437" cy="138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200" b="1" dirty="0" smtClean="0">
                <a:solidFill>
                  <a:prstClr val="black"/>
                </a:solidFill>
                <a:cs typeface="Calibri" pitchFamily="34" charset="0"/>
              </a:rPr>
              <a:t>Auto Subscription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cs typeface="Calibri" pitchFamily="34" charset="0"/>
              </a:rPr>
              <a:t>Personalized Recommended</a:t>
            </a:r>
            <a:endParaRPr lang="en-US" sz="1200" dirty="0">
              <a:solidFill>
                <a:prstClr val="black"/>
              </a:solidFill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cs typeface="Calibri" pitchFamily="34" charset="0"/>
              </a:rPr>
              <a:t>Weekly ad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cs typeface="Calibri" pitchFamily="34" charset="0"/>
              </a:rPr>
              <a:t>Online appointment schedule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 err="1">
                <a:solidFill>
                  <a:prstClr val="black"/>
                </a:solidFill>
              </a:rPr>
              <a:t>ExtraCare</a:t>
            </a:r>
            <a:r>
              <a:rPr lang="en-US" sz="1200" dirty="0">
                <a:solidFill>
                  <a:prstClr val="black"/>
                </a:solidFill>
              </a:rPr>
              <a:t>/ Rx  Mgmt.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</a:rPr>
              <a:t>Interaction </a:t>
            </a:r>
            <a:r>
              <a:rPr lang="en-US" sz="1200" dirty="0">
                <a:solidFill>
                  <a:prstClr val="black"/>
                </a:solidFill>
              </a:rPr>
              <a:t>checker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</a:rPr>
              <a:t>Drug information center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21781" y="4021667"/>
            <a:ext cx="2122299" cy="43204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cs typeface="Calibri" pitchFamily="34" charset="0"/>
              </a:rPr>
              <a:t>Service enablement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7689" y="757999"/>
            <a:ext cx="7813943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</a:rPr>
              <a:t>Simplifying </a:t>
            </a:r>
            <a:r>
              <a:rPr lang="en-US" sz="1400" b="1" dirty="0" smtClean="0">
                <a:solidFill>
                  <a:prstClr val="white"/>
                </a:solidFill>
              </a:rPr>
              <a:t>core commerce || </a:t>
            </a:r>
            <a:r>
              <a:rPr lang="en-US" sz="1400" b="1" dirty="0">
                <a:solidFill>
                  <a:prstClr val="white"/>
                </a:solidFill>
                <a:cs typeface="Calibri" pitchFamily="34" charset="0"/>
              </a:rPr>
              <a:t>Flexible business </a:t>
            </a:r>
            <a:r>
              <a:rPr lang="en-US" sz="1400" b="1" dirty="0" smtClean="0">
                <a:solidFill>
                  <a:prstClr val="white"/>
                </a:solidFill>
                <a:cs typeface="Calibri" pitchFamily="34" charset="0"/>
              </a:rPr>
              <a:t>architecture</a:t>
            </a:r>
            <a:r>
              <a:rPr lang="en-US" sz="1400" b="1" dirty="0" smtClean="0">
                <a:solidFill>
                  <a:prstClr val="white"/>
                </a:solidFill>
              </a:rPr>
              <a:t>|| Unified commerce || CX Focus </a:t>
            </a:r>
            <a:endParaRPr lang="en-US" sz="1400" b="1" dirty="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47" y="1420768"/>
            <a:ext cx="1856632" cy="185663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845751" y="4381685"/>
            <a:ext cx="0" cy="50546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7"/>
          <p:cNvSpPr>
            <a:spLocks/>
          </p:cNvSpPr>
          <p:nvPr/>
        </p:nvSpPr>
        <p:spPr bwMode="auto">
          <a:xfrm>
            <a:off x="187689" y="905050"/>
            <a:ext cx="7865202" cy="876512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tIns="0" rIns="365760" bIns="0" anchor="ctr"/>
          <a:lstStyle/>
          <a:p>
            <a:pPr marL="512763" algn="ctr" defTabSz="661988" fontAlgn="base">
              <a:spcBef>
                <a:spcPts val="425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1F459A"/>
                </a:solidFill>
                <a:cs typeface="Calibri" pitchFamily="34" charset="0"/>
                <a:sym typeface="Arial" pitchFamily="34" charset="0"/>
              </a:rPr>
              <a:t>Transaction centric    </a:t>
            </a:r>
            <a:r>
              <a:rPr lang="en-US" sz="3200" b="1" dirty="0" smtClean="0">
                <a:solidFill>
                  <a:srgbClr val="70AD47"/>
                </a:solidFill>
                <a:cs typeface="Calibri" pitchFamily="34" charset="0"/>
                <a:sym typeface="Webdings"/>
              </a:rPr>
              <a:t>  </a:t>
            </a:r>
            <a:r>
              <a:rPr lang="en-US" sz="1400" b="1" dirty="0" smtClean="0">
                <a:solidFill>
                  <a:srgbClr val="1F459A"/>
                </a:solidFill>
                <a:cs typeface="Calibri" pitchFamily="34" charset="0"/>
                <a:sym typeface="Webdings"/>
              </a:rPr>
              <a:t> </a:t>
            </a:r>
            <a:r>
              <a:rPr lang="en-US" sz="2000" b="1" dirty="0" smtClean="0">
                <a:solidFill>
                  <a:srgbClr val="1F459A"/>
                </a:solidFill>
                <a:cs typeface="Calibri" pitchFamily="34" charset="0"/>
                <a:sym typeface="Arial" pitchFamily="34" charset="0"/>
              </a:rPr>
              <a:t>Customer centric</a:t>
            </a:r>
            <a:endParaRPr lang="en-US" sz="2000" b="1" dirty="0">
              <a:solidFill>
                <a:srgbClr val="1F459A"/>
              </a:solidFill>
              <a:cs typeface="Calibri" pitchFamily="34" charset="0"/>
              <a:sym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68496" y="4947111"/>
            <a:ext cx="3704756" cy="184524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dirty="0">
                <a:solidFill>
                  <a:srgbClr val="FFFF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Best Consumer Health Product Internet </a:t>
            </a:r>
            <a:r>
              <a:rPr lang="en-US" dirty="0" smtClean="0">
                <a:solidFill>
                  <a:srgbClr val="FFFF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Site Award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endParaRPr lang="en-US" sz="1400" dirty="0">
              <a:solidFill>
                <a:srgbClr val="FFFF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600" dirty="0" smtClean="0">
                <a:solidFill>
                  <a:srgbClr val="FFFF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Platinum </a:t>
            </a:r>
            <a:r>
              <a:rPr lang="en-US" sz="1600" dirty="0">
                <a:solidFill>
                  <a:srgbClr val="FFFF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award </a:t>
            </a:r>
            <a:r>
              <a:rPr lang="en-US" sz="1400" dirty="0">
                <a:solidFill>
                  <a:prstClr val="white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 overall Web design, interactivity, integration, health content, medical care support and ease of navigation.</a:t>
            </a:r>
            <a:endParaRPr lang="en-GB" sz="1400" dirty="0">
              <a:solidFill>
                <a:prstClr val="white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90139" y="4098190"/>
            <a:ext cx="788957" cy="78895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468" y="92615"/>
            <a:ext cx="12313368" cy="42473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800" b="1" dirty="0" smtClean="0">
                <a:solidFill>
                  <a:prstClr val="white"/>
                </a:solidFill>
              </a:rPr>
              <a:t>Unravelling Business </a:t>
            </a:r>
            <a:r>
              <a:rPr lang="en-GB" sz="2800" b="1" dirty="0">
                <a:solidFill>
                  <a:prstClr val="white"/>
                </a:solidFill>
              </a:rPr>
              <a:t>Agility through </a:t>
            </a:r>
            <a:r>
              <a:rPr lang="en-GB" sz="2800" b="1" dirty="0" smtClean="0">
                <a:solidFill>
                  <a:srgbClr val="FFC000"/>
                </a:solidFill>
              </a:rPr>
              <a:t>Micro services enablement</a:t>
            </a:r>
            <a:endParaRPr lang="en-GB" sz="2800" b="1" dirty="0">
              <a:solidFill>
                <a:srgbClr val="FFC000"/>
              </a:solidFill>
            </a:endParaRPr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958"/>
          <a:stretch/>
        </p:blipFill>
        <p:spPr bwMode="auto">
          <a:xfrm>
            <a:off x="10111888" y="5558286"/>
            <a:ext cx="543462" cy="461527"/>
          </a:xfrm>
          <a:prstGeom prst="snip1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8591117" y="2013553"/>
            <a:ext cx="1117035" cy="787063"/>
            <a:chOff x="13007406" y="2060095"/>
            <a:chExt cx="1615377" cy="1138195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7186" y="2060095"/>
              <a:ext cx="725285" cy="98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7406" y="2894023"/>
              <a:ext cx="1615377" cy="304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Rectangle 24"/>
          <p:cNvSpPr/>
          <p:nvPr/>
        </p:nvSpPr>
        <p:spPr>
          <a:xfrm>
            <a:off x="9828493" y="2167342"/>
            <a:ext cx="2214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2060"/>
                </a:solidFill>
                <a:cs typeface="Calibri" pitchFamily="34" charset="0"/>
              </a:rPr>
              <a:t>Customer behavior driven personalized promotions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828493" y="1242955"/>
            <a:ext cx="2060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2060"/>
                </a:solidFill>
                <a:cs typeface="Calibri" pitchFamily="34" charset="0"/>
              </a:rPr>
              <a:t>Site Redesign &amp; </a:t>
            </a:r>
            <a:r>
              <a:rPr lang="en-US" sz="1400" b="1" dirty="0" smtClean="0">
                <a:solidFill>
                  <a:srgbClr val="002060"/>
                </a:solidFill>
                <a:cs typeface="Calibri" pitchFamily="34" charset="0"/>
              </a:rPr>
              <a:t>micro </a:t>
            </a:r>
            <a:r>
              <a:rPr lang="en-US" sz="1400" b="1" dirty="0">
                <a:solidFill>
                  <a:srgbClr val="002060"/>
                </a:solidFill>
                <a:cs typeface="Calibri" pitchFamily="34" charset="0"/>
              </a:rPr>
              <a:t>services enablement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828493" y="3067139"/>
            <a:ext cx="2240347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2060"/>
                </a:solidFill>
                <a:cs typeface="Calibri" pitchFamily="34" charset="0"/>
              </a:rPr>
              <a:t>Customer experience redesign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prstClr val="black"/>
                </a:solidFill>
                <a:cs typeface="Calibri" pitchFamily="34" charset="0"/>
              </a:rPr>
              <a:t>Drug information </a:t>
            </a:r>
            <a:r>
              <a:rPr lang="en-US" sz="1050" dirty="0" smtClean="0">
                <a:solidFill>
                  <a:prstClr val="black"/>
                </a:solidFill>
                <a:cs typeface="Calibri" pitchFamily="34" charset="0"/>
              </a:rPr>
              <a:t>center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prstClr val="black"/>
                </a:solidFill>
                <a:cs typeface="Calibri" pitchFamily="34" charset="0"/>
              </a:rPr>
              <a:t>Pill Identification</a:t>
            </a:r>
            <a:endParaRPr lang="en-US" sz="1050" dirty="0">
              <a:solidFill>
                <a:prstClr val="black"/>
              </a:solidFill>
              <a:cs typeface="Calibri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2"/>
          <a:srcRect r="64968" b="37336"/>
          <a:stretch/>
        </p:blipFill>
        <p:spPr>
          <a:xfrm>
            <a:off x="8853735" y="3129306"/>
            <a:ext cx="558800" cy="5649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3"/>
          <a:srcRect r="52518"/>
          <a:stretch/>
        </p:blipFill>
        <p:spPr>
          <a:xfrm>
            <a:off x="8846431" y="1077228"/>
            <a:ext cx="496683" cy="71147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3937000" y="1353612"/>
            <a:ext cx="278500" cy="11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304441" y="4987014"/>
            <a:ext cx="2469819" cy="8309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cs typeface="Calibri" pitchFamily="34" charset="0"/>
              </a:rPr>
              <a:t>Single view of </a:t>
            </a:r>
            <a:r>
              <a:rPr lang="en-US" sz="1200" dirty="0" smtClean="0">
                <a:solidFill>
                  <a:prstClr val="black"/>
                </a:solidFill>
                <a:cs typeface="Calibri" pitchFamily="34" charset="0"/>
              </a:rPr>
              <a:t>customer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cs typeface="Calibri" pitchFamily="34" charset="0"/>
              </a:rPr>
              <a:t>Single view of orders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cs typeface="Calibri" pitchFamily="34" charset="0"/>
              </a:rPr>
              <a:t>Single view of loyalty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200" dirty="0">
              <a:solidFill>
                <a:prstClr val="black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9145813" y="626752"/>
            <a:ext cx="3206082" cy="2895600"/>
          </a:xfrm>
          <a:prstGeom prst="rect">
            <a:avLst/>
          </a:prstGeom>
          <a:solidFill>
            <a:srgbClr val="EF7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03705" y="6656155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100" dirty="0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0" y="4274718"/>
            <a:ext cx="12192000" cy="2831734"/>
            <a:chOff x="0" y="4008018"/>
            <a:chExt cx="12192000" cy="2831734"/>
          </a:xfrm>
        </p:grpSpPr>
        <p:pic>
          <p:nvPicPr>
            <p:cNvPr id="1030" name="Picture 6" descr="Image result for in store digitization initiatives by B&amp;Q and screwfix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43" t="619" r="1149" b="50581"/>
            <a:stretch/>
          </p:blipFill>
          <p:spPr bwMode="auto">
            <a:xfrm>
              <a:off x="7353300" y="4008018"/>
              <a:ext cx="4838700" cy="2831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0" y="4008018"/>
              <a:ext cx="7353300" cy="2830699"/>
            </a:xfrm>
            <a:prstGeom prst="rect">
              <a:avLst/>
            </a:prstGeom>
            <a:solidFill>
              <a:srgbClr val="FF87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4"/>
          <a:srcRect l="10333" r="44373"/>
          <a:stretch/>
        </p:blipFill>
        <p:spPr>
          <a:xfrm>
            <a:off x="-34097" y="4297556"/>
            <a:ext cx="2015473" cy="296649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813" y="618148"/>
            <a:ext cx="9144000" cy="2895600"/>
            <a:chOff x="1813" y="618148"/>
            <a:chExt cx="9144000" cy="289560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" y="618148"/>
              <a:ext cx="9144000" cy="2895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27002" y="969079"/>
              <a:ext cx="2959098" cy="2374456"/>
            </a:xfrm>
            <a:prstGeom prst="rect">
              <a:avLst/>
            </a:prstGeom>
            <a:solidFill>
              <a:srgbClr val="EF7B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-101730" y="538454"/>
            <a:ext cx="12518720" cy="6725601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9049577" y="869399"/>
            <a:ext cx="3526653" cy="2410306"/>
            <a:chOff x="9127770" y="695689"/>
            <a:chExt cx="3526653" cy="2410306"/>
          </a:xfrm>
        </p:grpSpPr>
        <p:sp>
          <p:nvSpPr>
            <p:cNvPr id="245" name="Half Frame 244"/>
            <p:cNvSpPr/>
            <p:nvPr/>
          </p:nvSpPr>
          <p:spPr>
            <a:xfrm rot="5400000">
              <a:off x="11782435" y="672169"/>
              <a:ext cx="319771" cy="389285"/>
            </a:xfrm>
            <a:prstGeom prst="halfFram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6" name="Half Frame 245"/>
            <p:cNvSpPr/>
            <p:nvPr/>
          </p:nvSpPr>
          <p:spPr>
            <a:xfrm>
              <a:off x="9127770" y="695689"/>
              <a:ext cx="403219" cy="407287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7" name="Half Frame 246"/>
            <p:cNvSpPr/>
            <p:nvPr/>
          </p:nvSpPr>
          <p:spPr>
            <a:xfrm rot="16200000">
              <a:off x="9100763" y="2560565"/>
              <a:ext cx="457237" cy="403220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8" name="Half Frame 247"/>
            <p:cNvSpPr/>
            <p:nvPr/>
          </p:nvSpPr>
          <p:spPr>
            <a:xfrm rot="10800000">
              <a:off x="11747677" y="2533558"/>
              <a:ext cx="384362" cy="472226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49" name="Group 248"/>
            <p:cNvGrpSpPr/>
            <p:nvPr/>
          </p:nvGrpSpPr>
          <p:grpSpPr>
            <a:xfrm>
              <a:off x="9445338" y="1130316"/>
              <a:ext cx="3209085" cy="1975679"/>
              <a:chOff x="3113375" y="1656938"/>
              <a:chExt cx="3209085" cy="1975679"/>
            </a:xfrm>
          </p:grpSpPr>
          <p:sp>
            <p:nvSpPr>
              <p:cNvPr id="251" name="Rectangle 250"/>
              <p:cNvSpPr/>
              <p:nvPr/>
            </p:nvSpPr>
            <p:spPr>
              <a:xfrm>
                <a:off x="3113375" y="1679443"/>
                <a:ext cx="3162100" cy="1953174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2" name="Rectangle 251"/>
              <p:cNvSpPr/>
              <p:nvPr/>
            </p:nvSpPr>
            <p:spPr>
              <a:xfrm>
                <a:off x="3160360" y="1656938"/>
                <a:ext cx="3162100" cy="195317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171450" indent="-171450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1200" dirty="0" smtClean="0">
                    <a:solidFill>
                      <a:prstClr val="black"/>
                    </a:solidFill>
                  </a:rPr>
                  <a:t>Integrated </a:t>
                </a:r>
                <a:r>
                  <a:rPr lang="en-IN" sz="1200" dirty="0">
                    <a:solidFill>
                      <a:prstClr val="black"/>
                    </a:solidFill>
                  </a:rPr>
                  <a:t>Inventory </a:t>
                </a:r>
                <a:r>
                  <a:rPr lang="en-IN" sz="1200" dirty="0" smtClean="0">
                    <a:solidFill>
                      <a:prstClr val="black"/>
                    </a:solidFill>
                  </a:rPr>
                  <a:t>visibility</a:t>
                </a:r>
              </a:p>
              <a:p>
                <a:pPr marL="171450" indent="-171450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prstClr val="black"/>
                    </a:solidFill>
                  </a:rPr>
                  <a:t>Next Day Home  delivery </a:t>
                </a:r>
              </a:p>
              <a:p>
                <a:pPr marL="171450" indent="-171450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1200" dirty="0">
                    <a:solidFill>
                      <a:prstClr val="black"/>
                    </a:solidFill>
                  </a:rPr>
                  <a:t>Split and partial payments</a:t>
                </a:r>
              </a:p>
              <a:p>
                <a:pPr marL="171450" indent="-171450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prstClr val="black"/>
                    </a:solidFill>
                  </a:rPr>
                  <a:t>Buy online and Pickup at store </a:t>
                </a:r>
              </a:p>
              <a:p>
                <a:pPr marL="171450" indent="-171450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1200" dirty="0" smtClean="0">
                    <a:solidFill>
                      <a:prstClr val="black"/>
                    </a:solidFill>
                  </a:rPr>
                  <a:t>Buy online Ship to store</a:t>
                </a:r>
                <a:endParaRPr lang="en-IN" sz="1200" dirty="0">
                  <a:solidFill>
                    <a:prstClr val="black"/>
                  </a:solidFill>
                </a:endParaRP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</a:endParaRPr>
              </a:p>
            </p:txBody>
          </p:sp>
        </p:grpSp>
        <p:sp>
          <p:nvSpPr>
            <p:cNvPr id="250" name="Rectangle 249"/>
            <p:cNvSpPr/>
            <p:nvPr/>
          </p:nvSpPr>
          <p:spPr>
            <a:xfrm>
              <a:off x="9398353" y="947091"/>
              <a:ext cx="24949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49263">
                <a:spcBef>
                  <a:spcPts val="563"/>
                </a:spcBef>
                <a:buSzPct val="100000"/>
              </a:pPr>
              <a:r>
                <a:rPr lang="en-US" altLang="en-US" sz="1600" b="1" dirty="0">
                  <a:solidFill>
                    <a:prstClr val="black"/>
                  </a:solidFill>
                  <a:ea typeface="MS PGothic" charset="-128"/>
                </a:rPr>
                <a:t>Cross Channel Enablement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436291" y="4176239"/>
            <a:ext cx="1894262" cy="1604566"/>
            <a:chOff x="5625733" y="1367340"/>
            <a:chExt cx="1237576" cy="1157864"/>
          </a:xfrm>
        </p:grpSpPr>
        <p:grpSp>
          <p:nvGrpSpPr>
            <p:cNvPr id="99" name="Group 98"/>
            <p:cNvGrpSpPr/>
            <p:nvPr/>
          </p:nvGrpSpPr>
          <p:grpSpPr>
            <a:xfrm>
              <a:off x="5625733" y="1367340"/>
              <a:ext cx="1237576" cy="806074"/>
              <a:chOff x="8107809" y="3954093"/>
              <a:chExt cx="1317261" cy="860668"/>
            </a:xfrm>
          </p:grpSpPr>
          <p:pic>
            <p:nvPicPr>
              <p:cNvPr id="102" name="Picture 4" descr="Image result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7809" y="3954093"/>
                <a:ext cx="1317261" cy="743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Image result for B&amp;Q logo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7809" y="4459820"/>
                <a:ext cx="354941" cy="354941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4" descr="Image result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49"/>
              <a:stretch/>
            </p:blipFill>
            <p:spPr bwMode="auto">
              <a:xfrm>
                <a:off x="8636131" y="4499566"/>
                <a:ext cx="644555" cy="272260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94" y="2314797"/>
              <a:ext cx="899945" cy="210407"/>
            </a:xfrm>
            <a:prstGeom prst="rect">
              <a:avLst/>
            </a:prstGeom>
          </p:spPr>
        </p:pic>
      </p:grpSp>
      <p:sp>
        <p:nvSpPr>
          <p:cNvPr id="71" name="Rectangle 70"/>
          <p:cNvSpPr/>
          <p:nvPr/>
        </p:nvSpPr>
        <p:spPr>
          <a:xfrm>
            <a:off x="4049781" y="913574"/>
            <a:ext cx="4548746" cy="1754326"/>
          </a:xfrm>
          <a:prstGeom prst="rect">
            <a:avLst/>
          </a:prstGeom>
          <a:solidFill>
            <a:schemeClr val="bg1">
              <a:lumMod val="95000"/>
              <a:alpha val="56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Integrated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solution for </a:t>
            </a:r>
            <a:r>
              <a:rPr lang="en-US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website, </a:t>
            </a:r>
            <a:r>
              <a:rPr lang="en-US" b="1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stores(POS),kiosk, </a:t>
            </a:r>
            <a:r>
              <a:rPr lang="en-US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call center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using ATG commerce as foundation &amp; customize across businesses ( </a:t>
            </a:r>
            <a:r>
              <a:rPr lang="en-US" b="1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B2B &amp; B2C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, brands and countries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7366" y="15234"/>
            <a:ext cx="110170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800" b="1" dirty="0">
                <a:solidFill>
                  <a:prstClr val="white"/>
                </a:solidFill>
                <a:latin typeface="Agency FB" panose="020B0503020202020204" pitchFamily="34" charset="0"/>
              </a:rPr>
              <a:t>Integrated Customer </a:t>
            </a:r>
            <a:r>
              <a:rPr lang="en-US" sz="2800" b="1" dirty="0" smtClean="0">
                <a:solidFill>
                  <a:prstClr val="white"/>
                </a:solidFill>
                <a:latin typeface="Agency FB" panose="020B0503020202020204" pitchFamily="34" charset="0"/>
              </a:rPr>
              <a:t>Engagement platform for driving </a:t>
            </a:r>
            <a:r>
              <a:rPr lang="en-US" sz="2800" b="1" dirty="0">
                <a:solidFill>
                  <a:prstClr val="white"/>
                </a:solidFill>
                <a:latin typeface="Agency FB" panose="020B0503020202020204" pitchFamily="34" charset="0"/>
              </a:rPr>
              <a:t>the new digital enterprise </a:t>
            </a:r>
          </a:p>
        </p:txBody>
      </p:sp>
      <p:pic>
        <p:nvPicPr>
          <p:cNvPr id="74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73" y="677120"/>
            <a:ext cx="2167592" cy="1834633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247532" y="2437130"/>
            <a:ext cx="3684391" cy="909762"/>
            <a:chOff x="276560" y="2509700"/>
            <a:chExt cx="3684391" cy="909762"/>
          </a:xfrm>
        </p:grpSpPr>
        <p:sp>
          <p:nvSpPr>
            <p:cNvPr id="76" name="Rectangle 75"/>
            <p:cNvSpPr/>
            <p:nvPr/>
          </p:nvSpPr>
          <p:spPr>
            <a:xfrm>
              <a:off x="276560" y="2687942"/>
              <a:ext cx="3590421" cy="731520"/>
            </a:xfrm>
            <a:prstGeom prst="rect">
              <a:avLst/>
            </a:prstGeom>
            <a:solidFill>
              <a:srgbClr val="F5F0C8"/>
            </a:solidFill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endParaRPr lang="en-US" dirty="0">
                <a:solidFill>
                  <a:srgbClr val="000000"/>
                </a:solidFill>
              </a:endParaRPr>
            </a:p>
            <a:p>
              <a:pPr algn="just">
                <a:lnSpc>
                  <a:spcPct val="150000"/>
                </a:lnSpc>
              </a:pPr>
              <a:endParaRPr lang="en-US" dirty="0" smtClean="0">
                <a:solidFill>
                  <a:srgbClr val="000000"/>
                </a:solidFill>
              </a:endParaRPr>
            </a:p>
            <a:p>
              <a:pPr algn="just">
                <a:lnSpc>
                  <a:spcPct val="150000"/>
                </a:lnSpc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91125" y="2509700"/>
              <a:ext cx="3569826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i="1" dirty="0" smtClean="0">
                  <a:solidFill>
                    <a:srgbClr val="7030A0"/>
                  </a:solidFill>
                </a:rPr>
                <a:t>shop in any way customer  prefer 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b="1" i="1" dirty="0" smtClean="0">
                  <a:solidFill>
                    <a:srgbClr val="55A51C">
                      <a:lumMod val="75000"/>
                    </a:srgbClr>
                  </a:solidFill>
                </a:rPr>
                <a:t> via shops, the internet or catalogues</a:t>
              </a:r>
              <a:endParaRPr lang="en-US" sz="1200" b="1" i="1" dirty="0">
                <a:solidFill>
                  <a:srgbClr val="55A51C">
                    <a:lumMod val="75000"/>
                  </a:srgbClr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340875" y="3559802"/>
            <a:ext cx="2343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solidFill>
                  <a:prstClr val="black"/>
                </a:solidFill>
              </a:rPr>
              <a:t>B2B</a:t>
            </a:r>
            <a:r>
              <a:rPr lang="en-US" sz="1600" dirty="0">
                <a:solidFill>
                  <a:prstClr val="black"/>
                </a:solidFill>
              </a:rPr>
              <a:t> site roll-out</a:t>
            </a:r>
          </a:p>
          <a:p>
            <a:pPr algn="ctr"/>
            <a:r>
              <a:rPr lang="en-US" sz="1600" i="1" dirty="0">
                <a:solidFill>
                  <a:prstClr val="black"/>
                </a:solidFill>
              </a:rPr>
              <a:t>(tradepoint.com)</a:t>
            </a:r>
          </a:p>
        </p:txBody>
      </p:sp>
      <p:pic>
        <p:nvPicPr>
          <p:cNvPr id="80" name="Picture 4" descr="Image result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9"/>
          <a:stretch/>
        </p:blipFill>
        <p:spPr bwMode="auto">
          <a:xfrm>
            <a:off x="1740058" y="3707662"/>
            <a:ext cx="926890" cy="3533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4496863" y="3796913"/>
            <a:ext cx="619346" cy="2917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82" name="Picture 2" descr="Image result for B&amp;Q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833" y="3635935"/>
            <a:ext cx="510416" cy="46067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302887" y="3563593"/>
            <a:ext cx="1517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B2C</a:t>
            </a:r>
            <a:r>
              <a:rPr lang="en-US" sz="1600" dirty="0">
                <a:solidFill>
                  <a:prstClr val="black"/>
                </a:solidFill>
              </a:rPr>
              <a:t> site roll-out</a:t>
            </a:r>
          </a:p>
          <a:p>
            <a:pPr algn="ctr"/>
            <a:r>
              <a:rPr lang="en-US" sz="1600" b="1" dirty="0" smtClean="0">
                <a:solidFill>
                  <a:prstClr val="black"/>
                </a:solidFill>
              </a:rPr>
              <a:t>Diy.com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575278" y="3582511"/>
            <a:ext cx="1620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Call centers and stores roll out</a:t>
            </a:r>
          </a:p>
        </p:txBody>
      </p:sp>
      <p:sp>
        <p:nvSpPr>
          <p:cNvPr id="85" name="Right Arrow 84"/>
          <p:cNvSpPr/>
          <p:nvPr/>
        </p:nvSpPr>
        <p:spPr>
          <a:xfrm>
            <a:off x="8123690" y="3759795"/>
            <a:ext cx="619346" cy="2917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6010" y="3569428"/>
            <a:ext cx="841293" cy="610977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2198715" y="4962684"/>
            <a:ext cx="3162100" cy="195317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14503" y="2817224"/>
            <a:ext cx="4584024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 err="1">
                <a:solidFill>
                  <a:prstClr val="white">
                    <a:lumMod val="95000"/>
                  </a:prstClr>
                </a:solidFill>
              </a:rPr>
              <a:t>Templatized</a:t>
            </a:r>
            <a:r>
              <a:rPr lang="en-US" sz="1400" dirty="0">
                <a:solidFill>
                  <a:prstClr val="white">
                    <a:lumMod val="95000"/>
                  </a:prstClr>
                </a:solidFill>
              </a:rPr>
              <a:t> Commerce service for 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</a:rPr>
              <a:t>other group Operating </a:t>
            </a:r>
            <a:r>
              <a:rPr lang="en-US" sz="1400" dirty="0">
                <a:solidFill>
                  <a:prstClr val="white">
                    <a:lumMod val="95000"/>
                  </a:prstClr>
                </a:solidFill>
              </a:rPr>
              <a:t>companies to leverage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5935" y="3129514"/>
            <a:ext cx="1937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customer context switching </a:t>
            </a:r>
            <a:endParaRPr lang="en-GB" sz="1200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51348" y="972109"/>
            <a:ext cx="2808423" cy="2052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519417" y="5287602"/>
            <a:ext cx="242450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206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Website </a:t>
            </a:r>
            <a:r>
              <a:rPr lang="en-US" b="1" dirty="0">
                <a:solidFill>
                  <a:srgbClr val="00206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ranking moved up an impressive </a:t>
            </a:r>
            <a:r>
              <a:rPr lang="en-US" sz="2800" b="1" dirty="0">
                <a:solidFill>
                  <a:srgbClr val="00206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372</a:t>
            </a:r>
            <a:r>
              <a:rPr lang="en-US" b="1" dirty="0">
                <a:solidFill>
                  <a:srgbClr val="00206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places to </a:t>
            </a:r>
            <a:r>
              <a:rPr lang="en-US" sz="3200" b="1" dirty="0">
                <a:solidFill>
                  <a:srgbClr val="00206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18</a:t>
            </a:r>
            <a:r>
              <a:rPr lang="en-US" b="1" dirty="0">
                <a:solidFill>
                  <a:srgbClr val="00206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th spot</a:t>
            </a:r>
            <a:endParaRPr lang="en-US" sz="2400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0726" y="4512598"/>
            <a:ext cx="795356" cy="795356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2097398" y="4450204"/>
            <a:ext cx="3519422" cy="2410306"/>
            <a:chOff x="9088016" y="695689"/>
            <a:chExt cx="3519422" cy="2410306"/>
          </a:xfrm>
        </p:grpSpPr>
        <p:sp>
          <p:nvSpPr>
            <p:cNvPr id="117" name="Half Frame 116"/>
            <p:cNvSpPr/>
            <p:nvPr/>
          </p:nvSpPr>
          <p:spPr>
            <a:xfrm rot="5400000">
              <a:off x="11782435" y="672169"/>
              <a:ext cx="319771" cy="389285"/>
            </a:xfrm>
            <a:prstGeom prst="halfFram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8" name="Half Frame 117"/>
            <p:cNvSpPr/>
            <p:nvPr/>
          </p:nvSpPr>
          <p:spPr>
            <a:xfrm>
              <a:off x="9127770" y="695689"/>
              <a:ext cx="403219" cy="407287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0" name="Half Frame 119"/>
            <p:cNvSpPr/>
            <p:nvPr/>
          </p:nvSpPr>
          <p:spPr>
            <a:xfrm rot="16200000">
              <a:off x="9061007" y="2580443"/>
              <a:ext cx="457237" cy="403220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1" name="Half Frame 120"/>
            <p:cNvSpPr/>
            <p:nvPr/>
          </p:nvSpPr>
          <p:spPr>
            <a:xfrm rot="10800000">
              <a:off x="11747677" y="2533558"/>
              <a:ext cx="384362" cy="472226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2" name="Group 121"/>
            <p:cNvGrpSpPr/>
            <p:nvPr/>
          </p:nvGrpSpPr>
          <p:grpSpPr>
            <a:xfrm>
              <a:off x="9397007" y="1129822"/>
              <a:ext cx="3210431" cy="1976173"/>
              <a:chOff x="3065044" y="1656444"/>
              <a:chExt cx="3210431" cy="1976173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13375" y="1679443"/>
                <a:ext cx="3162100" cy="1953174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5" name="Rectangle 124"/>
              <p:cNvSpPr/>
              <p:nvPr/>
            </p:nvSpPr>
            <p:spPr>
              <a:xfrm>
                <a:off x="3065044" y="1656444"/>
                <a:ext cx="3162100" cy="195317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171450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kern="0" dirty="0">
                    <a:solidFill>
                      <a:sysClr val="windowText" lastClr="000000"/>
                    </a:solidFill>
                  </a:rPr>
                  <a:t>In-Store Digital Experience</a:t>
                </a:r>
              </a:p>
              <a:p>
                <a:pPr marL="171450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prstClr val="black"/>
                    </a:solidFill>
                    <a:ea typeface="DejaVu Serif Condensed" panose="02060606050605020204" pitchFamily="18" charset="0"/>
                  </a:rPr>
                  <a:t>Responsive web design</a:t>
                </a:r>
              </a:p>
              <a:p>
                <a:pPr marL="171450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IN" sz="1200" dirty="0">
                    <a:solidFill>
                      <a:prstClr val="black"/>
                    </a:solidFill>
                    <a:ea typeface="DejaVu Serif Condensed" panose="02060606050605020204" pitchFamily="18" charset="0"/>
                  </a:rPr>
                  <a:t>Analytics driven personalization</a:t>
                </a:r>
              </a:p>
              <a:p>
                <a:pPr marL="171450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prstClr val="black"/>
                    </a:solidFill>
                    <a:ea typeface="DejaVu Serif Condensed" panose="02060606050605020204" pitchFamily="18" charset="0"/>
                  </a:rPr>
                  <a:t>Cross Sell/Upsell  (</a:t>
                </a:r>
                <a:r>
                  <a:rPr lang="en-IN" sz="1200" dirty="0">
                    <a:solidFill>
                      <a:prstClr val="black"/>
                    </a:solidFill>
                    <a:ea typeface="DejaVu Serif Condensed" panose="02060606050605020204" pitchFamily="18" charset="0"/>
                  </a:rPr>
                  <a:t>Services + Products )</a:t>
                </a:r>
              </a:p>
              <a:p>
                <a:pPr marL="171450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prstClr val="black"/>
                    </a:solidFill>
                    <a:ea typeface="DejaVu Serif Condensed" panose="02060606050605020204" pitchFamily="18" charset="0"/>
                  </a:rPr>
                  <a:t>Social sharing</a:t>
                </a:r>
              </a:p>
              <a:p>
                <a:pPr marL="171450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en-IN" sz="1200" dirty="0">
                    <a:solidFill>
                      <a:prstClr val="black"/>
                    </a:solidFill>
                    <a:ea typeface="DejaVu Serif Condensed" panose="02060606050605020204" pitchFamily="18" charset="0"/>
                  </a:rPr>
                  <a:t>Ratings &amp; reviews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9451444" y="947091"/>
              <a:ext cx="2388794" cy="338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69833" hangingPunct="0">
                <a:lnSpc>
                  <a:spcPts val="2015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en-US" sz="1600" b="1" kern="0" dirty="0">
                  <a:solidFill>
                    <a:sysClr val="windowText" lastClr="000000"/>
                  </a:solidFill>
                </a:rPr>
                <a:t>Customer centric retailing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08566" y="4429861"/>
            <a:ext cx="3479668" cy="2410306"/>
            <a:chOff x="9127770" y="695689"/>
            <a:chExt cx="3479668" cy="2410306"/>
          </a:xfrm>
        </p:grpSpPr>
        <p:sp>
          <p:nvSpPr>
            <p:cNvPr id="127" name="Half Frame 126"/>
            <p:cNvSpPr/>
            <p:nvPr/>
          </p:nvSpPr>
          <p:spPr>
            <a:xfrm rot="5400000">
              <a:off x="11782435" y="672169"/>
              <a:ext cx="319771" cy="389285"/>
            </a:xfrm>
            <a:prstGeom prst="halfFram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Half Frame 127"/>
            <p:cNvSpPr/>
            <p:nvPr/>
          </p:nvSpPr>
          <p:spPr>
            <a:xfrm>
              <a:off x="9127770" y="695689"/>
              <a:ext cx="403219" cy="407287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9" name="Half Frame 128"/>
            <p:cNvSpPr/>
            <p:nvPr/>
          </p:nvSpPr>
          <p:spPr>
            <a:xfrm rot="16200000">
              <a:off x="9100763" y="2560565"/>
              <a:ext cx="457237" cy="403220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Half Frame 129"/>
            <p:cNvSpPr/>
            <p:nvPr/>
          </p:nvSpPr>
          <p:spPr>
            <a:xfrm rot="10800000">
              <a:off x="11747677" y="2533558"/>
              <a:ext cx="384362" cy="472226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" name="Rectangle 132"/>
            <p:cNvSpPr/>
            <p:nvPr/>
          </p:nvSpPr>
          <p:spPr>
            <a:xfrm>
              <a:off x="9445338" y="1152821"/>
              <a:ext cx="3162100" cy="195317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2" name="Rectangle 131"/>
            <p:cNvSpPr/>
            <p:nvPr/>
          </p:nvSpPr>
          <p:spPr>
            <a:xfrm>
              <a:off x="10553475" y="947091"/>
              <a:ext cx="184731" cy="338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69833" hangingPunct="0">
                <a:lnSpc>
                  <a:spcPts val="2015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sz="1600" b="1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2219150" y="4571724"/>
            <a:ext cx="2808423" cy="2052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308009" y="4550980"/>
            <a:ext cx="2808423" cy="2052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0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F8D40-D0AF-4C72-9DFD-D29D05B968BD}" type="slidenum">
              <a:rPr lang="en-US" sz="1100" smtClean="0">
                <a:solidFill>
                  <a:prstClr val="white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100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52451" y="5801361"/>
            <a:ext cx="12179132" cy="100584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GB" sz="2000" b="1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01403" y="5749645"/>
            <a:ext cx="810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 smtClean="0">
                <a:solidFill>
                  <a:prstClr val="white"/>
                </a:solidFill>
                <a:cs typeface="Arial" panose="020B0604020202020204" pitchFamily="34" charset="0"/>
              </a:rPr>
              <a:t>This </a:t>
            </a:r>
            <a:r>
              <a:rPr lang="en-US" sz="1600" i="1" dirty="0">
                <a:solidFill>
                  <a:prstClr val="white"/>
                </a:solidFill>
                <a:cs typeface="Arial" panose="020B0604020202020204" pitchFamily="34" charset="0"/>
              </a:rPr>
              <a:t>has </a:t>
            </a:r>
            <a:r>
              <a:rPr lang="en-US" sz="1600" i="1" dirty="0" smtClean="0">
                <a:solidFill>
                  <a:prstClr val="white"/>
                </a:solidFill>
                <a:cs typeface="Arial" panose="020B0604020202020204" pitchFamily="34" charset="0"/>
              </a:rPr>
              <a:t>been </a:t>
            </a:r>
            <a:r>
              <a:rPr lang="en-US" sz="1600" i="1" dirty="0">
                <a:solidFill>
                  <a:prstClr val="white"/>
                </a:solidFill>
                <a:cs typeface="Arial" panose="020B0604020202020204" pitchFamily="34" charset="0"/>
              </a:rPr>
              <a:t>one of the </a:t>
            </a:r>
            <a:r>
              <a:rPr lang="en-US" sz="1600" i="1" dirty="0" smtClean="0">
                <a:solidFill>
                  <a:prstClr val="white"/>
                </a:solidFill>
                <a:cs typeface="Arial" panose="020B0604020202020204" pitchFamily="34" charset="0"/>
              </a:rPr>
              <a:t>biggest </a:t>
            </a:r>
            <a:r>
              <a:rPr lang="en-US" sz="1600" i="1" dirty="0">
                <a:solidFill>
                  <a:prstClr val="white"/>
                </a:solidFill>
                <a:cs typeface="Arial" panose="020B0604020202020204" pitchFamily="34" charset="0"/>
              </a:rPr>
              <a:t>technology launches in the history of our </a:t>
            </a:r>
            <a:r>
              <a:rPr lang="en-US" sz="1600" i="1" dirty="0" smtClean="0">
                <a:solidFill>
                  <a:prstClr val="white"/>
                </a:solidFill>
                <a:cs typeface="Arial" panose="020B0604020202020204" pitchFamily="34" charset="0"/>
              </a:rPr>
              <a:t>company .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prstClr val="white"/>
                </a:solidFill>
                <a:cs typeface="Arial" panose="020B0604020202020204" pitchFamily="34" charset="0"/>
              </a:rPr>
              <a:t>This program was not just standing up a website but undertaking a true digital transformation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2523" y="5945484"/>
            <a:ext cx="178761" cy="1787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6" y="1242800"/>
            <a:ext cx="2730811" cy="27090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7980" y="703972"/>
            <a:ext cx="31374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44546A">
                    <a:lumMod val="75000"/>
                  </a:srgbClr>
                </a:solidFill>
              </a:rPr>
              <a:t>Multi-tenancy implementation</a:t>
            </a:r>
            <a:endParaRPr lang="en-US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71877" y="638449"/>
            <a:ext cx="4381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4546A">
                    <a:lumMod val="75000"/>
                  </a:srgbClr>
                </a:solidFill>
              </a:rPr>
              <a:t>Gamification </a:t>
            </a:r>
            <a:endParaRPr lang="en-US" sz="16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/>
            <a:r>
              <a:rPr lang="en-US" sz="1600" b="1" i="1" dirty="0" smtClean="0">
                <a:solidFill>
                  <a:srgbClr val="44546A">
                    <a:lumMod val="75000"/>
                  </a:srgbClr>
                </a:solidFill>
              </a:rPr>
              <a:t>Mobile </a:t>
            </a:r>
            <a:r>
              <a:rPr lang="en-US" sz="1600" b="1" i="1" dirty="0">
                <a:solidFill>
                  <a:srgbClr val="44546A">
                    <a:lumMod val="75000"/>
                  </a:srgbClr>
                </a:solidFill>
              </a:rPr>
              <a:t>app  </a:t>
            </a:r>
            <a:r>
              <a:rPr lang="en-US" sz="1600" b="1" i="1" dirty="0" smtClean="0">
                <a:solidFill>
                  <a:srgbClr val="44546A">
                    <a:lumMod val="75000"/>
                  </a:srgbClr>
                </a:solidFill>
              </a:rPr>
              <a:t>based  activity </a:t>
            </a:r>
            <a:r>
              <a:rPr lang="en-US" sz="1600" b="1" i="1" dirty="0">
                <a:solidFill>
                  <a:srgbClr val="44546A">
                    <a:lumMod val="75000"/>
                  </a:srgbClr>
                </a:solidFill>
              </a:rPr>
              <a:t>tracker </a:t>
            </a:r>
            <a:endParaRPr lang="en-US" sz="1600" b="1" i="1" dirty="0" smtClea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75569" y="4655626"/>
            <a:ext cx="27191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200,000+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Downloads on Launch day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92598" y="3185960"/>
            <a:ext cx="246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44546A">
                    <a:lumMod val="75000"/>
                  </a:srgbClr>
                </a:solidFill>
              </a:rPr>
              <a:t>Native </a:t>
            </a:r>
            <a:endParaRPr lang="en-US" sz="1600" b="1" i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/>
            <a:r>
              <a:rPr lang="en-US" sz="1600" b="1" i="1" dirty="0" smtClean="0">
                <a:solidFill>
                  <a:srgbClr val="44546A">
                    <a:lumMod val="75000"/>
                  </a:srgbClr>
                </a:solidFill>
              </a:rPr>
              <a:t>mobile </a:t>
            </a:r>
            <a:r>
              <a:rPr lang="en-US" sz="1600" b="1" i="1" dirty="0">
                <a:solidFill>
                  <a:srgbClr val="44546A">
                    <a:lumMod val="75000"/>
                  </a:srgbClr>
                </a:solidFill>
              </a:rPr>
              <a:t>app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437" y="-227146"/>
            <a:ext cx="997899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725" tIns="42863" rIns="85725" bIns="4286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800" b="1" dirty="0">
                <a:solidFill>
                  <a:prstClr val="white"/>
                </a:solidFill>
                <a:latin typeface="Agency FB" panose="020B0503020202020204" pitchFamily="34" charset="0"/>
              </a:rPr>
              <a:t>Omni-channel Commerce platform  </a:t>
            </a:r>
            <a:r>
              <a:rPr lang="en-US" altLang="en-US" sz="2800" b="1" dirty="0">
                <a:solidFill>
                  <a:prstClr val="white"/>
                </a:solidFill>
                <a:latin typeface="Agency FB" panose="020B0503020202020204" pitchFamily="34" charset="0"/>
              </a:rPr>
              <a:t>Re-architecting </a:t>
            </a:r>
            <a:r>
              <a:rPr lang="en-US" sz="2800" b="1" dirty="0">
                <a:solidFill>
                  <a:prstClr val="white"/>
                </a:solidFill>
                <a:latin typeface="Agency FB" panose="020B0503020202020204" pitchFamily="34" charset="0"/>
              </a:rPr>
              <a:t>for multi tenancy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0946" y="4108907"/>
            <a:ext cx="50816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ell MT" panose="02020503060305020303" pitchFamily="18" charset="0"/>
              </a:rPr>
              <a:t>Personalized</a:t>
            </a:r>
            <a:r>
              <a:rPr lang="en-US" sz="1600" b="1" dirty="0" smtClean="0">
                <a:solidFill>
                  <a:prstClr val="black"/>
                </a:solidFill>
                <a:latin typeface="Bell MT" panose="02020503060305020303" pitchFamily="18" charset="0"/>
              </a:rPr>
              <a:t>  customer </a:t>
            </a:r>
            <a:r>
              <a:rPr lang="en-US" sz="1600" b="1" dirty="0">
                <a:solidFill>
                  <a:prstClr val="black"/>
                </a:solidFill>
                <a:latin typeface="Bell MT" panose="02020503060305020303" pitchFamily="18" charset="0"/>
              </a:rPr>
              <a:t>experience, </a:t>
            </a:r>
            <a:endParaRPr lang="en-US" sz="1600" b="1" dirty="0" smtClean="0">
              <a:solidFill>
                <a:prstClr val="black"/>
              </a:solidFill>
              <a:latin typeface="Bell MT" panose="02020503060305020303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ell MT" panose="02020503060305020303" pitchFamily="18" charset="0"/>
              </a:rPr>
              <a:t>while </a:t>
            </a:r>
            <a:r>
              <a:rPr lang="en-US" sz="1600" b="1" dirty="0">
                <a:solidFill>
                  <a:prstClr val="black"/>
                </a:solidFill>
                <a:latin typeface="Bell MT" panose="02020503060305020303" pitchFamily="18" charset="0"/>
              </a:rPr>
              <a:t>maintaining </a:t>
            </a:r>
            <a:r>
              <a:rPr lang="en-US" sz="1600" b="1" dirty="0">
                <a:solidFill>
                  <a:srgbClr val="C00000"/>
                </a:solidFill>
                <a:latin typeface="Bell MT" panose="02020503060305020303" pitchFamily="18" charset="0"/>
              </a:rPr>
              <a:t>brand </a:t>
            </a:r>
            <a:r>
              <a:rPr lang="en-US" sz="1600" b="1" dirty="0" smtClean="0">
                <a:solidFill>
                  <a:srgbClr val="C00000"/>
                </a:solidFill>
                <a:latin typeface="Bell MT" panose="02020503060305020303" pitchFamily="18" charset="0"/>
              </a:rPr>
              <a:t>identity</a:t>
            </a:r>
            <a:endParaRPr lang="en-US" sz="1600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654355" y="4759287"/>
            <a:ext cx="5635075" cy="926215"/>
            <a:chOff x="10530827" y="4292812"/>
            <a:chExt cx="6602217" cy="926215"/>
          </a:xfrm>
        </p:grpSpPr>
        <p:sp>
          <p:nvSpPr>
            <p:cNvPr id="34" name="Rectangle 33"/>
            <p:cNvSpPr/>
            <p:nvPr/>
          </p:nvSpPr>
          <p:spPr>
            <a:xfrm>
              <a:off x="11236035" y="4292812"/>
              <a:ext cx="4966757" cy="926215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5725" tIns="42863" rIns="85725" bIns="428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dirty="0">
                <a:solidFill>
                  <a:prstClr val="white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530827" y="4364820"/>
              <a:ext cx="66022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 smtClean="0">
                  <a:solidFill>
                    <a:srgbClr val="44546A">
                      <a:lumMod val="50000"/>
                    </a:srgbClr>
                  </a:solidFill>
                </a:rPr>
                <a:t>Single Code base</a:t>
              </a:r>
              <a:endParaRPr lang="en-US" sz="900" i="1" dirty="0">
                <a:solidFill>
                  <a:srgbClr val="44546A">
                    <a:lumMod val="50000"/>
                  </a:srgbClr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086147" y="4675355"/>
              <a:ext cx="5491575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600" i="1" dirty="0">
                <a:solidFill>
                  <a:srgbClr val="000000"/>
                </a:solidFill>
              </a:endParaRPr>
            </a:p>
            <a:p>
              <a:pPr algn="ctr"/>
              <a:endParaRPr lang="en-GB" sz="600" i="1" dirty="0">
                <a:solidFill>
                  <a:prstClr val="black"/>
                </a:solidFill>
              </a:endParaRPr>
            </a:p>
            <a:p>
              <a:pPr algn="ctr"/>
              <a:r>
                <a:rPr lang="en-US" sz="1050" b="1" i="1" dirty="0" smtClean="0">
                  <a:solidFill>
                    <a:prstClr val="black"/>
                  </a:solidFill>
                </a:rPr>
                <a:t>Faster time to market,  Better Business agility, Easier Maintainability  </a:t>
              </a:r>
              <a:endParaRPr lang="en-US" sz="1050" i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381" y="2011247"/>
            <a:ext cx="1557014" cy="24886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793" y="1435678"/>
            <a:ext cx="1534448" cy="248863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952" y="4122246"/>
            <a:ext cx="378586" cy="3785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33" y="4059928"/>
            <a:ext cx="392687" cy="3926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37497" y="6008852"/>
            <a:ext cx="1488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FFFF00"/>
                </a:solidFill>
              </a:rPr>
              <a:t>Went </a:t>
            </a:r>
            <a:r>
              <a:rPr lang="en-GB" sz="1600" dirty="0" smtClean="0">
                <a:solidFill>
                  <a:srgbClr val="FFFF00"/>
                </a:solidFill>
              </a:rPr>
              <a:t>live !!</a:t>
            </a:r>
            <a:endParaRPr lang="en-GB" sz="1600" dirty="0">
              <a:solidFill>
                <a:srgbClr val="FFFF00"/>
              </a:solidFill>
            </a:endParaRPr>
          </a:p>
          <a:p>
            <a:pPr algn="ctr"/>
            <a:r>
              <a:rPr lang="en-GB" sz="1600" dirty="0">
                <a:solidFill>
                  <a:srgbClr val="FFFF00"/>
                </a:solidFill>
              </a:rPr>
              <a:t>29th Jan 2017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t="14946"/>
          <a:stretch/>
        </p:blipFill>
        <p:spPr>
          <a:xfrm>
            <a:off x="211649" y="6070346"/>
            <a:ext cx="1010898" cy="4559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479390" y="1183373"/>
            <a:ext cx="3615306" cy="18620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marL="177800" lvl="1" indent="-1778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Robust architecture supporting online &amp; mobile shoppers</a:t>
            </a:r>
          </a:p>
          <a:p>
            <a:pPr marL="177800" lvl="1" indent="-1778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Commerce 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platform standardization</a:t>
            </a:r>
          </a:p>
          <a:p>
            <a:pPr marL="406400" lvl="2" indent="-115888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Re-platforming DSG Brand (</a:t>
            </a:r>
            <a:r>
              <a:rPr lang="en-US" altLang="en-US" sz="1100" dirty="0">
                <a:solidFill>
                  <a:prstClr val="black"/>
                </a:solidFill>
              </a:rPr>
              <a:t>GSI to WCS)</a:t>
            </a:r>
            <a:endParaRPr lang="en-US" sz="11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lvl="2" indent="-115888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prstClr val="black"/>
                </a:solidFill>
              </a:rPr>
              <a:t>Golf Galaxy website WCS migration </a:t>
            </a:r>
          </a:p>
          <a:p>
            <a:pPr marL="406400" lvl="2" indent="-115888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prstClr val="black"/>
                </a:solidFill>
              </a:rPr>
              <a:t>Field &amp; Stream- eCommerce Business launch  </a:t>
            </a:r>
            <a:endParaRPr lang="en-US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79390" y="620579"/>
            <a:ext cx="330872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44546A">
                    <a:lumMod val="75000"/>
                  </a:srgbClr>
                </a:solidFill>
              </a:rPr>
              <a:t>Omni-Channel </a:t>
            </a:r>
          </a:p>
          <a:p>
            <a:pPr algn="ctr"/>
            <a:r>
              <a:rPr lang="en-US" sz="16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architecture </a:t>
            </a:r>
            <a:r>
              <a:rPr lang="en-US" sz="16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roadmap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83766" y="5539218"/>
            <a:ext cx="183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2060"/>
                </a:solidFill>
              </a:rPr>
              <a:t>~1 million downloads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4259" y="3787982"/>
            <a:ext cx="1195031" cy="1659217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740608" y="3236652"/>
            <a:ext cx="246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44546A">
                    <a:lumMod val="75000"/>
                  </a:srgbClr>
                </a:solidFill>
              </a:rPr>
              <a:t>Customizable </a:t>
            </a:r>
          </a:p>
          <a:p>
            <a:pPr algn="ctr"/>
            <a:r>
              <a:rPr lang="en-US" sz="1600" b="1" i="1" dirty="0" smtClean="0">
                <a:solidFill>
                  <a:srgbClr val="44546A">
                    <a:lumMod val="75000"/>
                  </a:srgbClr>
                </a:solidFill>
              </a:rPr>
              <a:t>products</a:t>
            </a:r>
            <a:endParaRPr lang="en-US" sz="1600" b="1" i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0392324" y="5459342"/>
            <a:ext cx="24617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rgbClr val="002060"/>
                </a:solidFill>
              </a:rPr>
              <a:t>Personalize </a:t>
            </a:r>
            <a:r>
              <a:rPr lang="en-US" sz="1200" b="1" i="1" dirty="0" smtClean="0">
                <a:solidFill>
                  <a:srgbClr val="002060"/>
                </a:solidFill>
              </a:rPr>
              <a:t>your shoe</a:t>
            </a:r>
            <a:endParaRPr lang="en-US" sz="1200" b="1" i="1" dirty="0">
              <a:solidFill>
                <a:srgbClr val="00206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567" y="3906439"/>
            <a:ext cx="2025069" cy="130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4841512" y="5229632"/>
            <a:ext cx="276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CRM integration // Loyalty </a:t>
            </a:r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966" y="6208944"/>
            <a:ext cx="178761" cy="17876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528917" y="6490582"/>
            <a:ext cx="29065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i="1" dirty="0" smtClean="0">
                <a:solidFill>
                  <a:prstClr val="white"/>
                </a:solidFill>
              </a:rPr>
              <a:t>- Vice President , Customer </a:t>
            </a:r>
            <a:r>
              <a:rPr lang="en-US" sz="1050" i="1" dirty="0">
                <a:solidFill>
                  <a:prstClr val="white"/>
                </a:solidFill>
              </a:rPr>
              <a:t>Innovation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341431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/>
          <p:cNvSpPr/>
          <p:nvPr/>
        </p:nvSpPr>
        <p:spPr>
          <a:xfrm>
            <a:off x="22583" y="1541315"/>
            <a:ext cx="1536321" cy="738664"/>
          </a:xfrm>
          <a:prstGeom prst="rect">
            <a:avLst/>
          </a:prstGeom>
          <a:solidFill>
            <a:schemeClr val="bg1">
              <a:lumMod val="95000"/>
              <a:alpha val="37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50" kern="900" dirty="0">
                <a:solidFill>
                  <a:prstClr val="black"/>
                </a:solidFill>
                <a:ea typeface="MS PGothic" panose="020B0600070205080204" pitchFamily="34" charset="-128"/>
              </a:rPr>
              <a:t>Code refactoring </a:t>
            </a:r>
            <a:endParaRPr lang="en-US" altLang="en-US" sz="1050" kern="900" dirty="0" smtClean="0">
              <a:solidFill>
                <a:prstClr val="black"/>
              </a:solidFill>
              <a:ea typeface="MS PGothic" panose="020B060007020508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Upgrade roadmap definition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Tech Debt refactoring</a:t>
            </a:r>
            <a:endParaRPr lang="en-US" sz="1050" kern="900" dirty="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7236" y="1570702"/>
            <a:ext cx="1917727" cy="577081"/>
          </a:xfrm>
          <a:prstGeom prst="rect">
            <a:avLst/>
          </a:prstGeom>
          <a:solidFill>
            <a:schemeClr val="bg1">
              <a:lumMod val="95000"/>
              <a:alpha val="37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Ongoing enhancements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24/7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Monitoring </a:t>
            </a:r>
            <a:r>
              <a:rPr lang="en-US" sz="1050" kern="900" dirty="0">
                <a:solidFill>
                  <a:prstClr val="black"/>
                </a:solidFill>
                <a:ea typeface="MS PGothic" panose="020B0600070205080204" pitchFamily="34" charset="-128"/>
              </a:rPr>
              <a:t>&amp; </a:t>
            </a:r>
            <a:r>
              <a:rPr lang="en-US" sz="105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support</a:t>
            </a:r>
            <a:endParaRPr lang="en-US" sz="1050" kern="900" dirty="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81068" y="3576658"/>
            <a:ext cx="1541578" cy="415498"/>
          </a:xfrm>
          <a:prstGeom prst="rect">
            <a:avLst/>
          </a:prstGeom>
          <a:solidFill>
            <a:schemeClr val="bg1">
              <a:lumMod val="95000"/>
              <a:alpha val="37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sz="105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Seamless customer experience</a:t>
            </a:r>
            <a:endParaRPr lang="en-US" sz="1050" kern="900" dirty="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355174" y="3350729"/>
            <a:ext cx="2864776" cy="861774"/>
          </a:xfrm>
          <a:prstGeom prst="rect">
            <a:avLst/>
          </a:prstGeom>
          <a:solidFill>
            <a:schemeClr val="bg1">
              <a:lumMod val="95000"/>
              <a:alpha val="37000"/>
            </a:schemeClr>
          </a:solidFill>
        </p:spPr>
        <p:txBody>
          <a:bodyPr wrap="square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prstClr val="black"/>
                </a:solidFill>
              </a:rPr>
              <a:t>Shopping Cart </a:t>
            </a:r>
            <a:r>
              <a:rPr lang="en-IN" sz="1000" dirty="0" smtClean="0">
                <a:solidFill>
                  <a:prstClr val="black"/>
                </a:solidFill>
              </a:rPr>
              <a:t>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prstClr val="black"/>
                </a:solidFill>
              </a:rPr>
              <a:t>Checkout </a:t>
            </a:r>
            <a:r>
              <a:rPr lang="en-IN" sz="1000" dirty="0" smtClean="0">
                <a:solidFill>
                  <a:prstClr val="black"/>
                </a:solidFill>
              </a:rPr>
              <a:t>features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prstClr val="black"/>
                </a:solidFill>
              </a:rPr>
              <a:t>Endeca </a:t>
            </a:r>
            <a:r>
              <a:rPr lang="en-IN" sz="1000" dirty="0">
                <a:solidFill>
                  <a:prstClr val="black"/>
                </a:solidFill>
              </a:rPr>
              <a:t>Search Standalone API which bypasses ATG Commerce Pipeline</a:t>
            </a:r>
            <a:endParaRPr lang="en-GB" sz="1000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prstClr val="black"/>
                </a:solidFill>
              </a:rPr>
              <a:t>Pricing and Promotions </a:t>
            </a:r>
            <a:r>
              <a:rPr lang="en-IN" sz="1000" dirty="0" smtClean="0">
                <a:solidFill>
                  <a:prstClr val="black"/>
                </a:solidFill>
              </a:rPr>
              <a:t>API</a:t>
            </a:r>
            <a:endParaRPr lang="en-GB" sz="1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72942" y="5118099"/>
            <a:ext cx="12798206" cy="2588987"/>
          </a:xfrm>
          <a:prstGeom prst="rect">
            <a:avLst/>
          </a:prstGeom>
          <a:solidFill>
            <a:schemeClr val="accent1">
              <a:lumMod val="20000"/>
              <a:lumOff val="8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630382" y="6438613"/>
            <a:ext cx="243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kern="900" dirty="0">
                <a:solidFill>
                  <a:prstClr val="black"/>
                </a:solidFill>
                <a:ea typeface="MS PGothic" panose="020B0600070205080204" pitchFamily="34" charset="-128"/>
              </a:rPr>
              <a:t>Through continuous improvements</a:t>
            </a:r>
            <a:endParaRPr lang="en-US" sz="1200" b="1" kern="900" dirty="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60093" y="5372513"/>
            <a:ext cx="2247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SimSun" panose="02010600030101010101" pitchFamily="2" charset="-122"/>
                <a:cs typeface="Helvetica" panose="020B0604020202020204" pitchFamily="34" charset="0"/>
              </a:rPr>
              <a:t>Increased Customer </a:t>
            </a:r>
            <a:r>
              <a:rPr lang="en-US" sz="1200" b="1" dirty="0" smtClean="0">
                <a:solidFill>
                  <a:srgbClr val="000000"/>
                </a:solidFill>
                <a:ea typeface="SimSun" panose="02010600030101010101" pitchFamily="2" charset="-122"/>
                <a:cs typeface="Helvetica" panose="020B0604020202020204" pitchFamily="34" charset="0"/>
              </a:rPr>
              <a:t>Experiences</a:t>
            </a:r>
            <a:endParaRPr lang="en-US" sz="1200" b="1" dirty="0">
              <a:solidFill>
                <a:srgbClr val="000000"/>
              </a:solidFill>
              <a:ea typeface="SimSun" panose="02010600030101010101" pitchFamily="2" charset="-122"/>
              <a:cs typeface="Helvetica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17963" y="2853300"/>
            <a:ext cx="5046547" cy="1834811"/>
            <a:chOff x="7382663" y="1851023"/>
            <a:chExt cx="5046547" cy="1834811"/>
          </a:xfrm>
        </p:grpSpPr>
        <p:sp>
          <p:nvSpPr>
            <p:cNvPr id="63" name="Rectangle 62"/>
            <p:cNvSpPr/>
            <p:nvPr/>
          </p:nvSpPr>
          <p:spPr>
            <a:xfrm>
              <a:off x="9934518" y="1852175"/>
              <a:ext cx="1216152" cy="59230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prstClr val="white"/>
                  </a:solidFill>
                </a:rPr>
                <a:t>INVENTORY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1213058" y="1852175"/>
              <a:ext cx="1216152" cy="59230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prstClr val="white"/>
                  </a:solidFill>
                </a:rPr>
                <a:t>GIFT LIST</a:t>
              </a:r>
              <a:endParaRPr 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934518" y="2465677"/>
              <a:ext cx="1216152" cy="59230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prstClr val="white"/>
                  </a:solidFill>
                </a:rPr>
                <a:t>ORDER</a:t>
              </a:r>
              <a:endParaRPr 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1213058" y="2465677"/>
              <a:ext cx="1216152" cy="59230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prstClr val="white"/>
                  </a:solidFill>
                </a:rPr>
                <a:t>ORDER HISTORY &amp;</a:t>
              </a:r>
            </a:p>
            <a:p>
              <a:pPr algn="ctr"/>
              <a:r>
                <a:rPr lang="en-US" sz="1100" dirty="0" smtClean="0">
                  <a:solidFill>
                    <a:prstClr val="white"/>
                  </a:solidFill>
                </a:rPr>
                <a:t>ORDER DETAILS</a:t>
              </a:r>
              <a:endParaRPr 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59859" y="1851023"/>
              <a:ext cx="1212272" cy="5946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prstClr val="white"/>
                  </a:solidFill>
                </a:rPr>
                <a:t>PRICING</a:t>
              </a:r>
              <a:endParaRPr 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659859" y="2463372"/>
              <a:ext cx="1212272" cy="5946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prstClr val="white"/>
                  </a:solidFill>
                </a:rPr>
                <a:t>PROMOTIONS</a:t>
              </a:r>
              <a:endParaRPr 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382663" y="1851023"/>
              <a:ext cx="1212272" cy="5946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prstClr val="white"/>
                  </a:solidFill>
                </a:rPr>
                <a:t>USER </a:t>
              </a:r>
              <a:r>
                <a:rPr lang="en-US" sz="1100" dirty="0" smtClean="0">
                  <a:solidFill>
                    <a:prstClr val="white"/>
                  </a:solidFill>
                </a:rPr>
                <a:t>PROFILE</a:t>
              </a:r>
              <a:endParaRPr 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82663" y="2463372"/>
              <a:ext cx="1212272" cy="5946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prstClr val="white"/>
                  </a:solidFill>
                </a:rPr>
                <a:t>ENDECA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172927" y="3091227"/>
              <a:ext cx="1212272" cy="5946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prstClr val="white"/>
                  </a:solidFill>
                </a:rPr>
                <a:t>PURCHASE PROCESS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780699" y="3091227"/>
              <a:ext cx="1212272" cy="5946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prstClr val="white"/>
                  </a:solidFill>
                </a:rPr>
                <a:t>RENTAL SERVICES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476813" y="3091227"/>
              <a:ext cx="1212272" cy="5946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prstClr val="white"/>
                  </a:solidFill>
                </a:rPr>
                <a:t>SHOPPING CART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31274" y="5345444"/>
            <a:ext cx="2011680" cy="1224320"/>
            <a:chOff x="9810024" y="816218"/>
            <a:chExt cx="2011680" cy="122432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024" y="1227738"/>
              <a:ext cx="2011680" cy="812800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10146824" y="816218"/>
              <a:ext cx="12945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  <a:ea typeface="SimSun" panose="02010600030101010101" pitchFamily="2" charset="-122"/>
                  <a:cs typeface="Helvetica" panose="020B0604020202020204" pitchFamily="34" charset="0"/>
                </a:rPr>
                <a:t>Adaptive website</a:t>
              </a:r>
              <a:endParaRPr lang="en-US" sz="1000" b="1" dirty="0">
                <a:solidFill>
                  <a:prstClr val="black"/>
                </a:solidFill>
              </a:endParaRPr>
            </a:p>
          </p:txBody>
        </p:sp>
        <p:pic>
          <p:nvPicPr>
            <p:cNvPr id="1028" name="Picture 4" descr="Image result for barnes and noble\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0964" y="1337667"/>
              <a:ext cx="729284" cy="419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Image result for barnes and noble\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8865" y="1577912"/>
              <a:ext cx="294222" cy="169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Image result for barnes and noble\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3818" y="1613680"/>
              <a:ext cx="91440" cy="5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6" name="Group 1035"/>
          <p:cNvGrpSpPr/>
          <p:nvPr/>
        </p:nvGrpSpPr>
        <p:grpSpPr>
          <a:xfrm>
            <a:off x="4451538" y="5840400"/>
            <a:ext cx="1901558" cy="608647"/>
            <a:chOff x="924451" y="5278484"/>
            <a:chExt cx="1901558" cy="608647"/>
          </a:xfrm>
        </p:grpSpPr>
        <p:grpSp>
          <p:nvGrpSpPr>
            <p:cNvPr id="1030" name="Group 1029"/>
            <p:cNvGrpSpPr/>
            <p:nvPr/>
          </p:nvGrpSpPr>
          <p:grpSpPr>
            <a:xfrm>
              <a:off x="924451" y="5321281"/>
              <a:ext cx="606484" cy="535678"/>
              <a:chOff x="540145" y="5129807"/>
              <a:chExt cx="784111" cy="784111"/>
            </a:xfrm>
          </p:grpSpPr>
          <p:pic>
            <p:nvPicPr>
              <p:cNvPr id="1025" name="Picture 10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145" y="5129807"/>
                <a:ext cx="784111" cy="784111"/>
              </a:xfrm>
              <a:prstGeom prst="rect">
                <a:avLst/>
              </a:prstGeom>
            </p:spPr>
          </p:pic>
          <p:pic>
            <p:nvPicPr>
              <p:cNvPr id="99" name="Picture 4" descr="Image result for barnes and noble\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982" y="5364560"/>
                <a:ext cx="518438" cy="298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Group 1028"/>
            <p:cNvGrpSpPr/>
            <p:nvPr/>
          </p:nvGrpSpPr>
          <p:grpSpPr>
            <a:xfrm>
              <a:off x="2019267" y="5278484"/>
              <a:ext cx="806742" cy="608647"/>
              <a:chOff x="2011600" y="5231426"/>
              <a:chExt cx="706634" cy="626470"/>
            </a:xfrm>
          </p:grpSpPr>
          <p:pic>
            <p:nvPicPr>
              <p:cNvPr id="1027" name="Picture 1026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1600" y="5231426"/>
                <a:ext cx="706634" cy="626470"/>
              </a:xfrm>
              <a:prstGeom prst="rect">
                <a:avLst/>
              </a:prstGeom>
            </p:spPr>
          </p:pic>
          <p:pic>
            <p:nvPicPr>
              <p:cNvPr id="102" name="Picture 4" descr="Image result for barnes and noble\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7934" y="5566484"/>
                <a:ext cx="435111" cy="250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2" name="Straight Arrow Connector 1031"/>
            <p:cNvCxnSpPr>
              <a:stCxn id="1025" idx="3"/>
            </p:cNvCxnSpPr>
            <p:nvPr/>
          </p:nvCxnSpPr>
          <p:spPr>
            <a:xfrm>
              <a:off x="1530935" y="5589120"/>
              <a:ext cx="481567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ectangle 109"/>
          <p:cNvSpPr/>
          <p:nvPr/>
        </p:nvSpPr>
        <p:spPr>
          <a:xfrm>
            <a:off x="4335790" y="6476563"/>
            <a:ext cx="21507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ea typeface="SimSun" panose="02010600030101010101" pitchFamily="2" charset="-122"/>
                <a:cs typeface="Helvetica" panose="020B0604020202020204" pitchFamily="34" charset="0"/>
              </a:rPr>
              <a:t>Reserve online pick up in-store</a:t>
            </a:r>
            <a:endParaRPr lang="en-US" sz="1000" b="1" dirty="0">
              <a:solidFill>
                <a:prstClr val="black"/>
              </a:solidFill>
            </a:endParaRPr>
          </a:p>
        </p:txBody>
      </p:sp>
      <p:grpSp>
        <p:nvGrpSpPr>
          <p:cNvPr id="1040" name="Group 1039"/>
          <p:cNvGrpSpPr/>
          <p:nvPr/>
        </p:nvGrpSpPr>
        <p:grpSpPr>
          <a:xfrm>
            <a:off x="9470495" y="5381625"/>
            <a:ext cx="1397410" cy="1201066"/>
            <a:chOff x="4728430" y="2000250"/>
            <a:chExt cx="2857500" cy="2857500"/>
          </a:xfrm>
        </p:grpSpPr>
        <p:pic>
          <p:nvPicPr>
            <p:cNvPr id="1038" name="Picture 10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430" y="2000250"/>
              <a:ext cx="2857500" cy="2857500"/>
            </a:xfrm>
            <a:prstGeom prst="rect">
              <a:avLst/>
            </a:prstGeom>
          </p:spPr>
        </p:pic>
        <p:sp>
          <p:nvSpPr>
            <p:cNvPr id="1039" name="Rectangle 1038"/>
            <p:cNvSpPr/>
            <p:nvPr/>
          </p:nvSpPr>
          <p:spPr>
            <a:xfrm>
              <a:off x="5009982" y="3429000"/>
              <a:ext cx="2172037" cy="748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 smtClean="0">
                  <a:solidFill>
                    <a:srgbClr val="000000"/>
                  </a:solidFill>
                  <a:ea typeface="SimSun" panose="02010600030101010101" pitchFamily="2" charset="-122"/>
                  <a:cs typeface="Helvetica" panose="020B0604020202020204" pitchFamily="34" charset="0"/>
                </a:rPr>
                <a:t>Reduction in</a:t>
              </a:r>
            </a:p>
            <a:p>
              <a:pPr algn="ctr"/>
              <a:r>
                <a:rPr lang="en-GB" sz="1200" b="1" dirty="0" smtClean="0">
                  <a:solidFill>
                    <a:srgbClr val="000000"/>
                  </a:solidFill>
                  <a:ea typeface="SimSun" panose="02010600030101010101" pitchFamily="2" charset="-122"/>
                  <a:cs typeface="Helvetica" panose="020B0604020202020204" pitchFamily="34" charset="0"/>
                </a:rPr>
                <a:t> </a:t>
              </a:r>
              <a:r>
                <a:rPr lang="en-GB" sz="1200" b="1" dirty="0">
                  <a:solidFill>
                    <a:srgbClr val="000000"/>
                  </a:solidFill>
                  <a:ea typeface="SimSun" panose="02010600030101010101" pitchFamily="2" charset="-122"/>
                  <a:cs typeface="Helvetica" panose="020B0604020202020204" pitchFamily="34" charset="0"/>
                </a:rPr>
                <a:t>FTE 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0759707" y="5428817"/>
            <a:ext cx="1341160" cy="1210248"/>
            <a:chOff x="4523045" y="5663904"/>
            <a:chExt cx="1341160" cy="1210248"/>
          </a:xfrm>
        </p:grpSpPr>
        <p:grpSp>
          <p:nvGrpSpPr>
            <p:cNvPr id="116" name="Group 115"/>
            <p:cNvGrpSpPr/>
            <p:nvPr/>
          </p:nvGrpSpPr>
          <p:grpSpPr>
            <a:xfrm>
              <a:off x="4523045" y="5663904"/>
              <a:ext cx="1341160" cy="1210248"/>
              <a:chOff x="4667250" y="2000250"/>
              <a:chExt cx="2857500" cy="2857500"/>
            </a:xfrm>
          </p:grpSpPr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7250" y="2000250"/>
                <a:ext cx="2857500" cy="2857500"/>
              </a:xfrm>
              <a:prstGeom prst="rect">
                <a:avLst/>
              </a:prstGeom>
            </p:spPr>
          </p:pic>
          <p:sp>
            <p:nvSpPr>
              <p:cNvPr id="118" name="Rectangle 117"/>
              <p:cNvSpPr/>
              <p:nvPr/>
            </p:nvSpPr>
            <p:spPr>
              <a:xfrm>
                <a:off x="5009982" y="3429001"/>
                <a:ext cx="2172037" cy="853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b="1" dirty="0" smtClean="0">
                    <a:solidFill>
                      <a:srgbClr val="000000"/>
                    </a:solidFill>
                    <a:ea typeface="SimSun" panose="02010600030101010101" pitchFamily="2" charset="-122"/>
                    <a:cs typeface="Helvetica" panose="020B0604020202020204" pitchFamily="34" charset="0"/>
                  </a:rPr>
                  <a:t>Reduction in</a:t>
                </a:r>
              </a:p>
              <a:p>
                <a:pPr algn="ctr"/>
                <a:r>
                  <a:rPr lang="en-GB" sz="1000" b="1" dirty="0" smtClean="0">
                    <a:solidFill>
                      <a:srgbClr val="000000"/>
                    </a:solidFill>
                    <a:ea typeface="SimSun" panose="02010600030101010101" pitchFamily="2" charset="-122"/>
                    <a:cs typeface="Helvetica" panose="020B0604020202020204" pitchFamily="34" charset="0"/>
                  </a:rPr>
                  <a:t> cost YoY</a:t>
                </a:r>
                <a:endParaRPr lang="en-US" sz="1000" b="1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43" name="Oval 1042"/>
            <p:cNvSpPr/>
            <p:nvPr/>
          </p:nvSpPr>
          <p:spPr>
            <a:xfrm>
              <a:off x="5197561" y="5780598"/>
              <a:ext cx="449611" cy="378494"/>
            </a:xfrm>
            <a:custGeom>
              <a:avLst/>
              <a:gdLst>
                <a:gd name="connsiteX0" fmla="*/ 0 w 387300"/>
                <a:gd name="connsiteY0" fmla="*/ 173198 h 346395"/>
                <a:gd name="connsiteX1" fmla="*/ 193650 w 387300"/>
                <a:gd name="connsiteY1" fmla="*/ 0 h 346395"/>
                <a:gd name="connsiteX2" fmla="*/ 387300 w 387300"/>
                <a:gd name="connsiteY2" fmla="*/ 173198 h 346395"/>
                <a:gd name="connsiteX3" fmla="*/ 193650 w 387300"/>
                <a:gd name="connsiteY3" fmla="*/ 346396 h 346395"/>
                <a:gd name="connsiteX4" fmla="*/ 0 w 387300"/>
                <a:gd name="connsiteY4" fmla="*/ 173198 h 346395"/>
                <a:gd name="connsiteX0" fmla="*/ 0 w 430843"/>
                <a:gd name="connsiteY0" fmla="*/ 173262 h 346513"/>
                <a:gd name="connsiteX1" fmla="*/ 193650 w 430843"/>
                <a:gd name="connsiteY1" fmla="*/ 64 h 346513"/>
                <a:gd name="connsiteX2" fmla="*/ 430843 w 430843"/>
                <a:gd name="connsiteY2" fmla="*/ 158748 h 346513"/>
                <a:gd name="connsiteX3" fmla="*/ 193650 w 430843"/>
                <a:gd name="connsiteY3" fmla="*/ 346460 h 346513"/>
                <a:gd name="connsiteX4" fmla="*/ 0 w 430843"/>
                <a:gd name="connsiteY4" fmla="*/ 173262 h 346513"/>
                <a:gd name="connsiteX0" fmla="*/ 34 w 430877"/>
                <a:gd name="connsiteY0" fmla="*/ 202272 h 375508"/>
                <a:gd name="connsiteX1" fmla="*/ 208198 w 430877"/>
                <a:gd name="connsiteY1" fmla="*/ 45 h 375508"/>
                <a:gd name="connsiteX2" fmla="*/ 430877 w 430877"/>
                <a:gd name="connsiteY2" fmla="*/ 187758 h 375508"/>
                <a:gd name="connsiteX3" fmla="*/ 193684 w 430877"/>
                <a:gd name="connsiteY3" fmla="*/ 375470 h 375508"/>
                <a:gd name="connsiteX4" fmla="*/ 34 w 430877"/>
                <a:gd name="connsiteY4" fmla="*/ 202272 h 375508"/>
                <a:gd name="connsiteX0" fmla="*/ 35 w 445392"/>
                <a:gd name="connsiteY0" fmla="*/ 202429 h 375774"/>
                <a:gd name="connsiteX1" fmla="*/ 208199 w 445392"/>
                <a:gd name="connsiteY1" fmla="*/ 202 h 375774"/>
                <a:gd name="connsiteX2" fmla="*/ 445392 w 445392"/>
                <a:gd name="connsiteY2" fmla="*/ 173400 h 375774"/>
                <a:gd name="connsiteX3" fmla="*/ 193685 w 445392"/>
                <a:gd name="connsiteY3" fmla="*/ 375627 h 375774"/>
                <a:gd name="connsiteX4" fmla="*/ 35 w 445392"/>
                <a:gd name="connsiteY4" fmla="*/ 202429 h 375774"/>
                <a:gd name="connsiteX0" fmla="*/ 4254 w 449611"/>
                <a:gd name="connsiteY0" fmla="*/ 205163 h 378494"/>
                <a:gd name="connsiteX1" fmla="*/ 75901 w 449611"/>
                <a:gd name="connsiteY1" fmla="*/ 77090 h 378494"/>
                <a:gd name="connsiteX2" fmla="*/ 212418 w 449611"/>
                <a:gd name="connsiteY2" fmla="*/ 2936 h 378494"/>
                <a:gd name="connsiteX3" fmla="*/ 449611 w 449611"/>
                <a:gd name="connsiteY3" fmla="*/ 176134 h 378494"/>
                <a:gd name="connsiteX4" fmla="*/ 197904 w 449611"/>
                <a:gd name="connsiteY4" fmla="*/ 378361 h 378494"/>
                <a:gd name="connsiteX5" fmla="*/ 4254 w 449611"/>
                <a:gd name="connsiteY5" fmla="*/ 205163 h 3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611" h="378494">
                  <a:moveTo>
                    <a:pt x="4254" y="205163"/>
                  </a:moveTo>
                  <a:cubicBezTo>
                    <a:pt x="-16080" y="154951"/>
                    <a:pt x="41207" y="110794"/>
                    <a:pt x="75901" y="77090"/>
                  </a:cubicBezTo>
                  <a:cubicBezTo>
                    <a:pt x="110595" y="43386"/>
                    <a:pt x="150133" y="-13571"/>
                    <a:pt x="212418" y="2936"/>
                  </a:cubicBezTo>
                  <a:cubicBezTo>
                    <a:pt x="274703" y="19443"/>
                    <a:pt x="449611" y="80479"/>
                    <a:pt x="449611" y="176134"/>
                  </a:cubicBezTo>
                  <a:cubicBezTo>
                    <a:pt x="449611" y="271789"/>
                    <a:pt x="272130" y="373523"/>
                    <a:pt x="197904" y="378361"/>
                  </a:cubicBezTo>
                  <a:cubicBezTo>
                    <a:pt x="123678" y="383199"/>
                    <a:pt x="24588" y="255375"/>
                    <a:pt x="4254" y="20516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874B5">
                    <a:shade val="30000"/>
                    <a:satMod val="115000"/>
                  </a:srgbClr>
                </a:gs>
                <a:gs pos="50000">
                  <a:srgbClr val="0874B5">
                    <a:shade val="67500"/>
                    <a:satMod val="115000"/>
                  </a:srgbClr>
                </a:gs>
                <a:gs pos="100000">
                  <a:srgbClr val="0874B5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589" y="5796908"/>
              <a:ext cx="409586" cy="371291"/>
            </a:xfrm>
            <a:prstGeom prst="rect">
              <a:avLst/>
            </a:prstGeom>
          </p:spPr>
        </p:pic>
      </p:grpSp>
      <p:sp>
        <p:nvSpPr>
          <p:cNvPr id="137" name="Rectangle 136"/>
          <p:cNvSpPr/>
          <p:nvPr/>
        </p:nvSpPr>
        <p:spPr>
          <a:xfrm>
            <a:off x="2572826" y="5202712"/>
            <a:ext cx="1610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15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Significant Increase in </a:t>
            </a:r>
          </a:p>
          <a:p>
            <a:pPr algn="ctr"/>
            <a:r>
              <a:rPr lang="en-US" sz="1200" b="1" kern="15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user traffic</a:t>
            </a:r>
            <a:endParaRPr lang="en-US" sz="1200" b="1" kern="15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 b="5509"/>
          <a:stretch/>
        </p:blipFill>
        <p:spPr>
          <a:xfrm>
            <a:off x="2720312" y="5616653"/>
            <a:ext cx="1173910" cy="103051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40" y="5364779"/>
            <a:ext cx="1188548" cy="1188548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>
          <a:xfrm>
            <a:off x="6847836" y="5364234"/>
            <a:ext cx="1088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000000"/>
                </a:solidFill>
                <a:ea typeface="SimSun" panose="02010600030101010101" pitchFamily="2" charset="-122"/>
                <a:cs typeface="Helvetica" panose="020B0604020202020204" pitchFamily="34" charset="0"/>
              </a:rPr>
              <a:t>More than</a:t>
            </a:r>
            <a:endParaRPr lang="en-US" sz="1600" b="1" dirty="0">
              <a:solidFill>
                <a:srgbClr val="000000"/>
              </a:solidFill>
              <a:ea typeface="SimSun" panose="02010600030101010101" pitchFamily="2" charset="-122"/>
              <a:cs typeface="Helvetica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749360" y="6469756"/>
            <a:ext cx="28224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Reduction</a:t>
            </a:r>
            <a:r>
              <a:rPr lang="en-US" sz="1200" b="1" kern="900" dirty="0" smtClean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GB" sz="1200" b="1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in </a:t>
            </a:r>
            <a:r>
              <a:rPr lang="en-GB" sz="1200" b="1" kern="900" dirty="0">
                <a:solidFill>
                  <a:prstClr val="black"/>
                </a:solidFill>
                <a:ea typeface="MS PGothic" panose="020B0600070205080204" pitchFamily="34" charset="-128"/>
              </a:rPr>
              <a:t>Global </a:t>
            </a:r>
            <a:r>
              <a:rPr lang="en-GB" sz="1200" b="1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defects post </a:t>
            </a:r>
            <a:r>
              <a:rPr lang="en-GB" sz="1200" b="1" kern="900" dirty="0">
                <a:solidFill>
                  <a:prstClr val="black"/>
                </a:solidFill>
                <a:ea typeface="MS PGothic" panose="020B0600070205080204" pitchFamily="34" charset="-128"/>
              </a:rPr>
              <a:t>Go live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>
            <a:off x="9399713" y="5429457"/>
            <a:ext cx="0" cy="1279765"/>
          </a:xfrm>
          <a:prstGeom prst="line">
            <a:avLst/>
          </a:prstGeom>
          <a:ln w="28575" cmpd="sng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-172942" y="5127811"/>
            <a:ext cx="12403042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623270" y="2474561"/>
            <a:ext cx="5585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97</a:t>
            </a:r>
            <a:r>
              <a:rPr lang="en-GB" sz="120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 API Service enablement across </a:t>
            </a:r>
            <a:r>
              <a:rPr lang="en-GB" sz="1200" b="1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11 </a:t>
            </a:r>
            <a:r>
              <a:rPr lang="en-GB" sz="120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Modules  within </a:t>
            </a:r>
            <a:r>
              <a:rPr lang="en-GB" sz="1200" b="1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6 </a:t>
            </a:r>
            <a:r>
              <a:rPr lang="en-GB" sz="1200" kern="90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months </a:t>
            </a:r>
            <a:endParaRPr lang="en-US" kern="900" dirty="0">
              <a:solidFill>
                <a:prstClr val="black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13433" y="1299076"/>
            <a:ext cx="4299404" cy="1210915"/>
            <a:chOff x="7711709" y="813862"/>
            <a:chExt cx="3648000" cy="1027449"/>
          </a:xfrm>
        </p:grpSpPr>
        <p:sp>
          <p:nvSpPr>
            <p:cNvPr id="114" name="Oval 113"/>
            <p:cNvSpPr/>
            <p:nvPr/>
          </p:nvSpPr>
          <p:spPr>
            <a:xfrm>
              <a:off x="7711709" y="813862"/>
              <a:ext cx="1103358" cy="10115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prstClr val="white"/>
                  </a:solidFill>
                </a:rPr>
                <a:t>97 </a:t>
              </a:r>
              <a:endParaRPr lang="en-US" sz="2400" b="1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en-US" sz="1400" b="1" dirty="0" smtClean="0">
                  <a:solidFill>
                    <a:prstClr val="white"/>
                  </a:solidFill>
                </a:rPr>
                <a:t>API</a:t>
              </a:r>
              <a:endParaRPr 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8944945" y="813862"/>
              <a:ext cx="1103358" cy="10115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prstClr val="white"/>
                  </a:solidFill>
                </a:rPr>
                <a:t>11 </a:t>
              </a:r>
            </a:p>
            <a:p>
              <a:pPr algn="ctr"/>
              <a:r>
                <a:rPr lang="en-US" sz="1100" b="1" dirty="0" smtClean="0">
                  <a:solidFill>
                    <a:prstClr val="white"/>
                  </a:solidFill>
                </a:rPr>
                <a:t>Modules</a:t>
              </a:r>
            </a:p>
          </p:txBody>
        </p:sp>
        <p:sp>
          <p:nvSpPr>
            <p:cNvPr id="158" name="Oval 157"/>
            <p:cNvSpPr/>
            <p:nvPr/>
          </p:nvSpPr>
          <p:spPr>
            <a:xfrm>
              <a:off x="10256351" y="829753"/>
              <a:ext cx="1103358" cy="10115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prstClr val="white"/>
                  </a:solidFill>
                </a:rPr>
                <a:t>6</a:t>
              </a:r>
            </a:p>
            <a:p>
              <a:pPr algn="ctr"/>
              <a:r>
                <a:rPr lang="en-US" sz="1100" b="1" dirty="0" smtClean="0">
                  <a:solidFill>
                    <a:prstClr val="white"/>
                  </a:solidFill>
                </a:rPr>
                <a:t>Months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4760166"/>
            <a:ext cx="12192000" cy="3579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prstClr val="white"/>
                </a:solidFill>
              </a:rPr>
              <a:t>Key Benefits</a:t>
            </a:r>
            <a:endParaRPr lang="en-US" b="1" dirty="0">
              <a:solidFill>
                <a:prstClr val="white"/>
              </a:solidFill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6717200" y="5403290"/>
            <a:ext cx="0" cy="1279765"/>
          </a:xfrm>
          <a:prstGeom prst="line">
            <a:avLst/>
          </a:prstGeom>
          <a:ln w="28575" cmpd="sng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271316" y="5410665"/>
            <a:ext cx="0" cy="1279765"/>
          </a:xfrm>
          <a:prstGeom prst="line">
            <a:avLst/>
          </a:prstGeom>
          <a:ln w="28575" cmpd="sng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256597" y="5425835"/>
            <a:ext cx="0" cy="1279765"/>
          </a:xfrm>
          <a:prstGeom prst="line">
            <a:avLst/>
          </a:prstGeom>
          <a:ln w="28575" cmpd="sng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-765481" y="1268014"/>
            <a:ext cx="8278914" cy="3225343"/>
            <a:chOff x="38810" y="1680753"/>
            <a:chExt cx="7170720" cy="2618472"/>
          </a:xfrm>
        </p:grpSpPr>
        <p:grpSp>
          <p:nvGrpSpPr>
            <p:cNvPr id="139" name="Group 100"/>
            <p:cNvGrpSpPr>
              <a:grpSpLocks/>
            </p:cNvGrpSpPr>
            <p:nvPr/>
          </p:nvGrpSpPr>
          <p:grpSpPr bwMode="auto">
            <a:xfrm>
              <a:off x="38810" y="1680753"/>
              <a:ext cx="7170720" cy="2618472"/>
              <a:chOff x="782638" y="2030413"/>
              <a:chExt cx="7751762" cy="2873375"/>
            </a:xfrm>
          </p:grpSpPr>
          <p:sp>
            <p:nvSpPr>
              <p:cNvPr id="140" name="Oval 2"/>
              <p:cNvSpPr>
                <a:spLocks noChangeArrowheads="1"/>
              </p:cNvSpPr>
              <p:nvPr/>
            </p:nvSpPr>
            <p:spPr bwMode="auto">
              <a:xfrm>
                <a:off x="3811588" y="3035300"/>
                <a:ext cx="1247775" cy="1008063"/>
              </a:xfrm>
              <a:prstGeom prst="ellipse">
                <a:avLst/>
              </a:prstGeom>
              <a:solidFill>
                <a:srgbClr val="E4E6E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1" name="Group 102"/>
              <p:cNvGrpSpPr>
                <a:grpSpLocks/>
              </p:cNvGrpSpPr>
              <p:nvPr/>
            </p:nvGrpSpPr>
            <p:grpSpPr bwMode="auto">
              <a:xfrm>
                <a:off x="2809875" y="3492500"/>
                <a:ext cx="1679575" cy="1411288"/>
                <a:chOff x="1770" y="2200"/>
                <a:chExt cx="1058" cy="889"/>
              </a:xfrm>
            </p:grpSpPr>
            <p:pic>
              <p:nvPicPr>
                <p:cNvPr id="172" name="Picture 4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770" y="2200"/>
                  <a:ext cx="1058" cy="889"/>
                </a:xfrm>
                <a:prstGeom prst="rect">
                  <a:avLst/>
                </a:prstGeom>
              </p:spPr>
            </p:pic>
            <p:sp>
              <p:nvSpPr>
                <p:cNvPr id="173" name="Text Box 5"/>
                <p:cNvSpPr txBox="1">
                  <a:spLocks noChangeArrowheads="1"/>
                </p:cNvSpPr>
                <p:nvPr/>
              </p:nvSpPr>
              <p:spPr bwMode="auto">
                <a:xfrm rot="6540000">
                  <a:off x="1944" y="2317"/>
                  <a:ext cx="567" cy="622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Group 6"/>
              <p:cNvGrpSpPr>
                <a:grpSpLocks/>
              </p:cNvGrpSpPr>
              <p:nvPr/>
            </p:nvGrpSpPr>
            <p:grpSpPr bwMode="auto">
              <a:xfrm>
                <a:off x="2828925" y="2030413"/>
                <a:ext cx="1600200" cy="1447800"/>
                <a:chOff x="1782" y="1279"/>
                <a:chExt cx="1008" cy="912"/>
              </a:xfrm>
            </p:grpSpPr>
            <p:pic>
              <p:nvPicPr>
                <p:cNvPr id="170" name="Picture 7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782" y="1279"/>
                  <a:ext cx="1008" cy="912"/>
                </a:xfrm>
                <a:prstGeom prst="rect">
                  <a:avLst/>
                </a:prstGeom>
              </p:spPr>
            </p:pic>
            <p:sp>
              <p:nvSpPr>
                <p:cNvPr id="171" name="Text Box 8"/>
                <p:cNvSpPr txBox="1">
                  <a:spLocks noChangeArrowheads="1"/>
                </p:cNvSpPr>
                <p:nvPr/>
              </p:nvSpPr>
              <p:spPr bwMode="auto">
                <a:xfrm rot="10020000">
                  <a:off x="1929" y="1625"/>
                  <a:ext cx="597" cy="18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>
                  <a:defPPr>
                    <a:defRPr lang="en-US"/>
                  </a:defPPr>
                  <a:lvl1pPr algn="ctr">
                    <a:buClrTx/>
                    <a:buFontTx/>
                    <a:buNone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1300" b="1">
                      <a:solidFill>
                        <a:srgbClr val="FFFFFF"/>
                      </a:solidFill>
                    </a:defRPr>
                  </a:lvl1pPr>
                </a:lstStyle>
                <a:p>
                  <a:endParaRPr lang="en-US"/>
                </a:p>
              </p:txBody>
            </p:sp>
          </p:grpSp>
          <p:grpSp>
            <p:nvGrpSpPr>
              <p:cNvPr id="145" name="Group 9"/>
              <p:cNvGrpSpPr>
                <a:grpSpLocks/>
              </p:cNvGrpSpPr>
              <p:nvPr/>
            </p:nvGrpSpPr>
            <p:grpSpPr bwMode="auto">
              <a:xfrm>
                <a:off x="4432300" y="3481388"/>
                <a:ext cx="1679575" cy="1411287"/>
                <a:chOff x="2792" y="2193"/>
                <a:chExt cx="1058" cy="889"/>
              </a:xfrm>
            </p:grpSpPr>
            <p:pic>
              <p:nvPicPr>
                <p:cNvPr id="168" name="Picture 10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2792" y="2193"/>
                  <a:ext cx="1058" cy="889"/>
                </a:xfrm>
                <a:prstGeom prst="rect">
                  <a:avLst/>
                </a:prstGeom>
              </p:spPr>
            </p:pic>
            <p:sp>
              <p:nvSpPr>
                <p:cNvPr id="169" name="Text Box 11"/>
                <p:cNvSpPr txBox="1">
                  <a:spLocks noChangeArrowheads="1"/>
                </p:cNvSpPr>
                <p:nvPr/>
              </p:nvSpPr>
              <p:spPr bwMode="auto">
                <a:xfrm rot="15060000">
                  <a:off x="3076" y="2312"/>
                  <a:ext cx="567" cy="621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6" name="Group 12"/>
              <p:cNvGrpSpPr>
                <a:grpSpLocks/>
              </p:cNvGrpSpPr>
              <p:nvPr/>
            </p:nvGrpSpPr>
            <p:grpSpPr bwMode="auto">
              <a:xfrm>
                <a:off x="4456113" y="2041525"/>
                <a:ext cx="1600200" cy="1454150"/>
                <a:chOff x="2807" y="1286"/>
                <a:chExt cx="1008" cy="916"/>
              </a:xfrm>
            </p:grpSpPr>
            <p:pic>
              <p:nvPicPr>
                <p:cNvPr id="166" name="Picture 13"/>
                <p:cNvPicPr>
                  <a:picLocks noChangeAspect="1" noChangeArrowheads="1"/>
                </p:cNvPicPr>
                <p:nvPr/>
              </p:nvPicPr>
              <p:blipFill>
                <a:blip r:embed="rId17" cstate="print"/>
                <a:srcRect/>
                <a:stretch>
                  <a:fillRect/>
                </a:stretch>
              </p:blipFill>
              <p:spPr bwMode="auto">
                <a:xfrm>
                  <a:off x="2807" y="1286"/>
                  <a:ext cx="1008" cy="916"/>
                </a:xfrm>
                <a:prstGeom prst="rect">
                  <a:avLst/>
                </a:prstGeom>
              </p:spPr>
            </p:pic>
            <p:sp>
              <p:nvSpPr>
                <p:cNvPr id="167" name="Text Box 14"/>
                <p:cNvSpPr txBox="1">
                  <a:spLocks noChangeArrowheads="1"/>
                </p:cNvSpPr>
                <p:nvPr/>
              </p:nvSpPr>
              <p:spPr bwMode="auto">
                <a:xfrm rot="11580000">
                  <a:off x="3040" y="1637"/>
                  <a:ext cx="597" cy="18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>
                  <a:defPPr>
                    <a:defRPr lang="en-US"/>
                  </a:defPPr>
                  <a:lvl1pPr algn="ctr">
                    <a:buClrTx/>
                    <a:buFontTx/>
                    <a:buNone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1300" b="1">
                      <a:solidFill>
                        <a:srgbClr val="FFFFFF"/>
                      </a:solidFill>
                    </a:defRPr>
                  </a:lvl1pPr>
                </a:lstStyle>
                <a:p>
                  <a:endParaRPr lang="en-US"/>
                </a:p>
              </p:txBody>
            </p:sp>
          </p:grpSp>
          <p:sp>
            <p:nvSpPr>
              <p:cNvPr id="147" name="Rectangle 16"/>
              <p:cNvSpPr>
                <a:spLocks noChangeArrowheads="1"/>
              </p:cNvSpPr>
              <p:nvPr/>
            </p:nvSpPr>
            <p:spPr bwMode="auto">
              <a:xfrm>
                <a:off x="4663272" y="3696456"/>
                <a:ext cx="1397000" cy="60968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300" b="1" dirty="0" smtClean="0">
                  <a:solidFill>
                    <a:srgbClr val="FFFFFF"/>
                  </a:solidFill>
                </a:endParaRPr>
              </a:p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300" b="1" dirty="0" smtClean="0">
                    <a:solidFill>
                      <a:srgbClr val="FFFFFF"/>
                    </a:solidFill>
                  </a:rPr>
                  <a:t>REST API</a:t>
                </a:r>
              </a:p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300" b="1" dirty="0" smtClean="0">
                    <a:solidFill>
                      <a:srgbClr val="FFFFFF"/>
                    </a:solidFill>
                  </a:rPr>
                  <a:t>Services enablement</a:t>
                </a:r>
                <a:endParaRPr lang="en-US" sz="13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8" name="Rectangle 17"/>
              <p:cNvSpPr>
                <a:spLocks noChangeArrowheads="1"/>
              </p:cNvSpPr>
              <p:nvPr/>
            </p:nvSpPr>
            <p:spPr bwMode="auto">
              <a:xfrm>
                <a:off x="2796742" y="3949083"/>
                <a:ext cx="1490662" cy="434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300" b="1" dirty="0" smtClean="0">
                    <a:solidFill>
                      <a:srgbClr val="FFFFFF"/>
                    </a:solidFill>
                  </a:rPr>
                  <a:t>Complete </a:t>
                </a:r>
              </a:p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300" b="1" dirty="0" smtClean="0">
                    <a:solidFill>
                      <a:srgbClr val="FFFFFF"/>
                    </a:solidFill>
                  </a:rPr>
                  <a:t>Site Redesign</a:t>
                </a:r>
                <a:endParaRPr lang="en-US" sz="13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Rectangle 19"/>
              <p:cNvSpPr>
                <a:spLocks noChangeArrowheads="1"/>
              </p:cNvSpPr>
              <p:nvPr/>
            </p:nvSpPr>
            <p:spPr bwMode="auto">
              <a:xfrm>
                <a:off x="782638" y="2279650"/>
                <a:ext cx="2006600" cy="30635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 marL="107950" indent="-107950">
                  <a:buClr>
                    <a:srgbClr val="4E84C4"/>
                  </a:buClr>
                  <a:buFont typeface="Wingdings" charset="2"/>
                  <a:buChar char=""/>
                  <a:tabLst>
                    <a:tab pos="107950" algn="l"/>
                    <a:tab pos="565150" algn="l"/>
                    <a:tab pos="1022350" algn="l"/>
                    <a:tab pos="1479550" algn="l"/>
                    <a:tab pos="1936750" algn="l"/>
                    <a:tab pos="2393950" algn="l"/>
                    <a:tab pos="2851150" algn="l"/>
                    <a:tab pos="3308350" algn="l"/>
                    <a:tab pos="3765550" algn="l"/>
                    <a:tab pos="4222750" algn="l"/>
                    <a:tab pos="4679950" algn="l"/>
                    <a:tab pos="5137150" algn="l"/>
                    <a:tab pos="5594350" algn="l"/>
                    <a:tab pos="6051550" algn="l"/>
                    <a:tab pos="6508750" algn="l"/>
                    <a:tab pos="6965950" algn="l"/>
                    <a:tab pos="7423150" algn="l"/>
                    <a:tab pos="7880350" algn="l"/>
                    <a:tab pos="8337550" algn="l"/>
                    <a:tab pos="8794750" algn="l"/>
                    <a:tab pos="9251950" algn="l"/>
                  </a:tabLst>
                </a:pP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Line 20"/>
              <p:cNvSpPr>
                <a:spLocks noChangeShapeType="1"/>
              </p:cNvSpPr>
              <p:nvPr/>
            </p:nvSpPr>
            <p:spPr bwMode="auto">
              <a:xfrm flipH="1">
                <a:off x="6186487" y="2189163"/>
                <a:ext cx="7938" cy="1006475"/>
              </a:xfrm>
              <a:prstGeom prst="line">
                <a:avLst/>
              </a:prstGeom>
              <a:noFill/>
              <a:ln w="38160">
                <a:noFill/>
                <a:miter lim="800000"/>
                <a:headEnd/>
                <a:tailEnd/>
              </a:ln>
              <a:effectLst>
                <a:outerShdw dist="38160" algn="ctr" rotWithShape="0">
                  <a:srgbClr val="000000">
                    <a:alpha val="40033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cs typeface="Arial" charset="0"/>
                </a:endParaRPr>
              </a:p>
            </p:txBody>
          </p:sp>
          <p:sp>
            <p:nvSpPr>
              <p:cNvPr id="151" name="Line 21"/>
              <p:cNvSpPr>
                <a:spLocks noChangeShapeType="1"/>
              </p:cNvSpPr>
              <p:nvPr/>
            </p:nvSpPr>
            <p:spPr bwMode="auto">
              <a:xfrm flipH="1">
                <a:off x="6186487" y="3740151"/>
                <a:ext cx="7938" cy="1006475"/>
              </a:xfrm>
              <a:prstGeom prst="line">
                <a:avLst/>
              </a:prstGeom>
              <a:noFill/>
              <a:ln w="38160">
                <a:noFill/>
                <a:miter lim="800000"/>
                <a:headEnd/>
                <a:tailEnd/>
              </a:ln>
              <a:effectLst>
                <a:outerShdw dist="38160" algn="ctr" rotWithShape="0">
                  <a:srgbClr val="000000">
                    <a:alpha val="40033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cs typeface="Arial" charset="0"/>
                </a:endParaRPr>
              </a:p>
            </p:txBody>
          </p:sp>
          <p:sp>
            <p:nvSpPr>
              <p:cNvPr id="152" name="Line 22"/>
              <p:cNvSpPr>
                <a:spLocks noChangeShapeType="1"/>
              </p:cNvSpPr>
              <p:nvPr/>
            </p:nvSpPr>
            <p:spPr bwMode="auto">
              <a:xfrm flipH="1">
                <a:off x="2732088" y="2189163"/>
                <a:ext cx="7938" cy="1006475"/>
              </a:xfrm>
              <a:prstGeom prst="line">
                <a:avLst/>
              </a:prstGeom>
              <a:noFill/>
              <a:ln w="38160">
                <a:noFill/>
                <a:miter lim="800000"/>
                <a:headEnd/>
                <a:tailEnd/>
              </a:ln>
              <a:effectLst>
                <a:outerShdw dist="38160" dir="10800000" algn="ctr" rotWithShape="0">
                  <a:srgbClr val="000000">
                    <a:alpha val="40033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cs typeface="Arial" charset="0"/>
                </a:endParaRPr>
              </a:p>
            </p:txBody>
          </p:sp>
          <p:sp>
            <p:nvSpPr>
              <p:cNvPr id="154" name="Line 23"/>
              <p:cNvSpPr>
                <a:spLocks noChangeShapeType="1"/>
              </p:cNvSpPr>
              <p:nvPr/>
            </p:nvSpPr>
            <p:spPr bwMode="auto">
              <a:xfrm flipH="1">
                <a:off x="2732088" y="3740151"/>
                <a:ext cx="7938" cy="1006475"/>
              </a:xfrm>
              <a:prstGeom prst="line">
                <a:avLst/>
              </a:prstGeom>
              <a:noFill/>
              <a:ln w="38160">
                <a:noFill/>
                <a:miter lim="800000"/>
                <a:headEnd/>
                <a:tailEnd/>
              </a:ln>
              <a:effectLst>
                <a:outerShdw dist="38160" dir="10800000" algn="ctr" rotWithShape="0">
                  <a:srgbClr val="000000">
                    <a:alpha val="40033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cs typeface="Arial" charset="0"/>
                </a:endParaRPr>
              </a:p>
            </p:txBody>
          </p:sp>
          <p:sp>
            <p:nvSpPr>
              <p:cNvPr id="155" name="Rectangle 24"/>
              <p:cNvSpPr>
                <a:spLocks noChangeArrowheads="1"/>
              </p:cNvSpPr>
              <p:nvPr/>
            </p:nvSpPr>
            <p:spPr bwMode="auto">
              <a:xfrm>
                <a:off x="782638" y="3824288"/>
                <a:ext cx="2006600" cy="30635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 marL="107950" indent="-107950">
                  <a:buClr>
                    <a:srgbClr val="4E84C4"/>
                  </a:buClr>
                  <a:buFont typeface="Wingdings" charset="2"/>
                  <a:buChar char=""/>
                  <a:tabLst>
                    <a:tab pos="107950" algn="l"/>
                    <a:tab pos="565150" algn="l"/>
                    <a:tab pos="1022350" algn="l"/>
                    <a:tab pos="1479550" algn="l"/>
                    <a:tab pos="1936750" algn="l"/>
                    <a:tab pos="2393950" algn="l"/>
                    <a:tab pos="2851150" algn="l"/>
                    <a:tab pos="3308350" algn="l"/>
                    <a:tab pos="3765550" algn="l"/>
                    <a:tab pos="4222750" algn="l"/>
                    <a:tab pos="4679950" algn="l"/>
                    <a:tab pos="5137150" algn="l"/>
                    <a:tab pos="5594350" algn="l"/>
                    <a:tab pos="6051550" algn="l"/>
                    <a:tab pos="6508750" algn="l"/>
                    <a:tab pos="6965950" algn="l"/>
                    <a:tab pos="7423150" algn="l"/>
                    <a:tab pos="7880350" algn="l"/>
                    <a:tab pos="8337550" algn="l"/>
                    <a:tab pos="8794750" algn="l"/>
                    <a:tab pos="9251950" algn="l"/>
                  </a:tabLst>
                </a:pP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Rectangle 25"/>
              <p:cNvSpPr>
                <a:spLocks noChangeArrowheads="1"/>
              </p:cNvSpPr>
              <p:nvPr/>
            </p:nvSpPr>
            <p:spPr bwMode="auto">
              <a:xfrm>
                <a:off x="6248400" y="2270125"/>
                <a:ext cx="2286000" cy="30635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 marL="107950" indent="-107950">
                  <a:buClr>
                    <a:srgbClr val="4E84C4"/>
                  </a:buClr>
                  <a:buFont typeface="Wingdings" charset="2"/>
                  <a:buChar char=""/>
                  <a:tabLst>
                    <a:tab pos="107950" algn="l"/>
                    <a:tab pos="565150" algn="l"/>
                    <a:tab pos="1022350" algn="l"/>
                    <a:tab pos="1479550" algn="l"/>
                    <a:tab pos="1936750" algn="l"/>
                    <a:tab pos="2393950" algn="l"/>
                    <a:tab pos="2851150" algn="l"/>
                    <a:tab pos="3308350" algn="l"/>
                    <a:tab pos="3765550" algn="l"/>
                    <a:tab pos="4222750" algn="l"/>
                    <a:tab pos="4679950" algn="l"/>
                    <a:tab pos="5137150" algn="l"/>
                    <a:tab pos="5594350" algn="l"/>
                    <a:tab pos="6051550" algn="l"/>
                    <a:tab pos="6508750" algn="l"/>
                    <a:tab pos="6965950" algn="l"/>
                    <a:tab pos="7423150" algn="l"/>
                    <a:tab pos="7880350" algn="l"/>
                    <a:tab pos="8337550" algn="l"/>
                    <a:tab pos="8794750" algn="l"/>
                    <a:tab pos="9251950" algn="l"/>
                  </a:tabLst>
                </a:pP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" name="Rectangle 26"/>
              <p:cNvSpPr>
                <a:spLocks noChangeArrowheads="1"/>
              </p:cNvSpPr>
              <p:nvPr/>
            </p:nvSpPr>
            <p:spPr bwMode="auto">
              <a:xfrm>
                <a:off x="6248400" y="3814763"/>
                <a:ext cx="2286000" cy="30635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 marL="107950" indent="-107950">
                  <a:buClr>
                    <a:srgbClr val="4E84C4"/>
                  </a:buClr>
                  <a:buFont typeface="Wingdings" charset="2"/>
                  <a:buChar char=""/>
                  <a:tabLst>
                    <a:tab pos="107950" algn="l"/>
                    <a:tab pos="565150" algn="l"/>
                    <a:tab pos="1022350" algn="l"/>
                    <a:tab pos="1479550" algn="l"/>
                    <a:tab pos="1936750" algn="l"/>
                    <a:tab pos="2393950" algn="l"/>
                    <a:tab pos="2851150" algn="l"/>
                    <a:tab pos="3308350" algn="l"/>
                    <a:tab pos="3765550" algn="l"/>
                    <a:tab pos="4222750" algn="l"/>
                    <a:tab pos="4679950" algn="l"/>
                    <a:tab pos="5137150" algn="l"/>
                    <a:tab pos="5594350" algn="l"/>
                    <a:tab pos="6051550" algn="l"/>
                    <a:tab pos="6508750" algn="l"/>
                    <a:tab pos="6965950" algn="l"/>
                    <a:tab pos="7423150" algn="l"/>
                    <a:tab pos="7880350" algn="l"/>
                    <a:tab pos="8337550" algn="l"/>
                    <a:tab pos="8794750" algn="l"/>
                    <a:tab pos="9251950" algn="l"/>
                  </a:tabLst>
                </a:pP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0" name="Group 27"/>
              <p:cNvGrpSpPr>
                <a:grpSpLocks/>
              </p:cNvGrpSpPr>
              <p:nvPr/>
            </p:nvGrpSpPr>
            <p:grpSpPr bwMode="auto">
              <a:xfrm>
                <a:off x="4035425" y="3140075"/>
                <a:ext cx="795338" cy="398463"/>
                <a:chOff x="2542" y="1978"/>
                <a:chExt cx="501" cy="251"/>
              </a:xfrm>
            </p:grpSpPr>
            <p:pic>
              <p:nvPicPr>
                <p:cNvPr id="164" name="Picture 28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2542" y="1978"/>
                  <a:ext cx="501" cy="195"/>
                </a:xfrm>
                <a:prstGeom prst="rect">
                  <a:avLst/>
                </a:prstGeom>
              </p:spPr>
            </p:pic>
            <p:sp>
              <p:nvSpPr>
                <p:cNvPr id="16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643" y="2035"/>
                  <a:ext cx="293" cy="194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1" name="Group 30"/>
              <p:cNvGrpSpPr>
                <a:grpSpLocks/>
              </p:cNvGrpSpPr>
              <p:nvPr/>
            </p:nvGrpSpPr>
            <p:grpSpPr bwMode="auto">
              <a:xfrm>
                <a:off x="4017963" y="3548067"/>
                <a:ext cx="795337" cy="396875"/>
                <a:chOff x="2531" y="2235"/>
                <a:chExt cx="501" cy="250"/>
              </a:xfrm>
            </p:grpSpPr>
            <p:pic>
              <p:nvPicPr>
                <p:cNvPr id="162" name="Picture 31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2531" y="2307"/>
                  <a:ext cx="501" cy="178"/>
                </a:xfrm>
                <a:prstGeom prst="rect">
                  <a:avLst/>
                </a:prstGeom>
              </p:spPr>
            </p:pic>
            <p:sp>
              <p:nvSpPr>
                <p:cNvPr id="163" name="Text Box 32"/>
                <p:cNvSpPr txBox="1">
                  <a:spLocks noChangeArrowheads="1"/>
                </p:cNvSpPr>
                <p:nvPr/>
              </p:nvSpPr>
              <p:spPr bwMode="auto">
                <a:xfrm rot="10800000">
                  <a:off x="2644" y="2235"/>
                  <a:ext cx="293" cy="17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74" name="Rectangle 173"/>
            <p:cNvSpPr/>
            <p:nvPr/>
          </p:nvSpPr>
          <p:spPr>
            <a:xfrm>
              <a:off x="2092069" y="2043096"/>
              <a:ext cx="1035925" cy="69467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en-US" sz="1300" b="1" dirty="0" smtClean="0">
                  <a:solidFill>
                    <a:srgbClr val="FFFFFF"/>
                  </a:solidFill>
                </a:rPr>
                <a:t>Commerce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en-US" sz="1300" b="1" dirty="0" smtClean="0">
                  <a:solidFill>
                    <a:srgbClr val="FFFFFF"/>
                  </a:solidFill>
                </a:rPr>
                <a:t>Platform </a:t>
              </a:r>
              <a:endParaRPr lang="en-US" altLang="en-US" sz="1300" b="1" dirty="0">
                <a:solidFill>
                  <a:srgbClr val="FFFFFF"/>
                </a:solidFill>
              </a:endParaRP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en-US" sz="1300" b="1" dirty="0">
                  <a:solidFill>
                    <a:srgbClr val="FFFFFF"/>
                  </a:solidFill>
                </a:rPr>
                <a:t>Assessment </a:t>
              </a:r>
              <a:endParaRPr lang="en-US" sz="1300" b="1" dirty="0">
                <a:solidFill>
                  <a:srgbClr val="FFFFFF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657870" y="2137953"/>
              <a:ext cx="1096390" cy="69467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en-US" sz="1300" b="1" dirty="0">
                  <a:solidFill>
                    <a:srgbClr val="FFFFFF"/>
                  </a:solidFill>
                </a:rPr>
                <a:t>Support &amp;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en-US" sz="1300" b="1" dirty="0" smtClean="0">
                  <a:solidFill>
                    <a:srgbClr val="FFFFFF"/>
                  </a:solidFill>
                </a:rPr>
                <a:t>Enhancements</a:t>
              </a:r>
              <a:endParaRPr lang="en-US" sz="1300" b="1" dirty="0">
                <a:solidFill>
                  <a:srgbClr val="FFFFFF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83719" y="2914457"/>
              <a:ext cx="1346573" cy="3189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Key</a:t>
              </a:r>
            </a:p>
            <a:p>
              <a:pPr algn="ctr"/>
              <a:r>
                <a:rPr lang="en-US" sz="14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Engagement</a:t>
              </a:r>
              <a:endParaRPr lang="en-US" sz="1400" b="1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6353095" y="677384"/>
            <a:ext cx="6535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100"/>
                </a:solidFill>
                <a:latin typeface="Helvetica Neue"/>
              </a:rPr>
              <a:t>Accelerated API Enablement </a:t>
            </a:r>
            <a:r>
              <a:rPr lang="en-US" sz="1400" b="1" dirty="0" smtClean="0">
                <a:solidFill>
                  <a:srgbClr val="000100"/>
                </a:solidFill>
                <a:latin typeface="Helvetica Neue"/>
              </a:rPr>
              <a:t>for </a:t>
            </a:r>
            <a:r>
              <a:rPr lang="en-US" sz="1400" b="1" dirty="0">
                <a:solidFill>
                  <a:srgbClr val="000100"/>
                </a:solidFill>
                <a:latin typeface="Helvetica Neue"/>
              </a:rPr>
              <a:t>Legacy Modernization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79244" y="1132758"/>
            <a:ext cx="0" cy="3648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8951" y="190075"/>
            <a:ext cx="9470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Building </a:t>
            </a:r>
            <a:r>
              <a:rPr lang="en-US" sz="2000" b="1" dirty="0">
                <a:solidFill>
                  <a:prstClr val="white"/>
                </a:solidFill>
              </a:rPr>
              <a:t>a Solid Foundation for Omni-Channel Commerce </a:t>
            </a:r>
            <a:r>
              <a:rPr lang="en-US" sz="2000" b="1" dirty="0" smtClean="0">
                <a:solidFill>
                  <a:prstClr val="white"/>
                </a:solidFill>
              </a:rPr>
              <a:t>leverage Oracle </a:t>
            </a:r>
            <a:r>
              <a:rPr lang="en-US" sz="2000" b="1" dirty="0">
                <a:solidFill>
                  <a:prstClr val="white"/>
                </a:solidFill>
              </a:rPr>
              <a:t>ATG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79244" y="954138"/>
            <a:ext cx="5410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kern="50" dirty="0" smtClean="0">
                <a:solidFill>
                  <a:prstClr val="black"/>
                </a:solidFill>
                <a:ea typeface="Noto Sans CJK SC Regular"/>
                <a:cs typeface="FreeSans"/>
              </a:rPr>
              <a:t>Customers orders from multiple channels and devices are serviced through same set of API</a:t>
            </a:r>
            <a:endParaRPr lang="en-GB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7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/>
          <p:cNvSpPr/>
          <p:nvPr/>
        </p:nvSpPr>
        <p:spPr>
          <a:xfrm>
            <a:off x="479377" y="6414570"/>
            <a:ext cx="1927825" cy="40470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49"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79377" y="6331543"/>
            <a:ext cx="1927825" cy="40470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49"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80012" y="4372189"/>
            <a:ext cx="7785230" cy="2355437"/>
          </a:xfrm>
          <a:prstGeom prst="rect">
            <a:avLst/>
          </a:prstGeom>
          <a:solidFill>
            <a:srgbClr val="F5F0C8">
              <a:alpha val="58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49"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>
            <a:off x="9555318" y="2663915"/>
            <a:ext cx="0" cy="822960"/>
          </a:xfrm>
          <a:prstGeom prst="straightConnector1">
            <a:avLst/>
          </a:prstGeom>
          <a:noFill/>
          <a:ln w="28575" cap="flat" cmpd="sng" algn="ctr">
            <a:solidFill>
              <a:srgbClr val="0063BE">
                <a:shade val="48000"/>
                <a:satMod val="110000"/>
              </a:srgbClr>
            </a:solidFill>
            <a:prstDash val="solid"/>
            <a:headEnd type="arrow"/>
            <a:tailEnd type="arrow"/>
          </a:ln>
          <a:effectLst/>
        </p:spPr>
      </p:cxnSp>
      <p:sp>
        <p:nvSpPr>
          <p:cNvPr id="143" name="Down Arrow Callout 142"/>
          <p:cNvSpPr/>
          <p:nvPr/>
        </p:nvSpPr>
        <p:spPr>
          <a:xfrm rot="10800000" flipV="1">
            <a:off x="749408" y="1043735"/>
            <a:ext cx="1554480" cy="923544"/>
          </a:xfrm>
          <a:prstGeom prst="downArrowCallout">
            <a:avLst>
              <a:gd name="adj1" fmla="val 1705"/>
              <a:gd name="adj2" fmla="val 141579"/>
              <a:gd name="adj3" fmla="val 25000"/>
              <a:gd name="adj4" fmla="val 75000"/>
            </a:avLst>
          </a:prstGeom>
          <a:solidFill>
            <a:srgbClr val="333F5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</a:rPr>
              <a:t>Prior to architecture</a:t>
            </a:r>
          </a:p>
          <a:p>
            <a:pPr algn="ctr">
              <a:defRPr/>
            </a:pPr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</a:rPr>
              <a:t>transformation</a:t>
            </a:r>
            <a:endParaRPr lang="en-US" sz="1600" b="1" kern="0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44" name="Down Arrow Callout 143"/>
          <p:cNvSpPr/>
          <p:nvPr/>
        </p:nvSpPr>
        <p:spPr>
          <a:xfrm rot="10800000" flipV="1">
            <a:off x="5789967" y="1020291"/>
            <a:ext cx="1747804" cy="919748"/>
          </a:xfrm>
          <a:prstGeom prst="downArrowCallout">
            <a:avLst>
              <a:gd name="adj1" fmla="val 1705"/>
              <a:gd name="adj2" fmla="val 141579"/>
              <a:gd name="adj3" fmla="val 25000"/>
              <a:gd name="adj4" fmla="val 75000"/>
            </a:avLst>
          </a:prstGeom>
          <a:solidFill>
            <a:srgbClr val="333F5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</a:rPr>
              <a:t>Browse &amp; Checkout applications 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</a:rPr>
              <a:t>Separation</a:t>
            </a:r>
            <a:endParaRPr lang="en-US" sz="1400" b="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Down Arrow Callout 144"/>
          <p:cNvSpPr/>
          <p:nvPr/>
        </p:nvSpPr>
        <p:spPr>
          <a:xfrm rot="10800000" flipV="1">
            <a:off x="9236229" y="1020291"/>
            <a:ext cx="1747804" cy="919747"/>
          </a:xfrm>
          <a:prstGeom prst="downArrowCallout">
            <a:avLst>
              <a:gd name="adj1" fmla="val 0"/>
              <a:gd name="adj2" fmla="val 141579"/>
              <a:gd name="adj3" fmla="val 25000"/>
              <a:gd name="adj4" fmla="val 75000"/>
            </a:avLst>
          </a:prstGeom>
          <a:solidFill>
            <a:srgbClr val="333F5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</a:rPr>
              <a:t>APIGEE API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</a:rPr>
              <a:t> calls implementation</a:t>
            </a:r>
          </a:p>
        </p:txBody>
      </p:sp>
      <p:sp>
        <p:nvSpPr>
          <p:cNvPr id="146" name="Right Arrow 145"/>
          <p:cNvSpPr/>
          <p:nvPr/>
        </p:nvSpPr>
        <p:spPr>
          <a:xfrm>
            <a:off x="664718" y="683696"/>
            <a:ext cx="10958724" cy="331155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400" kern="0" dirty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7" name="Down Arrow Callout 146"/>
          <p:cNvSpPr/>
          <p:nvPr/>
        </p:nvSpPr>
        <p:spPr>
          <a:xfrm rot="10800000" flipV="1">
            <a:off x="2999658" y="1020292"/>
            <a:ext cx="1554480" cy="919747"/>
          </a:xfrm>
          <a:prstGeom prst="downArrowCallout">
            <a:avLst>
              <a:gd name="adj1" fmla="val 1705"/>
              <a:gd name="adj2" fmla="val 141579"/>
              <a:gd name="adj3" fmla="val 25000"/>
              <a:gd name="adj4" fmla="val 75000"/>
            </a:avLst>
          </a:prstGeom>
          <a:solidFill>
            <a:srgbClr val="333F5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</a:rPr>
              <a:t>Foundation and technology </a:t>
            </a:r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</a:rPr>
              <a:t>upgrades </a:t>
            </a:r>
            <a:endParaRPr lang="en-US" sz="1400" b="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365912" y="800847"/>
            <a:ext cx="182880" cy="182880"/>
          </a:xfrm>
          <a:prstGeom prst="ellipse">
            <a:avLst/>
          </a:prstGeom>
          <a:solidFill>
            <a:srgbClr val="83389B"/>
          </a:solidFill>
          <a:ln>
            <a:noFill/>
          </a:ln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p:spPr>
      </p:sp>
      <p:sp>
        <p:nvSpPr>
          <p:cNvPr id="149" name="Oval 148"/>
          <p:cNvSpPr/>
          <p:nvPr/>
        </p:nvSpPr>
        <p:spPr>
          <a:xfrm>
            <a:off x="3865276" y="786965"/>
            <a:ext cx="182880" cy="182880"/>
          </a:xfrm>
          <a:prstGeom prst="ellipse">
            <a:avLst/>
          </a:prstGeom>
          <a:solidFill>
            <a:srgbClr val="55A51C"/>
          </a:solidFill>
          <a:ln>
            <a:noFill/>
          </a:ln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p:spPr>
      </p:sp>
      <p:sp>
        <p:nvSpPr>
          <p:cNvPr id="150" name="Oval 149"/>
          <p:cNvSpPr/>
          <p:nvPr/>
        </p:nvSpPr>
        <p:spPr>
          <a:xfrm>
            <a:off x="6494245" y="756402"/>
            <a:ext cx="182880" cy="182880"/>
          </a:xfrm>
          <a:prstGeom prst="ellipse">
            <a:avLst/>
          </a:prstGeom>
          <a:solidFill>
            <a:srgbClr val="D6492A"/>
          </a:solidFill>
          <a:ln>
            <a:noFill/>
          </a:ln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p:spPr>
      </p:sp>
      <p:sp>
        <p:nvSpPr>
          <p:cNvPr id="151" name="Oval 150"/>
          <p:cNvSpPr/>
          <p:nvPr/>
        </p:nvSpPr>
        <p:spPr>
          <a:xfrm>
            <a:off x="10142074" y="756402"/>
            <a:ext cx="182880" cy="182880"/>
          </a:xfrm>
          <a:prstGeom prst="ellipse">
            <a:avLst/>
          </a:prstGeom>
          <a:solidFill>
            <a:srgbClr val="0063BE"/>
          </a:solidFill>
          <a:ln>
            <a:noFill/>
          </a:ln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p:spPr>
      </p:sp>
      <p:cxnSp>
        <p:nvCxnSpPr>
          <p:cNvPr id="152" name="Straight Connector 151"/>
          <p:cNvCxnSpPr/>
          <p:nvPr/>
        </p:nvCxnSpPr>
        <p:spPr>
          <a:xfrm>
            <a:off x="2729627" y="2092111"/>
            <a:ext cx="0" cy="4306499"/>
          </a:xfrm>
          <a:prstGeom prst="line">
            <a:avLst/>
          </a:prstGeom>
          <a:noFill/>
          <a:ln w="28575" cap="flat" cmpd="sng" algn="ctr">
            <a:solidFill>
              <a:srgbClr val="0063BE">
                <a:shade val="48000"/>
                <a:satMod val="110000"/>
              </a:srgbClr>
            </a:solidFill>
            <a:prstDash val="dash"/>
          </a:ln>
          <a:effectLst/>
        </p:spPr>
      </p:cxnSp>
      <p:cxnSp>
        <p:nvCxnSpPr>
          <p:cNvPr id="153" name="Straight Connector 152"/>
          <p:cNvCxnSpPr/>
          <p:nvPr/>
        </p:nvCxnSpPr>
        <p:spPr>
          <a:xfrm>
            <a:off x="4889867" y="2025045"/>
            <a:ext cx="0" cy="4306499"/>
          </a:xfrm>
          <a:prstGeom prst="line">
            <a:avLst/>
          </a:prstGeom>
          <a:noFill/>
          <a:ln w="28575" cap="flat" cmpd="sng" algn="ctr">
            <a:solidFill>
              <a:srgbClr val="0063BE">
                <a:shade val="48000"/>
                <a:satMod val="110000"/>
              </a:srgbClr>
            </a:solidFill>
            <a:prstDash val="dash"/>
          </a:ln>
          <a:effectLst/>
        </p:spPr>
      </p:cxnSp>
      <p:cxnSp>
        <p:nvCxnSpPr>
          <p:cNvPr id="154" name="Straight Connector 153"/>
          <p:cNvCxnSpPr/>
          <p:nvPr/>
        </p:nvCxnSpPr>
        <p:spPr>
          <a:xfrm>
            <a:off x="8265242" y="2024609"/>
            <a:ext cx="0" cy="4306499"/>
          </a:xfrm>
          <a:prstGeom prst="line">
            <a:avLst/>
          </a:prstGeom>
          <a:noFill/>
          <a:ln w="28575" cap="flat" cmpd="sng" algn="ctr">
            <a:solidFill>
              <a:srgbClr val="0063BE">
                <a:shade val="48000"/>
                <a:satMod val="110000"/>
              </a:srgbClr>
            </a:solidFill>
            <a:prstDash val="dash"/>
          </a:ln>
          <a:effectLst/>
        </p:spPr>
      </p:cxnSp>
      <p:grpSp>
        <p:nvGrpSpPr>
          <p:cNvPr id="155" name="Group 154"/>
          <p:cNvGrpSpPr/>
          <p:nvPr/>
        </p:nvGrpSpPr>
        <p:grpSpPr>
          <a:xfrm>
            <a:off x="659398" y="2188072"/>
            <a:ext cx="1604533" cy="2035978"/>
            <a:chOff x="179385" y="2309827"/>
            <a:chExt cx="1604533" cy="2035978"/>
          </a:xfrm>
        </p:grpSpPr>
        <p:sp>
          <p:nvSpPr>
            <p:cNvPr id="156" name="Oval 155"/>
            <p:cNvSpPr/>
            <p:nvPr/>
          </p:nvSpPr>
          <p:spPr>
            <a:xfrm>
              <a:off x="287629" y="2309827"/>
              <a:ext cx="1371600" cy="1371600"/>
            </a:xfrm>
            <a:prstGeom prst="ellipse">
              <a:avLst/>
            </a:prstGeom>
            <a:solidFill>
              <a:srgbClr val="FFC00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130000" dist="101600" dir="2700000" algn="tl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57" name="TextBox 156"/>
            <p:cNvSpPr txBox="1"/>
            <p:nvPr/>
          </p:nvSpPr>
          <p:spPr>
            <a:xfrm>
              <a:off x="377639" y="2579857"/>
              <a:ext cx="1281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Myriad Pro"/>
                </a:rPr>
                <a:t>Browse and Checkout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329795" y="3134808"/>
              <a:ext cx="1281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Myriad Pro"/>
                </a:rPr>
                <a:t>WCS  5.6</a:t>
              </a:r>
            </a:p>
          </p:txBody>
        </p:sp>
        <p:sp>
          <p:nvSpPr>
            <p:cNvPr id="159" name="Rounded Rectangle 158"/>
            <p:cNvSpPr/>
            <p:nvPr/>
          </p:nvSpPr>
          <p:spPr>
            <a:xfrm>
              <a:off x="179385" y="4050083"/>
              <a:ext cx="1604533" cy="295722"/>
            </a:xfrm>
            <a:prstGeom prst="roundRect">
              <a:avLst/>
            </a:prstGeom>
            <a:solidFill>
              <a:srgbClr val="55A51C">
                <a:lumMod val="75000"/>
              </a:srgbClr>
            </a:solidFill>
            <a:ln w="381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algn="ctr" defTabSz="914349"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Myriad Pro"/>
                </a:rPr>
                <a:t>Endeca Search</a:t>
              </a:r>
            </a:p>
            <a:p>
              <a:pPr algn="ctr" defTabSz="914349">
                <a:defRPr/>
              </a:pPr>
              <a:endParaRPr lang="en-US" sz="1400" b="1" kern="0" dirty="0">
                <a:solidFill>
                  <a:prstClr val="white"/>
                </a:solidFill>
                <a:latin typeface="Myriad Pro"/>
              </a:endParaRPr>
            </a:p>
          </p:txBody>
        </p:sp>
        <p:cxnSp>
          <p:nvCxnSpPr>
            <p:cNvPr id="160" name="Straight Arrow Connector 159"/>
            <p:cNvCxnSpPr>
              <a:stCxn id="156" idx="4"/>
              <a:endCxn id="159" idx="0"/>
            </p:cNvCxnSpPr>
            <p:nvPr/>
          </p:nvCxnSpPr>
          <p:spPr>
            <a:xfrm>
              <a:off x="973429" y="3681427"/>
              <a:ext cx="8223" cy="368656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161" name="Group 160"/>
          <p:cNvGrpSpPr/>
          <p:nvPr/>
        </p:nvGrpSpPr>
        <p:grpSpPr>
          <a:xfrm>
            <a:off x="2944501" y="2232732"/>
            <a:ext cx="1604533" cy="2035978"/>
            <a:chOff x="2464488" y="2354487"/>
            <a:chExt cx="1604533" cy="2035978"/>
          </a:xfrm>
        </p:grpSpPr>
        <p:sp>
          <p:nvSpPr>
            <p:cNvPr id="162" name="Oval 161"/>
            <p:cNvSpPr/>
            <p:nvPr/>
          </p:nvSpPr>
          <p:spPr>
            <a:xfrm>
              <a:off x="2572732" y="2354487"/>
              <a:ext cx="1371600" cy="1371600"/>
            </a:xfrm>
            <a:prstGeom prst="ellipse">
              <a:avLst/>
            </a:prstGeom>
            <a:solidFill>
              <a:srgbClr val="FFC000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130000" dist="101600" dir="2700000" algn="tl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63" name="TextBox 162"/>
            <p:cNvSpPr txBox="1"/>
            <p:nvPr/>
          </p:nvSpPr>
          <p:spPr>
            <a:xfrm>
              <a:off x="2662742" y="2624517"/>
              <a:ext cx="1281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Myriad Pro"/>
                </a:rPr>
                <a:t>Browse and Checkout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668063" y="3188781"/>
              <a:ext cx="1281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Myriad Pro"/>
                </a:rPr>
                <a:t>WCS  7</a:t>
              </a:r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2464488" y="4094743"/>
              <a:ext cx="1604533" cy="295722"/>
            </a:xfrm>
            <a:prstGeom prst="roundRect">
              <a:avLst/>
            </a:prstGeom>
            <a:solidFill>
              <a:srgbClr val="55A51C">
                <a:lumMod val="75000"/>
              </a:srgbClr>
            </a:solidFill>
            <a:ln w="381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algn="ctr" defTabSz="914349"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Myriad Pro"/>
                </a:rPr>
                <a:t>Endeca Search</a:t>
              </a:r>
            </a:p>
            <a:p>
              <a:pPr algn="ctr" defTabSz="914349">
                <a:defRPr/>
              </a:pPr>
              <a:endParaRPr lang="en-US" sz="1400" b="1" kern="0" dirty="0">
                <a:solidFill>
                  <a:prstClr val="white"/>
                </a:solidFill>
                <a:latin typeface="Myriad Pro"/>
              </a:endParaRPr>
            </a:p>
          </p:txBody>
        </p:sp>
        <p:cxnSp>
          <p:nvCxnSpPr>
            <p:cNvPr id="166" name="Straight Arrow Connector 165"/>
            <p:cNvCxnSpPr>
              <a:stCxn id="162" idx="4"/>
              <a:endCxn id="165" idx="0"/>
            </p:cNvCxnSpPr>
            <p:nvPr/>
          </p:nvCxnSpPr>
          <p:spPr>
            <a:xfrm>
              <a:off x="3258532" y="3726087"/>
              <a:ext cx="8223" cy="368656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167" name="Group 166"/>
          <p:cNvGrpSpPr/>
          <p:nvPr/>
        </p:nvGrpSpPr>
        <p:grpSpPr>
          <a:xfrm>
            <a:off x="4934872" y="2080213"/>
            <a:ext cx="3187834" cy="2230029"/>
            <a:chOff x="4454860" y="2140602"/>
            <a:chExt cx="3182946" cy="2226610"/>
          </a:xfrm>
        </p:grpSpPr>
        <p:sp>
          <p:nvSpPr>
            <p:cNvPr id="168" name="Oval 167"/>
            <p:cNvSpPr/>
            <p:nvPr/>
          </p:nvSpPr>
          <p:spPr>
            <a:xfrm>
              <a:off x="4845584" y="2559633"/>
              <a:ext cx="1097280" cy="1097280"/>
            </a:xfrm>
            <a:prstGeom prst="ellipse">
              <a:avLst/>
            </a:prstGeom>
            <a:solidFill>
              <a:srgbClr val="0063BE">
                <a:lumMod val="60000"/>
                <a:lumOff val="40000"/>
              </a:srgbClr>
            </a:solidFill>
            <a:ln w="38100" cap="flat" cmpd="sng" algn="ctr">
              <a:noFill/>
              <a:prstDash val="solid"/>
            </a:ln>
            <a:effectLst>
              <a:outerShdw blurRad="130000" dist="101600" dir="2700000" algn="tl" rotWithShape="0">
                <a:srgbClr val="000000">
                  <a:alpha val="35000"/>
                </a:srgbClr>
              </a:outerShdw>
            </a:effectLst>
          </p:spPr>
        </p:sp>
        <p:grpSp>
          <p:nvGrpSpPr>
            <p:cNvPr id="169" name="Group 168"/>
            <p:cNvGrpSpPr/>
            <p:nvPr/>
          </p:nvGrpSpPr>
          <p:grpSpPr>
            <a:xfrm>
              <a:off x="6318855" y="2559634"/>
              <a:ext cx="1097280" cy="1097280"/>
              <a:chOff x="6376269" y="2623311"/>
              <a:chExt cx="1097280" cy="1097280"/>
            </a:xfrm>
            <a:solidFill>
              <a:srgbClr val="55A51C">
                <a:lumMod val="60000"/>
                <a:lumOff val="40000"/>
              </a:srgbClr>
            </a:solidFill>
          </p:grpSpPr>
          <p:sp>
            <p:nvSpPr>
              <p:cNvPr id="176" name="Oval 175"/>
              <p:cNvSpPr/>
              <p:nvPr/>
            </p:nvSpPr>
            <p:spPr>
              <a:xfrm>
                <a:off x="6376269" y="2623311"/>
                <a:ext cx="1097280" cy="1097280"/>
              </a:xfrm>
              <a:prstGeom prst="ellipse">
                <a:avLst/>
              </a:prstGeom>
              <a:grpFill/>
              <a:ln w="38100" cap="flat" cmpd="sng" algn="ctr">
                <a:noFill/>
                <a:prstDash val="solid"/>
              </a:ln>
              <a:effectLst>
                <a:outerShdw blurRad="130000" dist="101600" dir="2700000" algn="tl" rotWithShape="0">
                  <a:srgbClr val="000000">
                    <a:alpha val="35000"/>
                  </a:srgbClr>
                </a:outerShdw>
              </a:effectLst>
            </p:spPr>
          </p:sp>
          <p:sp>
            <p:nvSpPr>
              <p:cNvPr id="177" name="TextBox 176"/>
              <p:cNvSpPr txBox="1"/>
              <p:nvPr/>
            </p:nvSpPr>
            <p:spPr>
              <a:xfrm>
                <a:off x="6456611" y="3019773"/>
                <a:ext cx="10169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49"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latin typeface="Myriad Pro"/>
                  </a:rPr>
                  <a:t>WCS  7</a:t>
                </a:r>
              </a:p>
            </p:txBody>
          </p:sp>
        </p:grpSp>
        <p:sp>
          <p:nvSpPr>
            <p:cNvPr id="170" name="TextBox 169"/>
            <p:cNvSpPr txBox="1"/>
            <p:nvPr/>
          </p:nvSpPr>
          <p:spPr>
            <a:xfrm>
              <a:off x="4910678" y="2923607"/>
              <a:ext cx="101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Myriad Pro"/>
                </a:rPr>
                <a:t>Tomcat 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620868" y="2140602"/>
              <a:ext cx="1016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sz="1200" b="1" kern="0" dirty="0">
                  <a:solidFill>
                    <a:srgbClr val="0063BE"/>
                  </a:solidFill>
                  <a:latin typeface="Myriad Pro"/>
                </a:rPr>
                <a:t>Checkout application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4860" y="2178233"/>
              <a:ext cx="1009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sz="1200" b="1" kern="0" dirty="0">
                  <a:solidFill>
                    <a:srgbClr val="0063BE"/>
                  </a:solidFill>
                  <a:latin typeface="Myriad Pro"/>
                </a:rPr>
                <a:t>Browse</a:t>
              </a:r>
            </a:p>
            <a:p>
              <a:pPr algn="ctr" defTabSz="914349">
                <a:defRPr/>
              </a:pPr>
              <a:r>
                <a:rPr lang="en-US" sz="1200" b="1" kern="0" dirty="0">
                  <a:solidFill>
                    <a:srgbClr val="0063BE"/>
                  </a:solidFill>
                  <a:latin typeface="Myriad Pro"/>
                </a:rPr>
                <a:t>application</a:t>
              </a: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5348311" y="4071490"/>
              <a:ext cx="1604533" cy="295722"/>
            </a:xfrm>
            <a:prstGeom prst="roundRect">
              <a:avLst/>
            </a:prstGeom>
            <a:solidFill>
              <a:srgbClr val="55A51C">
                <a:lumMod val="75000"/>
              </a:srgbClr>
            </a:solidFill>
            <a:ln w="381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algn="ctr" defTabSz="914349"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Myriad Pro"/>
                </a:rPr>
                <a:t>Endeca Search</a:t>
              </a:r>
            </a:p>
            <a:p>
              <a:pPr algn="ctr" defTabSz="914349">
                <a:defRPr/>
              </a:pPr>
              <a:endParaRPr lang="en-US" sz="1400" b="1" kern="0" dirty="0">
                <a:solidFill>
                  <a:prstClr val="white"/>
                </a:solidFill>
                <a:latin typeface="Myriad Pro"/>
              </a:endParaRPr>
            </a:p>
          </p:txBody>
        </p:sp>
        <p:cxnSp>
          <p:nvCxnSpPr>
            <p:cNvPr id="174" name="Straight Arrow Connector 173"/>
            <p:cNvCxnSpPr/>
            <p:nvPr/>
          </p:nvCxnSpPr>
          <p:spPr>
            <a:xfrm>
              <a:off x="5529146" y="3722766"/>
              <a:ext cx="134922" cy="323166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75" name="Straight Arrow Connector 174"/>
            <p:cNvCxnSpPr/>
            <p:nvPr/>
          </p:nvCxnSpPr>
          <p:spPr>
            <a:xfrm flipH="1">
              <a:off x="6670504" y="3722766"/>
              <a:ext cx="105113" cy="299685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178" name="Group 177"/>
          <p:cNvGrpSpPr/>
          <p:nvPr/>
        </p:nvGrpSpPr>
        <p:grpSpPr>
          <a:xfrm>
            <a:off x="8445263" y="3438373"/>
            <a:ext cx="3329735" cy="2375892"/>
            <a:chOff x="8100265" y="2178233"/>
            <a:chExt cx="3329735" cy="2375892"/>
          </a:xfrm>
        </p:grpSpPr>
        <p:sp>
          <p:nvSpPr>
            <p:cNvPr id="179" name="Rectangle 178"/>
            <p:cNvSpPr/>
            <p:nvPr/>
          </p:nvSpPr>
          <p:spPr>
            <a:xfrm>
              <a:off x="8100265" y="2178233"/>
              <a:ext cx="3329735" cy="2375892"/>
            </a:xfrm>
            <a:prstGeom prst="rect">
              <a:avLst/>
            </a:prstGeom>
            <a:solidFill>
              <a:srgbClr val="B9AFA4">
                <a:lumMod val="20000"/>
                <a:lumOff val="80000"/>
              </a:srgbClr>
            </a:solidFill>
            <a:ln w="9525" cap="flat" cmpd="sng" algn="ctr">
              <a:solidFill>
                <a:srgbClr val="333F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49">
                <a:defRPr/>
              </a:pPr>
              <a:endParaRPr lang="en-US" kern="0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8490989" y="2632896"/>
              <a:ext cx="1097280" cy="1097280"/>
            </a:xfrm>
            <a:prstGeom prst="ellipse">
              <a:avLst/>
            </a:prstGeom>
            <a:solidFill>
              <a:srgbClr val="0063BE">
                <a:lumMod val="60000"/>
                <a:lumOff val="40000"/>
              </a:srgbClr>
            </a:solidFill>
            <a:ln w="38100" cap="flat" cmpd="sng" algn="ctr">
              <a:noFill/>
              <a:prstDash val="solid"/>
            </a:ln>
            <a:effectLst>
              <a:outerShdw blurRad="130000" dist="101600" dir="2700000" algn="tl" rotWithShape="0">
                <a:srgbClr val="000000">
                  <a:alpha val="35000"/>
                </a:srgbClr>
              </a:outerShdw>
            </a:effectLst>
          </p:spPr>
        </p:sp>
        <p:grpSp>
          <p:nvGrpSpPr>
            <p:cNvPr id="181" name="Group 180"/>
            <p:cNvGrpSpPr/>
            <p:nvPr/>
          </p:nvGrpSpPr>
          <p:grpSpPr>
            <a:xfrm>
              <a:off x="9964260" y="2632896"/>
              <a:ext cx="1097280" cy="1097280"/>
              <a:chOff x="6376269" y="2623310"/>
              <a:chExt cx="1097280" cy="1097280"/>
            </a:xfrm>
            <a:solidFill>
              <a:srgbClr val="55A51C">
                <a:lumMod val="60000"/>
                <a:lumOff val="40000"/>
              </a:srgbClr>
            </a:solidFill>
          </p:grpSpPr>
          <p:sp>
            <p:nvSpPr>
              <p:cNvPr id="188" name="Oval 187"/>
              <p:cNvSpPr/>
              <p:nvPr/>
            </p:nvSpPr>
            <p:spPr>
              <a:xfrm>
                <a:off x="6376269" y="2623310"/>
                <a:ext cx="1097280" cy="1097280"/>
              </a:xfrm>
              <a:prstGeom prst="ellipse">
                <a:avLst/>
              </a:prstGeom>
              <a:grpFill/>
              <a:ln w="38100" cap="flat" cmpd="sng" algn="ctr">
                <a:noFill/>
                <a:prstDash val="solid"/>
              </a:ln>
              <a:effectLst>
                <a:outerShdw blurRad="130000" dist="101600" dir="2700000" algn="tl" rotWithShape="0">
                  <a:srgbClr val="000000">
                    <a:alpha val="35000"/>
                  </a:srgbClr>
                </a:outerShdw>
              </a:effectLst>
            </p:spPr>
          </p:sp>
          <p:sp>
            <p:nvSpPr>
              <p:cNvPr id="189" name="TextBox 188"/>
              <p:cNvSpPr txBox="1"/>
              <p:nvPr/>
            </p:nvSpPr>
            <p:spPr>
              <a:xfrm>
                <a:off x="6456611" y="3019773"/>
                <a:ext cx="10169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49"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latin typeface="Myriad Pro"/>
                  </a:rPr>
                  <a:t>WCS  7</a:t>
                </a:r>
              </a:p>
            </p:txBody>
          </p:sp>
        </p:grpSp>
        <p:sp>
          <p:nvSpPr>
            <p:cNvPr id="182" name="TextBox 181"/>
            <p:cNvSpPr txBox="1"/>
            <p:nvPr/>
          </p:nvSpPr>
          <p:spPr>
            <a:xfrm>
              <a:off x="8556083" y="2996870"/>
              <a:ext cx="101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Myriad Pro"/>
                </a:rPr>
                <a:t>Tomcat 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10266273" y="2213865"/>
              <a:ext cx="1016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sz="1200" b="1" kern="0" dirty="0">
                  <a:solidFill>
                    <a:srgbClr val="0063BE"/>
                  </a:solidFill>
                  <a:latin typeface="Myriad Pro"/>
                </a:rPr>
                <a:t>Checkout application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100265" y="2251496"/>
              <a:ext cx="1009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49">
                <a:defRPr/>
              </a:pPr>
              <a:r>
                <a:rPr lang="en-US" sz="1200" b="1" kern="0" dirty="0">
                  <a:solidFill>
                    <a:srgbClr val="0063BE"/>
                  </a:solidFill>
                  <a:latin typeface="Myriad Pro"/>
                </a:rPr>
                <a:t>Browse</a:t>
              </a:r>
            </a:p>
            <a:p>
              <a:pPr algn="ctr" defTabSz="914349">
                <a:defRPr/>
              </a:pPr>
              <a:r>
                <a:rPr lang="en-US" sz="1200" b="1" kern="0" dirty="0">
                  <a:solidFill>
                    <a:srgbClr val="0063BE"/>
                  </a:solidFill>
                  <a:latin typeface="Myriad Pro"/>
                </a:rPr>
                <a:t>application</a:t>
              </a: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8993716" y="4141241"/>
              <a:ext cx="1604533" cy="295722"/>
            </a:xfrm>
            <a:prstGeom prst="roundRect">
              <a:avLst/>
            </a:prstGeom>
            <a:solidFill>
              <a:srgbClr val="55A51C">
                <a:lumMod val="75000"/>
              </a:srgbClr>
            </a:solidFill>
            <a:ln w="381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algn="ctr" defTabSz="914349"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Myriad Pro"/>
                </a:rPr>
                <a:t>Endeca Search</a:t>
              </a:r>
            </a:p>
            <a:p>
              <a:pPr algn="ctr" defTabSz="914349">
                <a:defRPr/>
              </a:pPr>
              <a:endParaRPr lang="en-US" sz="1400" b="1" kern="0" dirty="0">
                <a:solidFill>
                  <a:prstClr val="white"/>
                </a:solidFill>
                <a:latin typeface="Myriad Pro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>
              <a:off x="9174551" y="3796029"/>
              <a:ext cx="134922" cy="323166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87" name="Straight Arrow Connector 186"/>
            <p:cNvCxnSpPr/>
            <p:nvPr/>
          </p:nvCxnSpPr>
          <p:spPr>
            <a:xfrm flipH="1">
              <a:off x="10315909" y="3796029"/>
              <a:ext cx="105113" cy="299685"/>
            </a:xfrm>
            <a:prstGeom prst="straightConnector1">
              <a:avLst/>
            </a:prstGeom>
            <a:noFill/>
            <a:ln w="28575" cap="flat" cmpd="sng" algn="ctr">
              <a:solidFill>
                <a:srgbClr val="0063BE">
                  <a:shade val="48000"/>
                  <a:satMod val="110000"/>
                </a:srgbClr>
              </a:solidFill>
              <a:prstDash val="solid"/>
              <a:headEnd type="arrow"/>
              <a:tailEnd type="arrow"/>
            </a:ln>
            <a:effectLst/>
          </p:spPr>
        </p:cxnSp>
      </p:grpSp>
      <p:sp>
        <p:nvSpPr>
          <p:cNvPr id="190" name="Rounded Rectangle 189"/>
          <p:cNvSpPr/>
          <p:nvPr/>
        </p:nvSpPr>
        <p:spPr>
          <a:xfrm>
            <a:off x="8835987" y="2348881"/>
            <a:ext cx="2283753" cy="295655"/>
          </a:xfrm>
          <a:prstGeom prst="roundRect">
            <a:avLst/>
          </a:prstGeom>
          <a:solidFill>
            <a:srgbClr val="D6492A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349">
              <a:defRPr/>
            </a:pPr>
            <a:r>
              <a:rPr lang="en-US" b="1" kern="0" dirty="0">
                <a:solidFill>
                  <a:prstClr val="white"/>
                </a:solidFill>
                <a:latin typeface="Myriad Pro"/>
              </a:rPr>
              <a:t>APIGEE</a:t>
            </a: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9096187" y="2663915"/>
            <a:ext cx="0" cy="822960"/>
          </a:xfrm>
          <a:prstGeom prst="straightConnector1">
            <a:avLst/>
          </a:prstGeom>
          <a:noFill/>
          <a:ln w="28575" cap="flat" cmpd="sng" algn="ctr">
            <a:solidFill>
              <a:srgbClr val="0063BE">
                <a:shade val="48000"/>
                <a:satMod val="110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192" name="Straight Arrow Connector 191"/>
          <p:cNvCxnSpPr/>
          <p:nvPr/>
        </p:nvCxnSpPr>
        <p:spPr>
          <a:xfrm>
            <a:off x="10014449" y="2663915"/>
            <a:ext cx="0" cy="822960"/>
          </a:xfrm>
          <a:prstGeom prst="straightConnector1">
            <a:avLst/>
          </a:prstGeom>
          <a:noFill/>
          <a:ln w="28575" cap="flat" cmpd="sng" algn="ctr">
            <a:solidFill>
              <a:srgbClr val="0063BE">
                <a:shade val="48000"/>
                <a:satMod val="110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193" name="Straight Arrow Connector 192"/>
          <p:cNvCxnSpPr/>
          <p:nvPr/>
        </p:nvCxnSpPr>
        <p:spPr>
          <a:xfrm>
            <a:off x="10473580" y="2663915"/>
            <a:ext cx="0" cy="822960"/>
          </a:xfrm>
          <a:prstGeom prst="straightConnector1">
            <a:avLst/>
          </a:prstGeom>
          <a:noFill/>
          <a:ln w="28575" cap="flat" cmpd="sng" algn="ctr">
            <a:solidFill>
              <a:srgbClr val="0063BE">
                <a:shade val="48000"/>
                <a:satMod val="110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194" name="Straight Arrow Connector 193"/>
          <p:cNvCxnSpPr/>
          <p:nvPr/>
        </p:nvCxnSpPr>
        <p:spPr>
          <a:xfrm>
            <a:off x="10932711" y="2663915"/>
            <a:ext cx="0" cy="822960"/>
          </a:xfrm>
          <a:prstGeom prst="straightConnector1">
            <a:avLst/>
          </a:prstGeom>
          <a:noFill/>
          <a:ln w="28575" cap="flat" cmpd="sng" algn="ctr">
            <a:solidFill>
              <a:srgbClr val="0063BE">
                <a:shade val="48000"/>
                <a:satMod val="110000"/>
              </a:srgbClr>
            </a:solidFill>
            <a:prstDash val="solid"/>
            <a:headEnd type="arrow"/>
            <a:tailEnd type="arrow"/>
          </a:ln>
          <a:effectLst/>
        </p:spPr>
      </p:cxnSp>
      <p:sp>
        <p:nvSpPr>
          <p:cNvPr id="195" name="TextBox 194"/>
          <p:cNvSpPr txBox="1"/>
          <p:nvPr/>
        </p:nvSpPr>
        <p:spPr>
          <a:xfrm>
            <a:off x="8663798" y="2872213"/>
            <a:ext cx="2727644" cy="307777"/>
          </a:xfrm>
          <a:prstGeom prst="rect">
            <a:avLst/>
          </a:prstGeom>
          <a:solidFill>
            <a:srgbClr val="0063BE">
              <a:lumMod val="20000"/>
              <a:lumOff val="80000"/>
            </a:srgbClr>
          </a:solidFill>
        </p:spPr>
        <p:txBody>
          <a:bodyPr wrap="square" rtlCol="0" anchor="ctr">
            <a:spAutoFit/>
          </a:bodyPr>
          <a:lstStyle/>
          <a:p>
            <a:pPr algn="ctr" defTabSz="914349">
              <a:defRPr/>
            </a:pPr>
            <a:r>
              <a:rPr lang="en-US" sz="1200" b="1" kern="0" dirty="0">
                <a:solidFill>
                  <a:srgbClr val="002060"/>
                </a:solidFill>
                <a:latin typeface="Myriad Pro"/>
              </a:rPr>
              <a:t>Expose services as </a:t>
            </a:r>
            <a:r>
              <a:rPr lang="en-US" sz="1400" b="1" kern="0" dirty="0">
                <a:solidFill>
                  <a:srgbClr val="002060"/>
                </a:solidFill>
                <a:latin typeface="Myriad Pro"/>
              </a:rPr>
              <a:t>API calls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749408" y="4387366"/>
            <a:ext cx="211523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300" b="1" dirty="0">
                <a:solidFill>
                  <a:prstClr val="black"/>
                </a:solidFill>
                <a:latin typeface="Calibri" panose="020F0502020204030204" pitchFamily="34" charset="0"/>
              </a:rPr>
              <a:t>Not an upgraded </a:t>
            </a:r>
            <a:r>
              <a:rPr lang="en-US" sz="1300" dirty="0">
                <a:solidFill>
                  <a:prstClr val="black"/>
                </a:solidFill>
                <a:latin typeface="Calibri" panose="020F0502020204030204" pitchFamily="34" charset="0"/>
              </a:rPr>
              <a:t>eCommerce platform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3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300" b="1" dirty="0">
                <a:solidFill>
                  <a:srgbClr val="000000"/>
                </a:solidFill>
                <a:latin typeface="Calibri" panose="020F0502020204030204" pitchFamily="34" charset="0"/>
              </a:rPr>
              <a:t>Limited</a:t>
            </a: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 focus on </a:t>
            </a:r>
            <a:r>
              <a:rPr lang="en-US" sz="1300" b="1" dirty="0">
                <a:solidFill>
                  <a:srgbClr val="000000"/>
                </a:solidFill>
                <a:latin typeface="Calibri" panose="020F0502020204030204" pitchFamily="34" charset="0"/>
              </a:rPr>
              <a:t>customer-centric experiences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300" b="1" dirty="0">
                <a:solidFill>
                  <a:srgbClr val="000000"/>
                </a:solidFill>
                <a:latin typeface="Calibri" panose="020F0502020204030204" pitchFamily="34" charset="0"/>
              </a:rPr>
              <a:t>Basic ecommerce functionalities:</a:t>
            </a:r>
          </a:p>
          <a:p>
            <a:pPr marL="174625"/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Search; Fulfilment and payment</a:t>
            </a:r>
          </a:p>
        </p:txBody>
      </p:sp>
      <p:sp>
        <p:nvSpPr>
          <p:cNvPr id="197" name="Rectangle 196"/>
          <p:cNvSpPr/>
          <p:nvPr/>
        </p:nvSpPr>
        <p:spPr>
          <a:xfrm rot="16200000">
            <a:off x="-525784" y="5386176"/>
            <a:ext cx="2348881" cy="3385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349"/>
            <a:r>
              <a:rPr lang="en-US" sz="1600" b="1" dirty="0">
                <a:solidFill>
                  <a:prstClr val="white"/>
                </a:solidFill>
                <a:latin typeface="Calibri" panose="020F0502020204030204" pitchFamily="34" charset="0"/>
              </a:rPr>
              <a:t>Business   Challenges </a:t>
            </a:r>
            <a:endParaRPr lang="en-US" sz="16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98" name="Chevron 197"/>
          <p:cNvSpPr/>
          <p:nvPr/>
        </p:nvSpPr>
        <p:spPr>
          <a:xfrm rot="5400000">
            <a:off x="1394901" y="1745813"/>
            <a:ext cx="263494" cy="582601"/>
          </a:xfrm>
          <a:prstGeom prst="chevron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99" name="Chevron 198"/>
          <p:cNvSpPr/>
          <p:nvPr/>
        </p:nvSpPr>
        <p:spPr>
          <a:xfrm rot="5400000">
            <a:off x="3639741" y="1713353"/>
            <a:ext cx="263494" cy="582601"/>
          </a:xfrm>
          <a:prstGeom prst="chevron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00" name="Chevron 199"/>
          <p:cNvSpPr/>
          <p:nvPr/>
        </p:nvSpPr>
        <p:spPr>
          <a:xfrm rot="5400000">
            <a:off x="6501446" y="1713353"/>
            <a:ext cx="263494" cy="582601"/>
          </a:xfrm>
          <a:prstGeom prst="chevron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01" name="Chevron 200"/>
          <p:cNvSpPr/>
          <p:nvPr/>
        </p:nvSpPr>
        <p:spPr>
          <a:xfrm rot="5400000">
            <a:off x="9987607" y="1713353"/>
            <a:ext cx="263494" cy="582601"/>
          </a:xfrm>
          <a:prstGeom prst="chevron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2729629" y="4432371"/>
            <a:ext cx="216023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28600" defTabSz="914349">
              <a:buFont typeface="Wingdings" panose="05000000000000000000" pitchFamily="2" charset="2"/>
              <a:buChar char="§"/>
            </a:pPr>
            <a:r>
              <a:rPr lang="en-US" sz="1300" b="1" dirty="0">
                <a:solidFill>
                  <a:srgbClr val="000000"/>
                </a:solidFill>
                <a:latin typeface="Calibri" panose="020F0502020204030204" pitchFamily="34" charset="0"/>
              </a:rPr>
              <a:t>Huge licensing  cost </a:t>
            </a: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because of  high usage of ecommerce platform</a:t>
            </a:r>
          </a:p>
          <a:p>
            <a:pPr marL="288925" lvl="1" indent="-228600" defTabSz="914349">
              <a:buFont typeface="Wingdings" panose="05000000000000000000" pitchFamily="2" charset="2"/>
              <a:buChar char="§"/>
            </a:pPr>
            <a:endParaRPr lang="en-US" sz="13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8925" lvl="1" indent="-228600" defTabSz="914349">
              <a:buFont typeface="Wingdings" panose="05000000000000000000" pitchFamily="2" charset="2"/>
              <a:buChar char="§"/>
            </a:pPr>
            <a:r>
              <a:rPr lang="en-US" sz="1300" b="1" kern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Scalability  </a:t>
            </a:r>
            <a:r>
              <a:rPr lang="en-US" sz="1300" kern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and</a:t>
            </a:r>
            <a:r>
              <a:rPr lang="en-US" sz="1300" b="1" kern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site availability</a:t>
            </a:r>
          </a:p>
          <a:p>
            <a:pPr marL="288925" lvl="1" indent="-228600" defTabSz="914349">
              <a:buFont typeface="Wingdings" panose="05000000000000000000" pitchFamily="2" charset="2"/>
              <a:buChar char="§"/>
            </a:pPr>
            <a:endParaRPr lang="en-US" sz="1300" b="1" kern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288925" lvl="1" indent="-228600" defTabSz="914349">
              <a:buFont typeface="Wingdings" panose="05000000000000000000" pitchFamily="2" charset="2"/>
              <a:buChar char="§"/>
            </a:pPr>
            <a:r>
              <a:rPr lang="en-US" sz="1300" spc="20" dirty="0">
                <a:solidFill>
                  <a:srgbClr val="000000"/>
                </a:solidFill>
                <a:latin typeface="Calibri" panose="020F0502020204030204" pitchFamily="34" charset="0"/>
              </a:rPr>
              <a:t>Application</a:t>
            </a:r>
            <a:r>
              <a:rPr lang="en-US" sz="1300" b="1" spc="20" dirty="0">
                <a:solidFill>
                  <a:srgbClr val="000000"/>
                </a:solidFill>
                <a:latin typeface="Calibri" panose="020F0502020204030204" pitchFamily="34" charset="0"/>
              </a:rPr>
              <a:t> maintenance ease </a:t>
            </a:r>
            <a:r>
              <a:rPr lang="en-US" sz="1300" spc="20" dirty="0">
                <a:solidFill>
                  <a:srgbClr val="000000"/>
                </a:solidFill>
                <a:latin typeface="Calibri" panose="020F0502020204030204" pitchFamily="34" charset="0"/>
              </a:rPr>
              <a:t>&amp; Performance optimization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5163348" y="4464116"/>
            <a:ext cx="2831865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285750" defTabSz="914349">
              <a:buFont typeface="Wingdings" panose="05000000000000000000" pitchFamily="2" charset="2"/>
              <a:buChar char="§"/>
            </a:pPr>
            <a:r>
              <a:rPr lang="en-US" sz="1300" b="1" dirty="0">
                <a:solidFill>
                  <a:srgbClr val="000000"/>
                </a:solidFill>
                <a:latin typeface="Calibri" panose="020F0502020204030204" pitchFamily="34" charset="0"/>
              </a:rPr>
              <a:t>Expose services </a:t>
            </a: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as API calls </a:t>
            </a:r>
          </a:p>
          <a:p>
            <a:pPr marL="393700" indent="-285750" defTabSz="914349">
              <a:buFont typeface="Wingdings" panose="05000000000000000000" pitchFamily="2" charset="2"/>
              <a:buChar char="§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93700" indent="-285750" defTabSz="914349">
              <a:buFont typeface="Wingdings" panose="05000000000000000000" pitchFamily="2" charset="2"/>
              <a:buChar char="§"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Maintain  common services </a:t>
            </a:r>
            <a:r>
              <a:rPr lang="en-US" sz="1300" b="1" dirty="0">
                <a:solidFill>
                  <a:srgbClr val="000000"/>
                </a:solidFill>
                <a:latin typeface="Calibri" panose="020F0502020204030204" pitchFamily="34" charset="0"/>
              </a:rPr>
              <a:t>across  multiple channels </a:t>
            </a: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(Mobile, Web, Kiosk etc..) </a:t>
            </a:r>
          </a:p>
          <a:p>
            <a:pPr marL="393700" indent="-285750" defTabSz="914349">
              <a:buFont typeface="Wingdings" panose="05000000000000000000" pitchFamily="2" charset="2"/>
              <a:buChar char="§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93700" indent="-285750" defTabSz="914349">
              <a:buFont typeface="Wingdings" panose="05000000000000000000" pitchFamily="2" charset="2"/>
              <a:buChar char="§"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Expose  </a:t>
            </a:r>
            <a:r>
              <a:rPr lang="en-US" sz="1300" b="1" dirty="0">
                <a:solidFill>
                  <a:srgbClr val="000000"/>
                </a:solidFill>
                <a:latin typeface="Calibri" panose="020F0502020204030204" pitchFamily="34" charset="0"/>
              </a:rPr>
              <a:t>Secure</a:t>
            </a: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 services and expose maximum comprehensive  services </a:t>
            </a:r>
            <a:r>
              <a:rPr lang="en-US" sz="1300" b="1" dirty="0">
                <a:solidFill>
                  <a:srgbClr val="000000"/>
                </a:solidFill>
                <a:latin typeface="Calibri" panose="020F0502020204030204" pitchFamily="34" charset="0"/>
              </a:rPr>
              <a:t>across functionalities</a:t>
            </a:r>
          </a:p>
          <a:p>
            <a:pPr marL="107950" defTabSz="914349"/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07950" defTabSz="914349"/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8348763" y="6074285"/>
            <a:ext cx="3423021" cy="605294"/>
          </a:xfrm>
          <a:prstGeom prst="rect">
            <a:avLst/>
          </a:prstGeom>
          <a:solidFill>
            <a:srgbClr val="333F50"/>
          </a:solidFill>
          <a:ln>
            <a:solidFill>
              <a:srgbClr val="55A51C">
                <a:lumMod val="20000"/>
                <a:lumOff val="80000"/>
              </a:srgbClr>
            </a:solidFill>
          </a:ln>
          <a:effectLst/>
        </p:spPr>
        <p:txBody>
          <a:bodyPr wrap="square">
            <a:spAutoFit/>
          </a:bodyPr>
          <a:lstStyle/>
          <a:p>
            <a:pPr marL="228600" defTabSz="914349">
              <a:lnSpc>
                <a:spcPts val="2000"/>
              </a:lnSpc>
              <a:defRPr/>
            </a:pPr>
            <a:r>
              <a:rPr lang="en-US" sz="1400" b="1" kern="0" dirty="0">
                <a:solidFill>
                  <a:srgbClr val="FFC000"/>
                </a:solidFill>
                <a:latin typeface="Calibri" panose="020F0502020204030204" pitchFamily="34" charset="0"/>
              </a:rPr>
              <a:t>Enhanced architecture to support dynamic business needs 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8348762" y="6074285"/>
            <a:ext cx="163736" cy="605294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49"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654164" y="28771"/>
            <a:ext cx="10969278" cy="6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auto">
              <a:spcBef>
                <a:spcPct val="0"/>
              </a:spcBef>
              <a:spcAft>
                <a:spcPts val="0"/>
              </a:spcAft>
              <a:defRPr sz="2400" b="1">
                <a:solidFill>
                  <a:sysClr val="window" lastClr="FFFFFF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US </a:t>
            </a:r>
            <a:r>
              <a:rPr lang="en-US" dirty="0"/>
              <a:t>Largest home improvement </a:t>
            </a:r>
            <a:r>
              <a:rPr lang="en-US" dirty="0" smtClean="0"/>
              <a:t>retailer – Architecture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6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4917131"/>
            <a:ext cx="12192000" cy="19764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4321430" y="686108"/>
            <a:ext cx="3671965" cy="43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defTabSz="914400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1600" b="0" i="1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rPr>
              <a:t>Transforming the Site Architecture</a:t>
            </a:r>
            <a:endParaRPr lang="en-US" sz="1600" b="0" i="1" dirty="0">
              <a:solidFill>
                <a:schemeClr val="accent1">
                  <a:lumMod val="50000"/>
                </a:schemeClr>
              </a:solidFill>
              <a:latin typeface="+mn-lt"/>
              <a:ea typeface="+mj-ea"/>
              <a:cs typeface="+mj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25923" y="649661"/>
            <a:ext cx="11771536" cy="4269415"/>
            <a:chOff x="97832" y="770917"/>
            <a:chExt cx="8385788" cy="36386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832" y="1143823"/>
              <a:ext cx="3736221" cy="32199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0064" y="1179635"/>
              <a:ext cx="3813556" cy="3229942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ight Arrow 3"/>
            <p:cNvSpPr/>
            <p:nvPr/>
          </p:nvSpPr>
          <p:spPr>
            <a:xfrm>
              <a:off x="4016099" y="2654296"/>
              <a:ext cx="507885" cy="48424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100" dirty="0">
                <a:solidFill>
                  <a:prstClr val="white"/>
                </a:solidFill>
              </a:endParaRPr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1319132" y="813080"/>
              <a:ext cx="1242470" cy="43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4400" eaLnBrk="1" fontAlgn="auto" latinLnBrk="0" hangingPunct="1">
                <a:lnSpc>
                  <a:spcPct val="90000"/>
                </a:lnSpc>
                <a:spcAft>
                  <a:spcPts val="0"/>
                </a:spcAft>
                <a:buNone/>
                <a:defRPr sz="2800" b="1">
                  <a:solidFill>
                    <a:schemeClr val="bg1"/>
                  </a:solidFill>
                  <a:latin typeface="+mj-lt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>
                <a:spcBef>
                  <a:spcPct val="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+mn-lt"/>
                </a:rPr>
                <a:t>Initial launch</a:t>
              </a: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5963431" y="770917"/>
              <a:ext cx="2513995" cy="43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4400" eaLnBrk="1" fontAlgn="auto" latinLnBrk="0" hangingPunct="1">
                <a:lnSpc>
                  <a:spcPct val="90000"/>
                </a:lnSpc>
                <a:spcAft>
                  <a:spcPts val="0"/>
                </a:spcAft>
                <a:buNone/>
                <a:defRPr sz="2800" b="1">
                  <a:solidFill>
                    <a:schemeClr val="bg1"/>
                  </a:solidFill>
                  <a:latin typeface="+mj-lt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>
                <a:spcBef>
                  <a:spcPct val="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+mn-lt"/>
                </a:rPr>
                <a:t>Post  Transformation </a:t>
              </a: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3921238" y="2296336"/>
              <a:ext cx="1205492" cy="43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4400" eaLnBrk="1" fontAlgn="auto" latinLnBrk="0" hangingPunct="1">
                <a:lnSpc>
                  <a:spcPct val="90000"/>
                </a:lnSpc>
                <a:spcAft>
                  <a:spcPts val="0"/>
                </a:spcAft>
                <a:buNone/>
                <a:defRPr sz="2800" b="1">
                  <a:solidFill>
                    <a:schemeClr val="bg1"/>
                  </a:solidFill>
                  <a:latin typeface="+mj-lt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>
                <a:spcBef>
                  <a:spcPct val="0"/>
                </a:spcBef>
              </a:pPr>
              <a:r>
                <a:rPr lang="en-US" sz="1100" dirty="0">
                  <a:solidFill>
                    <a:prstClr val="black"/>
                  </a:solidFill>
                </a:rPr>
                <a:t>Transformation</a:t>
              </a: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265116" y="5022265"/>
            <a:ext cx="4897257" cy="3500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b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Transformation Journey </a:t>
            </a:r>
            <a:r>
              <a:rPr lang="en-US" dirty="0" smtClean="0">
                <a:solidFill>
                  <a:srgbClr val="C00000"/>
                </a:solidFill>
              </a:rPr>
              <a:t>timeline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27454" y="5337876"/>
            <a:ext cx="2747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20%</a:t>
            </a:r>
            <a:r>
              <a:rPr lang="en-US" sz="1400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Page Performance Improvements</a:t>
            </a:r>
          </a:p>
          <a:p>
            <a:pPr marL="171450" indent="-1714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Search </a:t>
            </a:r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conversion jumped by </a:t>
            </a: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approx. </a:t>
            </a:r>
            <a:r>
              <a:rPr lang="en-US" sz="14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10</a:t>
            </a: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% - 12%</a:t>
            </a:r>
          </a:p>
          <a:p>
            <a:pPr marL="171450" indent="-1714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New </a:t>
            </a:r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apache </a:t>
            </a: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servers to be  </a:t>
            </a:r>
            <a:r>
              <a:rPr lang="en-US" sz="14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30-40</a:t>
            </a:r>
            <a:r>
              <a:rPr lang="en-US" sz="1400" b="1" dirty="0">
                <a:solidFill>
                  <a:prstClr val="black"/>
                </a:solidFill>
                <a:cs typeface="Arial" panose="020B0604020202020204" pitchFamily="34" charset="0"/>
              </a:rPr>
              <a:t>%</a:t>
            </a:r>
            <a:r>
              <a:rPr lang="en-US" sz="1400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more efficient than WCS </a:t>
            </a: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servers</a:t>
            </a:r>
          </a:p>
          <a:p>
            <a:pPr marL="171450" indent="-1714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075035" y="5020220"/>
            <a:ext cx="2464495" cy="487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C00000"/>
                </a:solidFill>
                <a:latin typeface="+mn-lt"/>
              </a:rPr>
              <a:t>Derived benefits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81643" y="5340010"/>
            <a:ext cx="5795820" cy="1214469"/>
            <a:chOff x="948366" y="5543102"/>
            <a:chExt cx="5795820" cy="1214469"/>
          </a:xfrm>
        </p:grpSpPr>
        <p:sp>
          <p:nvSpPr>
            <p:cNvPr id="15" name="Title 1"/>
            <p:cNvSpPr txBox="1">
              <a:spLocks/>
            </p:cNvSpPr>
            <p:nvPr/>
          </p:nvSpPr>
          <p:spPr>
            <a:xfrm>
              <a:off x="1724176" y="5543102"/>
              <a:ext cx="4977963" cy="3394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b="1" dirty="0">
                  <a:solidFill>
                    <a:srgbClr val="002060"/>
                  </a:solidFill>
                </a:rPr>
                <a:t>Search : </a:t>
              </a:r>
              <a:r>
                <a:rPr lang="en-US" sz="1200" dirty="0">
                  <a:solidFill>
                    <a:srgbClr val="002060"/>
                  </a:solidFill>
                </a:rPr>
                <a:t>Endeca  to SOLR migration   </a:t>
              </a:r>
              <a:r>
                <a:rPr lang="en-US" sz="1200" dirty="0" smtClean="0">
                  <a:solidFill>
                    <a:srgbClr val="002060"/>
                  </a:solidFill>
                </a:rPr>
                <a:t>     </a:t>
              </a:r>
              <a:r>
                <a:rPr lang="en-US" sz="1200" b="1" dirty="0" smtClean="0">
                  <a:solidFill>
                    <a:srgbClr val="002060"/>
                  </a:solidFill>
                </a:rPr>
                <a:t> ~11 </a:t>
              </a:r>
              <a:r>
                <a:rPr lang="en-US" sz="1200" b="1" dirty="0">
                  <a:solidFill>
                    <a:srgbClr val="002060"/>
                  </a:solidFill>
                </a:rPr>
                <a:t>months</a:t>
              </a: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1766223" y="5973776"/>
              <a:ext cx="4977963" cy="3394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b="1" dirty="0">
                  <a:solidFill>
                    <a:srgbClr val="002060"/>
                  </a:solidFill>
                </a:rPr>
                <a:t>Browse </a:t>
              </a:r>
              <a:r>
                <a:rPr lang="en-US" sz="1200" dirty="0">
                  <a:solidFill>
                    <a:srgbClr val="002060"/>
                  </a:solidFill>
                </a:rPr>
                <a:t>application migration </a:t>
              </a:r>
              <a:r>
                <a:rPr lang="en-US" sz="1200" dirty="0" smtClean="0">
                  <a:solidFill>
                    <a:srgbClr val="002060"/>
                  </a:solidFill>
                </a:rPr>
                <a:t>                 </a:t>
              </a:r>
              <a:r>
                <a:rPr lang="en-US" sz="1200" b="1" dirty="0">
                  <a:solidFill>
                    <a:srgbClr val="002060"/>
                  </a:solidFill>
                </a:rPr>
                <a:t>~ 9 months </a:t>
              </a: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1766223" y="6418131"/>
              <a:ext cx="4977963" cy="33944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914400" eaLnBrk="1" fontAlgn="auto" latinLnBrk="0" hangingPunct="1">
                <a:lnSpc>
                  <a:spcPct val="90000"/>
                </a:lnSpc>
                <a:spcAft>
                  <a:spcPts val="0"/>
                </a:spcAft>
                <a:buNone/>
                <a:defRPr sz="1800" b="1"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ct val="0"/>
                </a:spcBef>
              </a:pPr>
              <a:r>
                <a:rPr lang="en-US" sz="1200" dirty="0">
                  <a:solidFill>
                    <a:srgbClr val="002060"/>
                  </a:solidFill>
                </a:rPr>
                <a:t>Guest / User Account </a:t>
              </a:r>
              <a:r>
                <a:rPr lang="en-US" sz="1200" b="0" dirty="0" smtClean="0">
                  <a:solidFill>
                    <a:srgbClr val="002060"/>
                  </a:solidFill>
                </a:rPr>
                <a:t>Mgmt. migration </a:t>
              </a:r>
              <a:r>
                <a:rPr lang="en-US" sz="1200" dirty="0" smtClean="0">
                  <a:solidFill>
                    <a:srgbClr val="002060"/>
                  </a:solidFill>
                </a:rPr>
                <a:t>– ~6 months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48366" y="5543102"/>
              <a:ext cx="831302" cy="2743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Phase 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8366" y="5996428"/>
              <a:ext cx="831302" cy="2743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Phase II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366" y="6399398"/>
              <a:ext cx="834249" cy="2743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Phase III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6451947" y="5352818"/>
            <a:ext cx="28128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Considerable </a:t>
            </a:r>
            <a:r>
              <a:rPr lang="en-US" sz="11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reduction in WCS </a:t>
            </a:r>
            <a:r>
              <a:rPr lang="en-US" sz="1100" b="1" dirty="0">
                <a:solidFill>
                  <a:prstClr val="black"/>
                </a:solidFill>
                <a:cs typeface="Arial" panose="020B0604020202020204" pitchFamily="34" charset="0"/>
              </a:rPr>
              <a:t>License </a:t>
            </a:r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and </a:t>
            </a: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hardware </a:t>
            </a:r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Cost </a:t>
            </a:r>
            <a:endParaRPr lang="en-US" sz="1100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171450" indent="-1714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40 </a:t>
            </a:r>
            <a:r>
              <a:rPr 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Servers </a:t>
            </a:r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removed from WCS </a:t>
            </a:r>
            <a:r>
              <a:rPr lang="en-US" sz="1100" dirty="0" smtClean="0">
                <a:solidFill>
                  <a:prstClr val="black"/>
                </a:solidFill>
                <a:cs typeface="Arial" panose="020B0604020202020204" pitchFamily="34" charset="0"/>
              </a:rPr>
              <a:t>Cluster</a:t>
            </a:r>
          </a:p>
          <a:p>
            <a:pPr marL="171450" indent="-1714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prstClr val="black"/>
                </a:solidFill>
                <a:cs typeface="Arial" panose="020B0604020202020204" pitchFamily="34" charset="0"/>
              </a:rPr>
              <a:t>Page load time had improved by about </a:t>
            </a:r>
            <a:r>
              <a:rPr 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25%</a:t>
            </a:r>
            <a:r>
              <a:rPr lang="en-US" sz="1200" dirty="0">
                <a:solidFill>
                  <a:prstClr val="black"/>
                </a:solidFill>
                <a:cs typeface="Arial" panose="020B0604020202020204" pitchFamily="34" charset="0"/>
              </a:rPr>
              <a:t> (lean memory)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11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44795" y="60718"/>
            <a:ext cx="7848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fontAlgn="auto">
              <a:spcBef>
                <a:spcPct val="0"/>
              </a:spcBef>
              <a:spcAft>
                <a:spcPts val="0"/>
              </a:spcAft>
              <a:defRPr sz="2400" b="1">
                <a:solidFill>
                  <a:sysClr val="window" lastClr="FFFFFF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Leading </a:t>
            </a:r>
            <a:r>
              <a:rPr lang="en-US" dirty="0"/>
              <a:t>General Merchandise Retailer, US</a:t>
            </a:r>
          </a:p>
        </p:txBody>
      </p:sp>
      <p:cxnSp>
        <p:nvCxnSpPr>
          <p:cNvPr id="28" name="Straight Connector 27"/>
          <p:cNvCxnSpPr>
            <a:stCxn id="26" idx="0"/>
            <a:endCxn id="26" idx="2"/>
          </p:cNvCxnSpPr>
          <p:nvPr/>
        </p:nvCxnSpPr>
        <p:spPr>
          <a:xfrm>
            <a:off x="6096000" y="4917131"/>
            <a:ext cx="0" cy="19764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 txBox="1">
            <a:spLocks/>
          </p:cNvSpPr>
          <p:nvPr/>
        </p:nvSpPr>
        <p:spPr>
          <a:xfrm>
            <a:off x="1295454" y="6594212"/>
            <a:ext cx="4977963" cy="3394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 eaLnBrk="1" fontAlgn="auto" latinLnBrk="0" hangingPunct="1">
              <a:lnSpc>
                <a:spcPct val="90000"/>
              </a:lnSpc>
              <a:spcAft>
                <a:spcPts val="0"/>
              </a:spcAft>
              <a:buNone/>
              <a:defRPr sz="1800" b="1"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rgbClr val="002060"/>
                </a:solidFill>
              </a:rPr>
              <a:t>Cart &amp; Checkout</a:t>
            </a:r>
            <a:r>
              <a:rPr lang="en-US" sz="1200" b="0" dirty="0" smtClean="0">
                <a:solidFill>
                  <a:srgbClr val="002060"/>
                </a:solidFill>
              </a:rPr>
              <a:t>. migration 	                </a:t>
            </a:r>
            <a:r>
              <a:rPr lang="en-US" sz="1200" dirty="0" smtClean="0">
                <a:solidFill>
                  <a:srgbClr val="002060"/>
                </a:solidFill>
              </a:rPr>
              <a:t>– In Progress (~ 10-12 months)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7597" y="6575479"/>
            <a:ext cx="834249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Phase IV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9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24" y="118416"/>
            <a:ext cx="10151057" cy="53553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prstClr val="white"/>
                </a:solidFill>
              </a:rPr>
              <a:t>Large office supplies specialty retailer in US – API based Architecture evolution</a:t>
            </a:r>
            <a:endParaRPr lang="en-US" sz="2400" b="1" dirty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3785" y="3751532"/>
            <a:ext cx="4989028" cy="2366288"/>
            <a:chOff x="1003380" y="3809211"/>
            <a:chExt cx="4989028" cy="23662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8892" y="4119841"/>
              <a:ext cx="2196256" cy="15825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2391" y="3938825"/>
              <a:ext cx="2262848" cy="19109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1003380" y="3809211"/>
              <a:ext cx="1483580" cy="30660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500" b="1" dirty="0"/>
                <a:t>My Deals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55238" y="4605435"/>
              <a:ext cx="2437170" cy="15700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" name="Rectangle 7"/>
          <p:cNvSpPr/>
          <p:nvPr/>
        </p:nvSpPr>
        <p:spPr>
          <a:xfrm>
            <a:off x="392246" y="1042971"/>
            <a:ext cx="4852107" cy="23530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563"/>
              </a:spcAft>
              <a:tabLst>
                <a:tab pos="0" algn="l"/>
                <a:tab pos="1285875" algn="l"/>
              </a:tabLst>
            </a:pPr>
            <a:r>
              <a:rPr lang="en-US" sz="1875" b="1" kern="50" dirty="0">
                <a:solidFill>
                  <a:prstClr val="white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New Design . Better Experience.</a:t>
            </a:r>
          </a:p>
          <a:p>
            <a:pPr algn="just">
              <a:spcAft>
                <a:spcPts val="563"/>
              </a:spcAft>
              <a:tabLst>
                <a:tab pos="0" algn="l"/>
                <a:tab pos="1285875" algn="l"/>
              </a:tabLst>
            </a:pPr>
            <a:endParaRPr lang="en-US" sz="1125" kern="50" dirty="0">
              <a:solidFill>
                <a:srgbClr val="000000"/>
              </a:solidFill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267891" indent="-267891" algn="just">
              <a:spcAft>
                <a:spcPts val="563"/>
              </a:spcAft>
              <a:buFont typeface="Arial" panose="020B0604020202020204" pitchFamily="34" charset="0"/>
              <a:buChar char="•"/>
              <a:tabLst>
                <a:tab pos="0" algn="l"/>
                <a:tab pos="1285875" algn="l"/>
              </a:tabLst>
            </a:pPr>
            <a:r>
              <a:rPr lang="en-US" sz="1313" b="1" kern="50" dirty="0">
                <a:solidFill>
                  <a:prstClr val="white"/>
                </a:solidFill>
                <a:ea typeface="SimSun" panose="02010600030101010101" pitchFamily="2" charset="-122"/>
                <a:cs typeface="Mangal" panose="02040503050203030202" pitchFamily="18" charset="0"/>
              </a:rPr>
              <a:t>Adaptive design : Consistent experience across desktops, mobiles and tablets</a:t>
            </a:r>
          </a:p>
          <a:p>
            <a:pPr marL="267891" indent="-267891" algn="just">
              <a:spcAft>
                <a:spcPts val="563"/>
              </a:spcAft>
              <a:buFont typeface="Arial" panose="020B0604020202020204" pitchFamily="34" charset="0"/>
              <a:buChar char="•"/>
              <a:tabLst>
                <a:tab pos="0" algn="l"/>
                <a:tab pos="1285875" algn="l"/>
              </a:tabLst>
            </a:pPr>
            <a:r>
              <a:rPr lang="en-US" sz="1313" b="1" kern="50" dirty="0">
                <a:solidFill>
                  <a:prstClr val="white"/>
                </a:solidFill>
                <a:ea typeface="SimSun" panose="02010600030101010101" pitchFamily="2" charset="-122"/>
                <a:cs typeface="Mangal" panose="02040503050203030202" pitchFamily="18" charset="0"/>
              </a:rPr>
              <a:t>Personal dashboard </a:t>
            </a:r>
            <a:r>
              <a:rPr lang="en-US" sz="1313" kern="50" dirty="0">
                <a:solidFill>
                  <a:prstClr val="white"/>
                </a:solidFill>
                <a:ea typeface="SimSun" panose="02010600030101010101" pitchFamily="2" charset="-122"/>
                <a:cs typeface="Mangal" panose="02040503050203030202" pitchFamily="18" charset="0"/>
              </a:rPr>
              <a:t>with orders, shopping lists and approval mechanism</a:t>
            </a:r>
          </a:p>
          <a:p>
            <a:pPr marL="267891" indent="-267891" algn="just">
              <a:spcAft>
                <a:spcPts val="563"/>
              </a:spcAft>
              <a:buFont typeface="Arial" panose="020B0604020202020204" pitchFamily="34" charset="0"/>
              <a:buChar char="•"/>
              <a:tabLst>
                <a:tab pos="0" algn="l"/>
                <a:tab pos="1285875" algn="l"/>
              </a:tabLst>
            </a:pPr>
            <a:r>
              <a:rPr lang="en-US" sz="1313" kern="50" dirty="0">
                <a:solidFill>
                  <a:prstClr val="white"/>
                </a:solidFill>
                <a:ea typeface="SimSun" panose="02010600030101010101" pitchFamily="2" charset="-122"/>
                <a:cs typeface="Mangal" panose="02040503050203030202" pitchFamily="18" charset="0"/>
              </a:rPr>
              <a:t>“</a:t>
            </a:r>
            <a:r>
              <a:rPr lang="en-US" sz="1313" b="1" kern="50" dirty="0">
                <a:solidFill>
                  <a:prstClr val="white"/>
                </a:solidFill>
                <a:ea typeface="SimSun" panose="02010600030101010101" pitchFamily="2" charset="-122"/>
                <a:cs typeface="Mangal" panose="02040503050203030202" pitchFamily="18" charset="0"/>
              </a:rPr>
              <a:t>My Deals</a:t>
            </a:r>
            <a:r>
              <a:rPr lang="en-US" sz="1313" kern="50" dirty="0">
                <a:solidFill>
                  <a:prstClr val="white"/>
                </a:solidFill>
                <a:ea typeface="SimSun" panose="02010600030101010101" pitchFamily="2" charset="-122"/>
                <a:cs typeface="Mangal" panose="02040503050203030202" pitchFamily="18" charset="0"/>
              </a:rPr>
              <a:t>” highlights the personalized best savings opportunities </a:t>
            </a:r>
          </a:p>
          <a:p>
            <a:pPr marL="267891" indent="-267891" algn="just">
              <a:spcAft>
                <a:spcPts val="563"/>
              </a:spcAft>
              <a:buFont typeface="Arial" panose="020B0604020202020204" pitchFamily="34" charset="0"/>
              <a:buChar char="•"/>
              <a:tabLst>
                <a:tab pos="0" algn="l"/>
                <a:tab pos="1285875" algn="l"/>
              </a:tabLst>
            </a:pPr>
            <a:r>
              <a:rPr lang="en-US" sz="1313" kern="50" dirty="0">
                <a:solidFill>
                  <a:prstClr val="white"/>
                </a:solidFill>
                <a:ea typeface="SimSun" panose="02010600030101010101" pitchFamily="2" charset="-122"/>
                <a:cs typeface="Mangal" panose="02040503050203030202" pitchFamily="18" charset="0"/>
              </a:rPr>
              <a:t>Streamlined checkout </a:t>
            </a:r>
          </a:p>
        </p:txBody>
      </p:sp>
      <p:sp>
        <p:nvSpPr>
          <p:cNvPr id="9" name="Rectangle 8"/>
          <p:cNvSpPr/>
          <p:nvPr/>
        </p:nvSpPr>
        <p:spPr>
          <a:xfrm>
            <a:off x="9540482" y="708840"/>
            <a:ext cx="2462606" cy="294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Key Highlights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40482" y="1003393"/>
            <a:ext cx="2462606" cy="5558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API Services based architecture leveraging WCS REST APIs for commerce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End to End customer experience for mobile application and online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Adaptive design using UI front end templates (using </a:t>
            </a:r>
            <a:r>
              <a:rPr lang="en-US" sz="1600" dirty="0" err="1" smtClean="0">
                <a:solidFill>
                  <a:sysClr val="windowText" lastClr="000000"/>
                </a:solidFill>
              </a:rPr>
              <a:t>AngularJS</a:t>
            </a:r>
            <a:r>
              <a:rPr lang="en-US" sz="1600" dirty="0" smtClean="0">
                <a:solidFill>
                  <a:sysClr val="windowText" lastClr="000000"/>
                </a:solidFill>
              </a:rPr>
              <a:t>, </a:t>
            </a:r>
            <a:r>
              <a:rPr lang="en-US" sz="1600" dirty="0" err="1" smtClean="0">
                <a:solidFill>
                  <a:sysClr val="windowText" lastClr="000000"/>
                </a:solidFill>
              </a:rPr>
              <a:t>HandlebarJS</a:t>
            </a:r>
            <a:r>
              <a:rPr lang="en-US" sz="1600" dirty="0" smtClean="0">
                <a:solidFill>
                  <a:sysClr val="windowText" lastClr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Custom built special offer business admin tool using MustacheJS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980" y="1034200"/>
            <a:ext cx="3974874" cy="237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404980" y="3599595"/>
            <a:ext cx="4064566" cy="2518225"/>
            <a:chOff x="7060103" y="1850803"/>
            <a:chExt cx="4064566" cy="2518225"/>
          </a:xfrm>
        </p:grpSpPr>
        <p:sp>
          <p:nvSpPr>
            <p:cNvPr id="13" name="TextBox 12"/>
            <p:cNvSpPr txBox="1"/>
            <p:nvPr/>
          </p:nvSpPr>
          <p:spPr>
            <a:xfrm>
              <a:off x="7060103" y="3930446"/>
              <a:ext cx="2022737" cy="438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sz="1125" b="1" dirty="0">
                  <a:solidFill>
                    <a:prstClr val="black"/>
                  </a:solidFill>
                </a:rPr>
                <a:t>Order Approvals Status </a:t>
              </a:r>
            </a:p>
            <a:p>
              <a:r>
                <a:rPr lang="en-US" sz="1125" b="1" dirty="0">
                  <a:solidFill>
                    <a:prstClr val="black"/>
                  </a:solidFill>
                </a:rPr>
                <a:t>       ( B2B Approval)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60104" y="1945061"/>
              <a:ext cx="3253897" cy="1891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/>
            <p:cNvSpPr/>
            <p:nvPr/>
          </p:nvSpPr>
          <p:spPr>
            <a:xfrm>
              <a:off x="9503333" y="1850803"/>
              <a:ext cx="1621336" cy="3058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</a:rPr>
                <a:t>My Dashboard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62287" y="3891082"/>
              <a:ext cx="1651721" cy="438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25" b="1" dirty="0">
                  <a:solidFill>
                    <a:prstClr val="black"/>
                  </a:solidFill>
                </a:rPr>
                <a:t>Time to reorder notifications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499847" y="3881146"/>
            <a:ext cx="658906" cy="176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98335" y="4639418"/>
            <a:ext cx="389241" cy="147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8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4737" y="11466"/>
            <a:ext cx="10192485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>
              <a:defRPr/>
            </a:pPr>
            <a:r>
              <a:rPr lang="en-US" sz="2400" b="1" dirty="0" smtClean="0">
                <a:solidFill>
                  <a:sysClr val="window" lastClr="FFFFFF"/>
                </a:solidFill>
                <a:latin typeface="Calibri" panose="020F0502020204030204"/>
              </a:rPr>
              <a:t>Large PC Manufacturer in US – Commerce </a:t>
            </a:r>
            <a:r>
              <a:rPr lang="en-US" sz="2400" b="1" dirty="0">
                <a:solidFill>
                  <a:sysClr val="window" lastClr="FFFFFF"/>
                </a:solidFill>
                <a:latin typeface="Calibri" panose="020F0502020204030204"/>
              </a:rPr>
              <a:t>as a </a:t>
            </a:r>
            <a:r>
              <a:rPr lang="en-US" sz="2400" b="1" dirty="0" smtClean="0">
                <a:solidFill>
                  <a:sysClr val="window" lastClr="FFFFFF"/>
                </a:solidFill>
                <a:latin typeface="Calibri" panose="020F0502020204030204"/>
              </a:rPr>
              <a:t>Service architecture</a:t>
            </a:r>
            <a:endParaRPr lang="en-US" sz="2400" dirty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69106" y="765742"/>
          <a:ext cx="11336074" cy="125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8682845" y="2344822"/>
            <a:ext cx="3199510" cy="41542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105" y="2348708"/>
            <a:ext cx="3199510" cy="41542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48732" y="3148012"/>
            <a:ext cx="1225246" cy="62952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white"/>
                </a:solidFill>
              </a:rPr>
              <a:t>SureSupply Site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8732" y="2344822"/>
            <a:ext cx="1225246" cy="42243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white"/>
                </a:solidFill>
              </a:rPr>
              <a:t>Customer</a:t>
            </a:r>
            <a:endParaRPr lang="en-US" sz="1000" kern="0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6" idx="0"/>
          </p:cNvCxnSpPr>
          <p:nvPr/>
        </p:nvCxnSpPr>
        <p:spPr>
          <a:xfrm>
            <a:off x="6061355" y="2767255"/>
            <a:ext cx="0" cy="38075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22681" y="2367615"/>
            <a:ext cx="1316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Rest of World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96624" y="4546618"/>
            <a:ext cx="2982191" cy="1382518"/>
            <a:chOff x="8763622" y="928692"/>
            <a:chExt cx="2982191" cy="1382518"/>
          </a:xfrm>
        </p:grpSpPr>
        <p:sp>
          <p:nvSpPr>
            <p:cNvPr id="11" name="Rectangle 10"/>
            <p:cNvSpPr/>
            <p:nvPr/>
          </p:nvSpPr>
          <p:spPr>
            <a:xfrm>
              <a:off x="8939652" y="1407426"/>
              <a:ext cx="1010864" cy="29939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200" kern="0" dirty="0" smtClean="0">
                  <a:solidFill>
                    <a:prstClr val="white"/>
                  </a:solidFill>
                </a:rPr>
                <a:t>HP Shopping</a:t>
              </a:r>
              <a:endParaRPr lang="en-US" sz="1200" kern="0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63622" y="939463"/>
              <a:ext cx="2982191" cy="1371747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lg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7284" y="928692"/>
              <a:ext cx="110318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prstClr val="black"/>
                  </a:solidFill>
                </a:rPr>
                <a:t>Resellers</a:t>
              </a:r>
            </a:p>
            <a:p>
              <a:pPr algn="ctr">
                <a:defRPr/>
              </a:pPr>
              <a:r>
                <a:rPr lang="en-US" sz="1000" kern="0" dirty="0">
                  <a:solidFill>
                    <a:prstClr val="black"/>
                  </a:solidFill>
                </a:rPr>
                <a:t>(examples below)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380321" y="1410364"/>
              <a:ext cx="1010864" cy="29939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white"/>
                  </a:solidFill>
                </a:rPr>
                <a:t>Best Buy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939652" y="1844098"/>
              <a:ext cx="1010864" cy="29939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white"/>
                  </a:solidFill>
                </a:rPr>
                <a:t>Staples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380321" y="1832140"/>
              <a:ext cx="1010864" cy="29939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white"/>
                  </a:solidFill>
                </a:rPr>
                <a:t>Office Depot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7289" y="4532701"/>
            <a:ext cx="2982191" cy="1538381"/>
            <a:chOff x="374073" y="4502818"/>
            <a:chExt cx="2982191" cy="1538381"/>
          </a:xfrm>
        </p:grpSpPr>
        <p:sp>
          <p:nvSpPr>
            <p:cNvPr id="18" name="Rectangle 17"/>
            <p:cNvSpPr/>
            <p:nvPr/>
          </p:nvSpPr>
          <p:spPr>
            <a:xfrm>
              <a:off x="374073" y="4543150"/>
              <a:ext cx="2982191" cy="1498049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lg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148" y="5010645"/>
              <a:ext cx="1010864" cy="29939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white"/>
                  </a:solidFill>
                </a:rPr>
                <a:t>HP Shopping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64817" y="5013583"/>
              <a:ext cx="1010864" cy="29939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white"/>
                  </a:solidFill>
                </a:rPr>
                <a:t>TonerJet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4148" y="5447317"/>
              <a:ext cx="1010864" cy="29939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white"/>
                  </a:solidFill>
                </a:rPr>
                <a:t>Cartridges Direct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64817" y="5435359"/>
              <a:ext cx="1010864" cy="29939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prstClr val="white"/>
                  </a:solidFill>
                </a:rPr>
                <a:t>Supplies Shopping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7172" y="4502818"/>
              <a:ext cx="1103186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300" kern="0" dirty="0">
                  <a:solidFill>
                    <a:prstClr val="black"/>
                  </a:solidFill>
                </a:rPr>
                <a:t>Resellers</a:t>
              </a:r>
            </a:p>
            <a:p>
              <a:pPr algn="ctr">
                <a:defRPr/>
              </a:pPr>
              <a:r>
                <a:rPr lang="en-US" sz="1000" kern="0" dirty="0">
                  <a:solidFill>
                    <a:prstClr val="black"/>
                  </a:solidFill>
                </a:rPr>
                <a:t>(examples below)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82884" y="2738882"/>
            <a:ext cx="30795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prstClr val="black"/>
                </a:solidFill>
              </a:rPr>
              <a:t>Aggregator &amp; Cart Transfer Partner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07227" y="3150430"/>
            <a:ext cx="1963881" cy="62710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white"/>
                </a:solidFill>
              </a:rPr>
              <a:t>EZBuy/Kelkoo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0386" y="3815088"/>
            <a:ext cx="0" cy="71939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82884" y="3972185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Catalog, Pricing, </a:t>
            </a:r>
          </a:p>
          <a:p>
            <a:r>
              <a:rPr lang="en-US" sz="1000" dirty="0">
                <a:solidFill>
                  <a:prstClr val="black"/>
                </a:solidFill>
              </a:rPr>
              <a:t>Availability Feed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94200" y="3055572"/>
            <a:ext cx="1889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Catalog, Pricing, Availability Feed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071106" y="3289652"/>
            <a:ext cx="2377626" cy="1122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0" name="Straight Arrow Connector 29"/>
          <p:cNvCxnSpPr/>
          <p:nvPr/>
        </p:nvCxnSpPr>
        <p:spPr>
          <a:xfrm flipH="1">
            <a:off x="3071107" y="3695066"/>
            <a:ext cx="2426672" cy="110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649008" y="3689762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Order/Cart passed to Reseller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 via Partner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57367" y="3795861"/>
            <a:ext cx="0" cy="75946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512242" y="402867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Order/Cart passed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 to Reseller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448732" y="4445935"/>
            <a:ext cx="1225246" cy="42243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white"/>
                </a:solidFill>
              </a:rPr>
              <a:t>Customer</a:t>
            </a:r>
            <a:endParaRPr lang="en-US" sz="1000" kern="0" dirty="0">
              <a:solidFill>
                <a:prstClr val="white"/>
              </a:solidFill>
            </a:endParaRPr>
          </a:p>
        </p:txBody>
      </p:sp>
      <p:cxnSp>
        <p:nvCxnSpPr>
          <p:cNvPr id="35" name="Straight Arrow Connector 34"/>
          <p:cNvCxnSpPr>
            <a:stCxn id="34" idx="1"/>
          </p:cNvCxnSpPr>
          <p:nvPr/>
        </p:nvCxnSpPr>
        <p:spPr>
          <a:xfrm flipH="1" flipV="1">
            <a:off x="3559478" y="4649512"/>
            <a:ext cx="1889254" cy="763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8796624" y="2734752"/>
            <a:ext cx="30795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prstClr val="black"/>
                </a:solidFill>
              </a:rPr>
              <a:t>Aggregator &amp; Cart Transfer Partner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320967" y="3146544"/>
            <a:ext cx="1963881" cy="62710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prstClr val="white"/>
                </a:solidFill>
              </a:rPr>
              <a:t>Google - Channel Intelligence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0886661" y="3797151"/>
            <a:ext cx="0" cy="71939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0794848" y="3896001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Catalog, Pricing, </a:t>
            </a:r>
          </a:p>
          <a:p>
            <a:r>
              <a:rPr lang="en-US" sz="1000" dirty="0">
                <a:solidFill>
                  <a:prstClr val="black"/>
                </a:solidFill>
              </a:rPr>
              <a:t>Availability Feed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9708387" y="3813516"/>
            <a:ext cx="0" cy="75946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8633923" y="398585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Order/Cart passed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 to Reseller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282246" y="2385567"/>
            <a:ext cx="140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North America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673978" y="3305111"/>
            <a:ext cx="2646986" cy="473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>
          <a:xfrm>
            <a:off x="6673978" y="3659727"/>
            <a:ext cx="2646986" cy="450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6774366" y="3105626"/>
            <a:ext cx="1889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Catalog, Pricing, Availability Feed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51252" y="365500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Order/Cart passed to Reseller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 via Partner</a:t>
            </a:r>
          </a:p>
        </p:txBody>
      </p:sp>
      <p:cxnSp>
        <p:nvCxnSpPr>
          <p:cNvPr id="47" name="Straight Arrow Connector 46"/>
          <p:cNvCxnSpPr>
            <a:stCxn id="34" idx="3"/>
          </p:cNvCxnSpPr>
          <p:nvPr/>
        </p:nvCxnSpPr>
        <p:spPr>
          <a:xfrm flipV="1">
            <a:off x="6673978" y="4649515"/>
            <a:ext cx="2122644" cy="763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3880507" y="4246589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Customer completes 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checkout at Reseller Site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85103" y="4257753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Customer completes 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checkout at Reseller Site</a:t>
            </a:r>
          </a:p>
        </p:txBody>
      </p:sp>
      <p:sp>
        <p:nvSpPr>
          <p:cNvPr id="50" name="Oval 49"/>
          <p:cNvSpPr/>
          <p:nvPr/>
        </p:nvSpPr>
        <p:spPr>
          <a:xfrm>
            <a:off x="1580829" y="4031461"/>
            <a:ext cx="162980" cy="17664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1" name="Oval 50"/>
          <p:cNvSpPr/>
          <p:nvPr/>
        </p:nvSpPr>
        <p:spPr>
          <a:xfrm>
            <a:off x="3472750" y="3081297"/>
            <a:ext cx="162980" cy="17664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2" name="Oval 51"/>
          <p:cNvSpPr/>
          <p:nvPr/>
        </p:nvSpPr>
        <p:spPr>
          <a:xfrm>
            <a:off x="10680292" y="4016604"/>
            <a:ext cx="162980" cy="17664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8692128" y="3120118"/>
            <a:ext cx="162980" cy="17664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Oval 53"/>
          <p:cNvSpPr/>
          <p:nvPr/>
        </p:nvSpPr>
        <p:spPr>
          <a:xfrm>
            <a:off x="6094407" y="2843167"/>
            <a:ext cx="162980" cy="17664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9209270" y="3769191"/>
            <a:ext cx="162980" cy="17664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6" name="Oval 55"/>
          <p:cNvSpPr/>
          <p:nvPr/>
        </p:nvSpPr>
        <p:spPr>
          <a:xfrm>
            <a:off x="3045301" y="3777538"/>
            <a:ext cx="162980" cy="17664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7" name="Oval 56"/>
          <p:cNvSpPr/>
          <p:nvPr/>
        </p:nvSpPr>
        <p:spPr>
          <a:xfrm>
            <a:off x="5988289" y="4199091"/>
            <a:ext cx="162980" cy="17664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5</a:t>
            </a:r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910" y="4933441"/>
            <a:ext cx="3657600" cy="172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469107" y="2001647"/>
            <a:ext cx="3179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</a:rPr>
              <a:t>Architecture Flow</a:t>
            </a:r>
          </a:p>
        </p:txBody>
      </p:sp>
      <p:sp>
        <p:nvSpPr>
          <p:cNvPr id="60" name="Oval 59"/>
          <p:cNvSpPr/>
          <p:nvPr/>
        </p:nvSpPr>
        <p:spPr>
          <a:xfrm>
            <a:off x="5889812" y="6071082"/>
            <a:ext cx="367575" cy="428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5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1601" y="33868"/>
            <a:ext cx="1168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Microservices </a:t>
            </a:r>
            <a:r>
              <a:rPr lang="en-US" sz="3200" b="1" dirty="0" smtClean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as an important element of </a:t>
            </a:r>
            <a:r>
              <a:rPr lang="en-US" sz="32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the overall </a:t>
            </a:r>
            <a:r>
              <a:rPr lang="en-US" sz="3200" b="1" dirty="0">
                <a:solidFill>
                  <a:srgbClr val="FFFF00"/>
                </a:solidFill>
                <a:latin typeface="Calibri" pitchFamily="34" charset="0"/>
                <a:ea typeface="+mj-ea"/>
                <a:cs typeface="+mj-cs"/>
              </a:rPr>
              <a:t>IoT Strategy</a:t>
            </a:r>
          </a:p>
        </p:txBody>
      </p:sp>
      <p:pic>
        <p:nvPicPr>
          <p:cNvPr id="3074" name="Picture 2" descr="Image result for internet of things device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1396577"/>
            <a:ext cx="5391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740400" y="680721"/>
            <a:ext cx="6451600" cy="61603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95952" y="785564"/>
            <a:ext cx="6496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00"/>
                </a:solidFill>
              </a:rPr>
              <a:t>IoT Strategy demands realized by Microservices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80642" y="2247711"/>
            <a:ext cx="5971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CCFF"/>
                </a:solidFill>
              </a:rPr>
              <a:t>Dynamism of deployment </a:t>
            </a:r>
            <a:endParaRPr lang="en-US" sz="3000" dirty="0" smtClean="0">
              <a:solidFill>
                <a:srgbClr val="00CC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00CCFF"/>
                </a:solidFill>
              </a:rPr>
              <a:t>Auto Scalability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00CCFF"/>
                </a:solidFill>
              </a:rPr>
              <a:t>“</a:t>
            </a:r>
            <a:r>
              <a:rPr lang="en-US" sz="3000" dirty="0">
                <a:solidFill>
                  <a:srgbClr val="00CCFF"/>
                </a:solidFill>
              </a:rPr>
              <a:t>Do one thing and do it well</a:t>
            </a:r>
            <a:r>
              <a:rPr lang="en-US" sz="3000" dirty="0" smtClean="0">
                <a:solidFill>
                  <a:srgbClr val="00CCFF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00CCFF"/>
                </a:solidFill>
              </a:rPr>
              <a:t>Collection </a:t>
            </a:r>
            <a:r>
              <a:rPr lang="en-US" sz="3000" dirty="0">
                <a:solidFill>
                  <a:srgbClr val="00CCFF"/>
                </a:solidFill>
              </a:rPr>
              <a:t>of services, </a:t>
            </a:r>
            <a:r>
              <a:rPr lang="en-US" sz="3000" dirty="0" smtClean="0">
                <a:solidFill>
                  <a:srgbClr val="00CCFF"/>
                </a:solidFill>
              </a:rPr>
              <a:t>representing </a:t>
            </a:r>
            <a:r>
              <a:rPr lang="en-US" sz="3000" dirty="0">
                <a:solidFill>
                  <a:srgbClr val="00CCFF"/>
                </a:solidFill>
              </a:rPr>
              <a:t>a specific </a:t>
            </a:r>
            <a:r>
              <a:rPr lang="en-US" sz="3000" dirty="0" smtClean="0">
                <a:solidFill>
                  <a:srgbClr val="00CCFF"/>
                </a:solidFill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00CCFF"/>
                </a:solidFill>
              </a:rPr>
              <a:t>Heterogeneity derived form various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00CCFF"/>
                </a:solidFill>
              </a:rPr>
              <a:t>Value </a:t>
            </a:r>
            <a:r>
              <a:rPr lang="en-US" sz="3000" dirty="0">
                <a:solidFill>
                  <a:srgbClr val="00CCFF"/>
                </a:solidFill>
              </a:rPr>
              <a:t>added applications from a multitude of </a:t>
            </a:r>
            <a:r>
              <a:rPr lang="en-US" sz="3000" dirty="0" smtClean="0">
                <a:solidFill>
                  <a:srgbClr val="00CCFF"/>
                </a:solidFill>
              </a:rPr>
              <a:t>services</a:t>
            </a:r>
            <a:endParaRPr lang="en-US" sz="3000" dirty="0">
              <a:solidFill>
                <a:srgbClr val="00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61104"/>
            <a:ext cx="7093973" cy="1169551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</p:spPr>
        <p:txBody>
          <a:bodyPr wrap="square">
            <a:spAutoFit/>
          </a:bodyPr>
          <a:lstStyle/>
          <a:p>
            <a:pPr marL="342900">
              <a:tabLst>
                <a:tab pos="400050" algn="l"/>
              </a:tabLst>
            </a:pPr>
            <a:r>
              <a:rPr lang="en-US" sz="70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 !!</a:t>
            </a:r>
            <a:endParaRPr lang="en-US" sz="7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176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3663" y="2908355"/>
            <a:ext cx="76977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cs typeface="Aharoni" panose="02010803020104030203" pitchFamily="2" charset="-79"/>
              </a:rPr>
              <a:t>Microservices Architecture – The New Building Block of Retail Technology</a:t>
            </a:r>
            <a:endParaRPr lang="en-GB" sz="3200" b="1" dirty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03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67" r="17610"/>
          <a:stretch/>
        </p:blipFill>
        <p:spPr>
          <a:xfrm>
            <a:off x="845748" y="685529"/>
            <a:ext cx="2426671" cy="21208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4828" y="2801255"/>
            <a:ext cx="3648513" cy="38701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0814" y="2801255"/>
            <a:ext cx="32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 characteristics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949" y="3436523"/>
            <a:ext cx="34253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bg1"/>
                </a:solidFill>
              </a:rPr>
              <a:t>Loosely </a:t>
            </a:r>
            <a:r>
              <a:rPr lang="en-US" altLang="en-US" dirty="0">
                <a:solidFill>
                  <a:schemeClr val="bg1"/>
                </a:solidFill>
              </a:rPr>
              <a:t>coupled </a:t>
            </a:r>
            <a:r>
              <a:rPr lang="en-US" altLang="en-US" dirty="0" smtClean="0">
                <a:solidFill>
                  <a:schemeClr val="bg1"/>
                </a:solidFill>
              </a:rPr>
              <a:t>small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Light weight communication </a:t>
            </a:r>
            <a:r>
              <a:rPr lang="en-US" dirty="0" smtClean="0">
                <a:solidFill>
                  <a:schemeClr val="bg1"/>
                </a:solidFill>
              </a:rPr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Independently deployable </a:t>
            </a:r>
            <a:r>
              <a:rPr lang="en-US" dirty="0" smtClean="0">
                <a:solidFill>
                  <a:schemeClr val="bg1"/>
                </a:solidFill>
              </a:rPr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Organized around Business </a:t>
            </a:r>
            <a:r>
              <a:rPr lang="en-US" dirty="0" smtClean="0">
                <a:solidFill>
                  <a:schemeClr val="bg1"/>
                </a:solidFill>
              </a:rPr>
              <a:t>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Decentralized Governance and Data Management 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Smart endpoints and dumb pipes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62404" y="960605"/>
            <a:ext cx="7786950" cy="255454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Industry is opting to </a:t>
            </a:r>
            <a:r>
              <a:rPr lang="en-US" sz="3200" b="1" dirty="0">
                <a:solidFill>
                  <a:srgbClr val="000000"/>
                </a:solidFill>
              </a:rPr>
              <a:t>unify the variety of systems, languages and tools in their environment and apply the level of control, security or freedom required for </a:t>
            </a:r>
            <a:r>
              <a:rPr lang="en-GB" sz="3200" b="1" dirty="0">
                <a:solidFill>
                  <a:srgbClr val="000000"/>
                </a:solidFill>
              </a:rPr>
              <a:t>their business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22301" y="5028741"/>
            <a:ext cx="6747270" cy="10341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r>
              <a:rPr lang="en-US" altLang="en-US" sz="2000" b="1" dirty="0" smtClean="0"/>
              <a:t>Shorter time to results with increased flexibility/Scalability</a:t>
            </a:r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endParaRPr lang="en-US" altLang="en-US" sz="2000" b="1" dirty="0"/>
          </a:p>
          <a:p>
            <a:pPr marL="285750" lvl="1" indent="-285750" defTabSz="4572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>
                <a:tab pos="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  <a:tab pos="9886950" algn="l"/>
              </a:tabLst>
            </a:pPr>
            <a:r>
              <a:rPr lang="en-US" altLang="en-US" sz="2000" b="1" dirty="0" smtClean="0"/>
              <a:t>Replace small pieces instead of a complete application</a:t>
            </a:r>
          </a:p>
        </p:txBody>
      </p:sp>
      <p:grpSp>
        <p:nvGrpSpPr>
          <p:cNvPr id="9" name="Group 8"/>
          <p:cNvGrpSpPr/>
          <p:nvPr/>
        </p:nvGrpSpPr>
        <p:grpSpPr>
          <a:xfrm rot="2605430">
            <a:off x="3945602" y="4592554"/>
            <a:ext cx="650129" cy="317727"/>
            <a:chOff x="6603593" y="2877462"/>
            <a:chExt cx="712956" cy="432048"/>
          </a:xfrm>
        </p:grpSpPr>
        <p:sp>
          <p:nvSpPr>
            <p:cNvPr id="10" name="Half Frame 9"/>
            <p:cNvSpPr/>
            <p:nvPr/>
          </p:nvSpPr>
          <p:spPr>
            <a:xfrm rot="8100000">
              <a:off x="6603593" y="2877462"/>
              <a:ext cx="432048" cy="432048"/>
            </a:xfrm>
            <a:prstGeom prst="half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Half Frame 10"/>
            <p:cNvSpPr/>
            <p:nvPr/>
          </p:nvSpPr>
          <p:spPr>
            <a:xfrm rot="8100000">
              <a:off x="6884501" y="2877462"/>
              <a:ext cx="432048" cy="432048"/>
            </a:xfrm>
            <a:prstGeom prst="half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42359" y="50261"/>
            <a:ext cx="5652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Microservice</a:t>
            </a:r>
            <a:r>
              <a:rPr lang="en-US" sz="32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 Architectural style </a:t>
            </a:r>
            <a:endParaRPr lang="en-GB" sz="3200" b="1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6362" y="3822487"/>
            <a:ext cx="8073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smtClean="0">
                <a:solidFill>
                  <a:srgbClr val="702269"/>
                </a:solidFill>
                <a:latin typeface="Open Sans"/>
              </a:rPr>
              <a:t>A </a:t>
            </a:r>
            <a:r>
              <a:rPr lang="en-US" i="1" dirty="0" err="1" smtClean="0">
                <a:solidFill>
                  <a:srgbClr val="702269"/>
                </a:solidFill>
                <a:latin typeface="Open Sans"/>
              </a:rPr>
              <a:t>Microservice</a:t>
            </a:r>
            <a:r>
              <a:rPr lang="en-US" i="1" dirty="0" smtClean="0">
                <a:solidFill>
                  <a:srgbClr val="702269"/>
                </a:solidFill>
                <a:latin typeface="Open Sans"/>
              </a:rPr>
              <a:t> architecture builds software as suites of collaborating services.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8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359" y="50261"/>
            <a:ext cx="110376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Monolithic Vs Microservices Application Development Approach</a:t>
            </a:r>
            <a:endParaRPr lang="en-GB" sz="3200" b="1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57388" y="2071688"/>
            <a:ext cx="528637" cy="64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85888" y="3567113"/>
            <a:ext cx="528637" cy="64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24675" y="2209801"/>
            <a:ext cx="528637" cy="64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7551" y="3443287"/>
            <a:ext cx="528637" cy="64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8"/>
          <a:stretch/>
        </p:blipFill>
        <p:spPr bwMode="auto">
          <a:xfrm>
            <a:off x="411844" y="856866"/>
            <a:ext cx="5249333" cy="58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3"/>
          <a:stretch/>
        </p:blipFill>
        <p:spPr bwMode="auto">
          <a:xfrm>
            <a:off x="6635221" y="856866"/>
            <a:ext cx="5276849" cy="590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096000" y="999067"/>
            <a:ext cx="0" cy="555413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81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2974" y="127523"/>
            <a:ext cx="11664473" cy="487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Calibri" pitchFamily="34" charset="0"/>
              </a:rPr>
              <a:t>How does Microservices Outshine Monoliths?</a:t>
            </a:r>
            <a:endParaRPr lang="en-US" sz="32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0785"/>
              </p:ext>
            </p:extLst>
          </p:nvPr>
        </p:nvGraphicFramePr>
        <p:xfrm>
          <a:off x="399012" y="836043"/>
          <a:ext cx="11504813" cy="5764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73"/>
                <a:gridCol w="4570917"/>
                <a:gridCol w="4522123"/>
              </a:tblGrid>
              <a:tr h="3892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Capability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Traditional Monolithic Architecture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Next Gen Microservices Architecture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7187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Operational agility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achieve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repeated deployment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Independent</a:t>
                      </a:r>
                      <a:r>
                        <a:rPr lang="en-US" sz="16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speeds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sz="1600" dirty="0"/>
                    </a:p>
                  </a:txBody>
                  <a:tcPr anchor="ctr"/>
                </a:tc>
              </a:tr>
              <a:tr h="67187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Scaling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Often a </a:t>
                      </a:r>
                      <a:r>
                        <a:rPr lang="en-US" sz="1600" b="1" dirty="0" smtClean="0"/>
                        <a:t>Challenge</a:t>
                      </a:r>
                      <a:r>
                        <a:rPr lang="en-US" sz="1600" b="1" baseline="0" dirty="0" smtClean="0"/>
                        <a:t> with </a:t>
                      </a:r>
                      <a:r>
                        <a:rPr lang="en-US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scaling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entire application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 independently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other services</a:t>
                      </a:r>
                      <a:endParaRPr lang="en-US" sz="1600" dirty="0"/>
                    </a:p>
                  </a:txBody>
                  <a:tcPr anchor="ctr"/>
                </a:tc>
              </a:tr>
              <a:tr h="67187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Re-usability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re-use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realized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Exposed with a standard protocol offers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reusability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67187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Resiliency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Point of failure</a:t>
                      </a:r>
                      <a:r>
                        <a:rPr lang="en-US" sz="1600" b="1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limited or no fault isolation</a:t>
                      </a:r>
                      <a:endParaRPr lang="en-US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Eliminates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application’s susceptibility to a 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point of failure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67187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Application Complexity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Often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Evolves into a </a:t>
                      </a:r>
                      <a:r>
                        <a:rPr lang="en-US" sz="1600" b="1" dirty="0" smtClean="0"/>
                        <a:t>“big ball of mud”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Loosely Coupled Small </a:t>
                      </a:r>
                      <a:r>
                        <a:rPr lang="en-US" sz="1600" dirty="0" smtClean="0"/>
                        <a:t>Services</a:t>
                      </a:r>
                      <a:endParaRPr lang="en-US" sz="1600" dirty="0"/>
                    </a:p>
                  </a:txBody>
                  <a:tcPr anchor="ctr"/>
                </a:tc>
              </a:tr>
              <a:tr h="67187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 stack 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availability of 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“the right tool for the job”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Usage of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appropriate development framework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the task</a:t>
                      </a:r>
                      <a:endParaRPr lang="en-US" sz="1600" dirty="0"/>
                    </a:p>
                  </a:txBody>
                  <a:tcPr anchor="ctr"/>
                </a:tc>
              </a:tr>
              <a:tr h="671875">
                <a:tc>
                  <a:txBody>
                    <a:bodyPr/>
                    <a:lstStyle/>
                    <a:p>
                      <a:pPr algn="ctr"/>
                      <a:r>
                        <a:rPr lang="en-GB" sz="18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deployments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maintenance windows and scheduled downtimes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Blue Green Deployments </a:t>
                      </a:r>
                      <a:r>
                        <a:rPr lang="en-US" sz="1600" dirty="0" smtClean="0"/>
                        <a:t>with Zero Downtime of services</a:t>
                      </a:r>
                      <a:endParaRPr lang="en-US" sz="1600" dirty="0"/>
                    </a:p>
                  </a:txBody>
                  <a:tcPr anchor="ctr"/>
                </a:tc>
              </a:tr>
              <a:tr h="67187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Revenue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 in revenue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due to less agility and increased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downtimes</a:t>
                      </a:r>
                      <a:endParaRPr lang="en-US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 iterations and decreased downtime can 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revenue</a:t>
                      </a:r>
                      <a:endParaRPr lang="en-US" sz="16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5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rp PPT Template 2016_16x9_Co-Branding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4_16x9_Co-Branding" id="{5EE02D02-286D-4B8A-9660-A4F4C24220ED}" vid="{D775EDB2-3A65-4471-B16B-AC15D66652C4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6055</TotalTime>
  <Words>4725</Words>
  <Application>Microsoft Office PowerPoint</Application>
  <PresentationFormat>Widescreen</PresentationFormat>
  <Paragraphs>1177</Paragraphs>
  <Slides>50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50</vt:i4>
      </vt:variant>
    </vt:vector>
  </HeadingPairs>
  <TitlesOfParts>
    <vt:vector size="87" baseType="lpstr">
      <vt:lpstr>Microsoft YaHei</vt:lpstr>
      <vt:lpstr>MS PGothic</vt:lpstr>
      <vt:lpstr>SimSun</vt:lpstr>
      <vt:lpstr>Agency FB</vt:lpstr>
      <vt:lpstr>Aharoni</vt:lpstr>
      <vt:lpstr>Angsana New</vt:lpstr>
      <vt:lpstr>Arial</vt:lpstr>
      <vt:lpstr>Bell MT</vt:lpstr>
      <vt:lpstr>Calibri</vt:lpstr>
      <vt:lpstr>Calibri Light</vt:lpstr>
      <vt:lpstr>Candara</vt:lpstr>
      <vt:lpstr>Century Gothic</vt:lpstr>
      <vt:lpstr>Courier New</vt:lpstr>
      <vt:lpstr>DejaVu Serif Condensed</vt:lpstr>
      <vt:lpstr>FreeSans</vt:lpstr>
      <vt:lpstr>Georgia</vt:lpstr>
      <vt:lpstr>Helvetica</vt:lpstr>
      <vt:lpstr>Helvetica Neue</vt:lpstr>
      <vt:lpstr>Helvetica-Bold</vt:lpstr>
      <vt:lpstr>Mangal</vt:lpstr>
      <vt:lpstr>Myriad Pro</vt:lpstr>
      <vt:lpstr>NeueHaasGroteskText W01</vt:lpstr>
      <vt:lpstr>Noto Sans CJK SC Regular</vt:lpstr>
      <vt:lpstr>Open Sans</vt:lpstr>
      <vt:lpstr>OpenSans</vt:lpstr>
      <vt:lpstr>Roboto</vt:lpstr>
      <vt:lpstr>Segoe UI</vt:lpstr>
      <vt:lpstr>Times New Roman</vt:lpstr>
      <vt:lpstr>Webdings</vt:lpstr>
      <vt:lpstr>Wingdings</vt:lpstr>
      <vt:lpstr>Office Theme</vt:lpstr>
      <vt:lpstr>4_Custom Design</vt:lpstr>
      <vt:lpstr>Custom Design</vt:lpstr>
      <vt:lpstr>1_Custom Design</vt:lpstr>
      <vt:lpstr>5_Custom Design</vt:lpstr>
      <vt:lpstr>1_Corp PPT Template 2016_16x9_Co-Branding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 Architecture alignment with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 G</dc:creator>
  <cp:lastModifiedBy>Bala Karthik  Baskaran</cp:lastModifiedBy>
  <cp:revision>1157</cp:revision>
  <dcterms:created xsi:type="dcterms:W3CDTF">2016-09-06T14:41:13Z</dcterms:created>
  <dcterms:modified xsi:type="dcterms:W3CDTF">2017-04-13T08:03:31Z</dcterms:modified>
</cp:coreProperties>
</file>